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863" r:id="rId2"/>
  </p:sldMasterIdLst>
  <p:notesMasterIdLst>
    <p:notesMasterId r:id="rId13"/>
  </p:notesMasterIdLst>
  <p:handoutMasterIdLst>
    <p:handoutMasterId r:id="rId14"/>
  </p:handoutMasterIdLst>
  <p:sldIdLst>
    <p:sldId id="430" r:id="rId3"/>
    <p:sldId id="488" r:id="rId4"/>
    <p:sldId id="487" r:id="rId5"/>
    <p:sldId id="489" r:id="rId6"/>
    <p:sldId id="490" r:id="rId7"/>
    <p:sldId id="491" r:id="rId8"/>
    <p:sldId id="496" r:id="rId9"/>
    <p:sldId id="492" r:id="rId10"/>
    <p:sldId id="494" r:id="rId11"/>
    <p:sldId id="495" r:id="rId12"/>
  </p:sldIdLst>
  <p:sldSz cx="9144000" cy="6858000" type="screen4x3"/>
  <p:notesSz cx="6858000" cy="92964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4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9D9"/>
    <a:srgbClr val="B80303"/>
    <a:srgbClr val="FF6600"/>
    <a:srgbClr val="FFCC99"/>
    <a:srgbClr val="010066"/>
    <a:srgbClr val="ECA4EE"/>
    <a:srgbClr val="FF9955"/>
    <a:srgbClr val="CC0099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479" autoAdjust="0"/>
  </p:normalViewPr>
  <p:slideViewPr>
    <p:cSldViewPr snapToGrid="0" showGuides="1">
      <p:cViewPr>
        <p:scale>
          <a:sx n="85" d="100"/>
          <a:sy n="85" d="100"/>
        </p:scale>
        <p:origin x="2094" y="228"/>
      </p:cViewPr>
      <p:guideLst>
        <p:guide orient="horz" pos="494"/>
        <p:guide orient="horz" pos="387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14FA67B-035B-4724-A60E-3861DC980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66C8C4B-32D4-4DD3-845A-E5B1C4EEB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9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</a:rPr>
              <a:t>Boardworks</a:t>
            </a:r>
            <a:r>
              <a:rPr lang="en-GB" sz="1200" b="1" dirty="0">
                <a:solidFill>
                  <a:schemeClr val="tx1"/>
                </a:solidFill>
              </a:rPr>
              <a:t> Elementary School Earth and Space Sciences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501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D2491E0-F370-47E7-B5E7-001C97B7B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F634381-9BC9-4222-A5E6-4A578FDE8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9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 err="1">
                <a:solidFill>
                  <a:schemeClr val="tx1"/>
                </a:solidFill>
              </a:rPr>
              <a:t>Boardworks</a:t>
            </a:r>
            <a:r>
              <a:rPr lang="en-GB" sz="1200" b="1" dirty="0">
                <a:solidFill>
                  <a:schemeClr val="tx1"/>
                </a:solidFill>
              </a:rPr>
              <a:t> Elementary School Earth and Space Sciences</a:t>
            </a:r>
          </a:p>
        </p:txBody>
      </p:sp>
    </p:spTree>
    <p:extLst>
      <p:ext uri="{BB962C8B-B14F-4D97-AF65-F5344CB8AC3E}">
        <p14:creationId xmlns:p14="http://schemas.microsoft.com/office/powerpoint/2010/main" val="2734196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4C3CC7-AD20-4800-A2D9-547E6FB87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Asking Questions and Defining Problems: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Ask questions that can be investigated and predict reasonable outcomes based on patterns such as cause and effect relationships.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Rainforest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AustralianCamera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desert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Ilyshev</a:t>
            </a:r>
            <a:r>
              <a:rPr lang="en-US" altLang="en-US" dirty="0">
                <a:cs typeface="Times New Roman" panose="02020603050405020304" pitchFamily="18" charset="0"/>
              </a:rPr>
              <a:t> Dmitry, both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9A28D-6812-42E5-9A98-978C42F24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59B57-347D-4139-AC6B-F9D3E2091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r>
              <a:rPr lang="en-US" dirty="0"/>
              <a:t>Discuss students’ ideas for the question. Examples are given in more detail in subsequent slides. Remind students that humans are living things that affect the physical characteristics of their environment.</a:t>
            </a:r>
          </a:p>
          <a:p>
            <a:endParaRPr lang="en-US" baseline="0" dirty="0"/>
          </a:p>
          <a:p>
            <a:r>
              <a:rPr lang="en-US" baseline="0" dirty="0"/>
              <a:t>For more information on the impacts of human activity, please refer to the </a:t>
            </a:r>
            <a:r>
              <a:rPr lang="en-US" i="1" baseline="0" dirty="0"/>
              <a:t>Impacts of Human Activity </a:t>
            </a:r>
            <a:r>
              <a:rPr lang="en-US" baseline="0" dirty="0"/>
              <a:t>presentation.</a:t>
            </a:r>
          </a:p>
          <a:p>
            <a:endParaRPr lang="en-US" baseline="0" dirty="0"/>
          </a:p>
          <a:p>
            <a:r>
              <a:rPr lang="en-US" b="1" baseline="0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sevenke</a:t>
            </a:r>
            <a:r>
              <a:rPr lang="en-US" altLang="en-US" dirty="0">
                <a:cs typeface="Times New Roman" panose="02020603050405020304" pitchFamily="18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BCAC3-02CC-46AD-90E1-6A1F0F322C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oleandra</a:t>
            </a:r>
            <a:r>
              <a:rPr lang="en-US" altLang="en-US" dirty="0">
                <a:cs typeface="Times New Roman" panose="02020603050405020304" pitchFamily="18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68D4F-7F9F-4AC6-9028-91F4A99EF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6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Teacher notes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Students can observe this phenomenon using models. You could set up trays containing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soil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one containing growing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grass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one without. Students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could 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ilt the trays and pour water over them to mimic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rain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then 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easure the amount of sediment that is washed away in each tray.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Kobkit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Chamchod</a:t>
            </a:r>
            <a:r>
              <a:rPr lang="en-US" altLang="en-US" dirty="0">
                <a:cs typeface="Times New Roman" panose="02020603050405020304" pitchFamily="18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3761B-9F70-4812-BE4A-D823BBD21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r>
              <a:rPr lang="en-GB" baseline="0" dirty="0"/>
              <a:t>You could set up an experiment using lima beans to show biological weathering by plants. Soak the beans overnight, then plant them in small cups and cover with soil. Add a layer of plaster of Paris. After a few days the seeds will germinate and eventually cause the plaster of Paris to crack. </a:t>
            </a:r>
          </a:p>
          <a:p>
            <a:endParaRPr lang="en-GB" baseline="0" dirty="0"/>
          </a:p>
          <a:p>
            <a:r>
              <a:rPr lang="en-GB" b="1" baseline="0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photonewman</a:t>
            </a:r>
            <a:r>
              <a:rPr lang="en-US" altLang="en-US" dirty="0">
                <a:cs typeface="Times New Roman" panose="02020603050405020304" pitchFamily="18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B928B-3A5D-48CA-8994-7D2512528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4B098-5097-420D-8801-3CAECA0072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Pereslavtseva</a:t>
            </a:r>
            <a:r>
              <a:rPr lang="en-US" altLang="en-US" dirty="0">
                <a:cs typeface="Times New Roman" panose="02020603050405020304" pitchFamily="18" charset="0"/>
              </a:rPr>
              <a:t> Katerina,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A8889-E9B6-46FD-8B3E-B8127867D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Help students to compare the two images. The rainfall data was taken for one month in March, 2004. Ask</a:t>
            </a:r>
            <a:r>
              <a:rPr lang="en-GB" baseline="0" dirty="0"/>
              <a:t> students if they think that this snapshot of rainfall in one month will give fully reliable evidence on the climate of an area.</a:t>
            </a:r>
          </a:p>
          <a:p>
            <a:endParaRPr lang="en-GB" baseline="0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 data to make sense of phenomena, using logical reasoning, mathematics and/or computation.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Construct an explanation of observed relationships (e.g., the distribution of plants in the back yard).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orally and/or in written formats, including various forms of media which may include tables, diagrams and charts.</a:t>
            </a:r>
            <a:endParaRPr lang="en-US" baseline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AC87D-231F-4740-8692-6B438C50B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91E0-F370-47E7-B5E7-001C97B7B8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0310" y="1187864"/>
            <a:ext cx="4973653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B80303"/>
                </a:solidFill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F8553-5951-43AF-821A-6DB588B540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DAFD66-3CB7-4443-BBB6-74AFE8C5F8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9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958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66232-5D9B-4CFA-8949-CA5146E65FC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0F53B79C-89F8-49C6-AEB3-357C0CCA8C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76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  <p:sldLayoutId id="2147485115" r:id="rId12"/>
    <p:sldLayoutId id="2147485116" r:id="rId13"/>
    <p:sldLayoutId id="214748511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AF95F-EB26-4406-A41B-066169FC7A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5BB6A74E-C04E-4F2D-B664-688C6865E5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  <p:sldLayoutId id="21474851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302553-C198-44F0-BADD-500D34FA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Biogeology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00" y="53975"/>
            <a:ext cx="7626350" cy="549275"/>
          </a:xfrm>
        </p:spPr>
        <p:txBody>
          <a:bodyPr/>
          <a:lstStyle/>
          <a:p>
            <a:r>
              <a:rPr lang="en-GB" dirty="0"/>
              <a:t>How does rainfall change the environment?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1" y="784225"/>
            <a:ext cx="381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Areas with a high amount of rainfall tend to have more vegetation.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9970" y="810078"/>
            <a:ext cx="3755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Areas with very low rainfall are likely to be </a:t>
            </a:r>
            <a:r>
              <a:rPr lang="en-GB" b="1" dirty="0">
                <a:solidFill>
                  <a:srgbClr val="C00000"/>
                </a:solidFill>
              </a:rPr>
              <a:t>desert</a:t>
            </a:r>
            <a:r>
              <a:rPr lang="en-GB" dirty="0"/>
              <a:t> environments.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5336676"/>
            <a:ext cx="8082643" cy="830997"/>
          </a:xfrm>
          <a:prstGeom prst="rect">
            <a:avLst/>
          </a:prstGeom>
          <a:solidFill>
            <a:srgbClr val="FDD9D9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Do you think rainfall will also affect the number and types of animals found in a region?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8CA204-1D6D-4338-BC0C-6F98F456D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292940"/>
            <a:ext cx="4229100" cy="2821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474A1D-B690-4C0D-90ED-CAD67E9FA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43" y="2292940"/>
            <a:ext cx="4240825" cy="2829236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003D681-E4DD-4F02-8C05-292F15B7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8044" y="75503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4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1080EC-8D95-4F58-BEB4-92C3F69F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4" y="53975"/>
            <a:ext cx="7711066" cy="549275"/>
          </a:xfrm>
        </p:spPr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24A623-EDEF-49C5-A5A4-508D6145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552" y="1300899"/>
            <a:ext cx="5712644" cy="2375555"/>
          </a:xfrm>
        </p:spPr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Asking Questions and Defining Problems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0EF7105-ADAD-4E73-B6EE-D08D12DEDB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48552" y="4271390"/>
            <a:ext cx="5712644" cy="2359165"/>
          </a:xfrm>
        </p:spPr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7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1BF5-6F31-4DC3-B159-DD13C2D2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53975"/>
            <a:ext cx="7721824" cy="549275"/>
          </a:xfrm>
        </p:spPr>
        <p:txBody>
          <a:bodyPr/>
          <a:lstStyle/>
          <a:p>
            <a:r>
              <a:rPr lang="en-GB" dirty="0"/>
              <a:t>What does biogeology mean?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72CE62-6C04-4320-91BB-8F4B1D7E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900" y="784225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80303"/>
                </a:solidFill>
              </a:rPr>
              <a:t>Biogeology</a:t>
            </a:r>
            <a:r>
              <a:rPr lang="en-GB" dirty="0">
                <a:solidFill>
                  <a:srgbClr val="B80303"/>
                </a:solidFill>
              </a:rPr>
              <a:t> </a:t>
            </a:r>
            <a:r>
              <a:rPr lang="en-GB" dirty="0"/>
              <a:t>is the study of how living things interact with the Earth itself.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5322153"/>
            <a:ext cx="8165234" cy="830997"/>
          </a:xfrm>
          <a:prstGeom prst="rect">
            <a:avLst/>
          </a:prstGeom>
          <a:solidFill>
            <a:srgbClr val="FDD9D9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think of any examples of living things affecting </a:t>
            </a:r>
            <a:br>
              <a:rPr lang="en-GB" dirty="0"/>
            </a:br>
            <a:r>
              <a:rPr lang="en-GB" dirty="0"/>
              <a:t>the physical characteristics of their environment?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779102-7093-4DD0-B933-9D8FF2D0D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40" y="1731366"/>
            <a:ext cx="4984119" cy="3474643"/>
          </a:xfrm>
          <a:prstGeom prst="rect">
            <a:avLst/>
          </a:prstGeom>
        </p:spPr>
      </p:pic>
      <p:pic>
        <p:nvPicPr>
          <p:cNvPr id="9" name="Picture 5" descr="notes_icon">
            <a:extLst>
              <a:ext uri="{FF2B5EF4-FFF2-40B4-BE49-F238E27FC236}">
                <a16:creationId xmlns:a16="http://schemas.microsoft.com/office/drawing/2014/main" id="{5C982E21-529A-422D-A8E8-18072B362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6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26" y="53975"/>
            <a:ext cx="7721824" cy="549275"/>
          </a:xfrm>
        </p:spPr>
        <p:txBody>
          <a:bodyPr/>
          <a:lstStyle/>
          <a:p>
            <a:r>
              <a:rPr lang="en-GB" dirty="0"/>
              <a:t>Interacting with the environment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784225"/>
            <a:ext cx="822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living things can affect their environment.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9" y="5322153"/>
            <a:ext cx="873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80303"/>
                </a:solidFill>
              </a:rPr>
              <a:t>Lichen </a:t>
            </a:r>
            <a:r>
              <a:rPr lang="en-GB" dirty="0"/>
              <a:t>lives on rocks. It produces chemicals that break down rock. This provides the lichen with the nutrients it needs.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6070C-A088-4484-9C48-BC3B007E1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7" y="1572130"/>
            <a:ext cx="5093401" cy="3408661"/>
          </a:xfrm>
          <a:prstGeom prst="rect">
            <a:avLst/>
          </a:prstGeom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67EF73-4B27-42E1-A720-8D8B110C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7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25" y="53975"/>
            <a:ext cx="7910169" cy="549275"/>
          </a:xfrm>
        </p:spPr>
        <p:txBody>
          <a:bodyPr/>
          <a:lstStyle/>
          <a:p>
            <a:r>
              <a:rPr lang="en-GB" dirty="0"/>
              <a:t>How do plants change their environment? 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899" y="784225"/>
            <a:ext cx="791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Plants can change the physical characteristics of </a:t>
            </a:r>
            <a:br>
              <a:rPr lang="en-GB" dirty="0"/>
            </a:br>
            <a:r>
              <a:rPr lang="en-GB" dirty="0"/>
              <a:t>their environment.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9" y="4505746"/>
            <a:ext cx="359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helps to prevent wind and water </a:t>
            </a:r>
            <a:r>
              <a:rPr lang="en-GB" b="1" dirty="0">
                <a:solidFill>
                  <a:srgbClr val="B80303"/>
                </a:solidFill>
              </a:rPr>
              <a:t>erosion</a:t>
            </a:r>
            <a:r>
              <a:rPr lang="en-GB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899" y="2270275"/>
            <a:ext cx="3184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roots of plants can hold soil together, reducing the impact of wind and water.</a:t>
            </a:r>
          </a:p>
        </p:txBody>
      </p:sp>
      <p:pic>
        <p:nvPicPr>
          <p:cNvPr id="7" name="Picture 5" descr="notes_icon">
            <a:extLst>
              <a:ext uri="{FF2B5EF4-FFF2-40B4-BE49-F238E27FC236}">
                <a16:creationId xmlns:a16="http://schemas.microsoft.com/office/drawing/2014/main" id="{4890A5EF-4349-47A6-A763-07DE0884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ABE62-4120-44FD-9773-2A007A70E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11" y="1793182"/>
            <a:ext cx="2808957" cy="4308257"/>
          </a:xfrm>
          <a:prstGeom prst="rect">
            <a:avLst/>
          </a:prstGeom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EC9ED1-0346-471D-AE8C-4145C1BC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5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4" y="53975"/>
            <a:ext cx="7824660" cy="549275"/>
          </a:xfrm>
        </p:spPr>
        <p:txBody>
          <a:bodyPr/>
          <a:lstStyle/>
          <a:p>
            <a:r>
              <a:rPr lang="en-GB" dirty="0"/>
              <a:t>How do plants change their environment?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899" y="784225"/>
            <a:ext cx="759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Plants can also cause the </a:t>
            </a:r>
            <a:r>
              <a:rPr lang="en-GB" b="1" dirty="0">
                <a:solidFill>
                  <a:srgbClr val="B80303"/>
                </a:solidFill>
              </a:rPr>
              <a:t>weathering</a:t>
            </a:r>
            <a:r>
              <a:rPr lang="en-GB" dirty="0"/>
              <a:t> of rocks.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1679396"/>
            <a:ext cx="2996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Plant and tree roots can find their way into a crack in a rock.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3608864"/>
            <a:ext cx="31514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then puts pressure on the crack, causing it </a:t>
            </a:r>
            <a:br>
              <a:rPr lang="en-GB" dirty="0"/>
            </a:br>
            <a:r>
              <a:rPr lang="en-GB" dirty="0"/>
              <a:t>to become deeper </a:t>
            </a:r>
            <a:br>
              <a:rPr lang="en-GB" dirty="0"/>
            </a:br>
            <a:r>
              <a:rPr lang="en-GB" dirty="0"/>
              <a:t>or wider. </a:t>
            </a:r>
          </a:p>
        </p:txBody>
      </p:sp>
      <p:pic>
        <p:nvPicPr>
          <p:cNvPr id="8" name="Picture 5" descr="notes_icon">
            <a:extLst>
              <a:ext uri="{FF2B5EF4-FFF2-40B4-BE49-F238E27FC236}">
                <a16:creationId xmlns:a16="http://schemas.microsoft.com/office/drawing/2014/main" id="{E63FEE13-4E93-433A-997A-5C861667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3E74A7-6072-42E5-9EB4-D2BC495CA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30" y="1805646"/>
            <a:ext cx="5202893" cy="3471073"/>
          </a:xfrm>
          <a:prstGeom prst="rect">
            <a:avLst/>
          </a:prstGeom>
        </p:spPr>
      </p:pic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2D24C8-A49B-4870-BC8B-841CEA12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8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4" y="53975"/>
            <a:ext cx="7847238" cy="549275"/>
          </a:xfrm>
        </p:spPr>
        <p:txBody>
          <a:bodyPr/>
          <a:lstStyle/>
          <a:p>
            <a:r>
              <a:rPr lang="en-GB" dirty="0"/>
              <a:t>How do plants change their environment? (3)</a:t>
            </a:r>
          </a:p>
        </p:txBody>
      </p:sp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2D24C8-A49B-4870-BC8B-841CEA12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lash_icon">
            <a:extLst>
              <a:ext uri="{FF2B5EF4-FFF2-40B4-BE49-F238E27FC236}">
                <a16:creationId xmlns:a16="http://schemas.microsoft.com/office/drawing/2014/main" id="{470BC190-FD30-4A29-923A-33B34A3D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57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A51FCEAF-4AF9-41DD-A76C-F65D33BA1E53}"/>
                    </a:ext>
                  </a:extLst>
                </p:cNvPr>
                <p:cNvPicPr>
                  <a:picLocks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7232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4" y="53975"/>
            <a:ext cx="7711066" cy="549275"/>
          </a:xfrm>
        </p:spPr>
        <p:txBody>
          <a:bodyPr/>
          <a:lstStyle/>
          <a:p>
            <a:r>
              <a:rPr lang="en-GB" dirty="0"/>
              <a:t>Animals and the environment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784225"/>
            <a:ext cx="822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Animals can also contribute to weathering.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1664126"/>
            <a:ext cx="822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Many types of animals dig holes to look for food or to create burrows for shelter.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3244396"/>
            <a:ext cx="3004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an animal digs into a crack in a rock it can cause it to shatter, split or break.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F4756-D439-4F40-B9EB-843CAD472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22" y="3126404"/>
            <a:ext cx="4436245" cy="2947371"/>
          </a:xfrm>
          <a:prstGeom prst="rect">
            <a:avLst/>
          </a:prstGeom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8D91AA-236F-4A33-BDD9-9617B1B2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9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00" y="53975"/>
            <a:ext cx="7659007" cy="549275"/>
          </a:xfrm>
        </p:spPr>
        <p:txBody>
          <a:bodyPr/>
          <a:lstStyle/>
          <a:p>
            <a:r>
              <a:rPr lang="en-GB" dirty="0"/>
              <a:t>Rainfall</a:t>
            </a:r>
          </a:p>
        </p:txBody>
      </p:sp>
      <p:pic>
        <p:nvPicPr>
          <p:cNvPr id="9" name="Picture 5" descr="notes_icon">
            <a:extLst>
              <a:ext uri="{FF2B5EF4-FFF2-40B4-BE49-F238E27FC236}">
                <a16:creationId xmlns:a16="http://schemas.microsoft.com/office/drawing/2014/main" id="{3F6C34D7-4AB3-4205-A5B8-743246F9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7959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768A64-AF75-41AC-B2C3-9F727E4C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lash_icon">
            <a:extLst>
              <a:ext uri="{FF2B5EF4-FFF2-40B4-BE49-F238E27FC236}">
                <a16:creationId xmlns:a16="http://schemas.microsoft.com/office/drawing/2014/main" id="{8A6A4C53-0E18-4BCD-9D7D-9C0969D4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7F936801-CDC3-47B2-9725-14C2B0BC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8335" y="75503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68ADCB-A0DB-45C2-9A54-7CECDE249F6B}"/>
              </a:ext>
            </a:extLst>
          </p:cNvPr>
          <p:cNvSpPr txBox="1"/>
          <p:nvPr/>
        </p:nvSpPr>
        <p:spPr>
          <a:xfrm>
            <a:off x="1056363" y="6177471"/>
            <a:ext cx="6861844" cy="461665"/>
          </a:xfrm>
          <a:prstGeom prst="rect">
            <a:avLst/>
          </a:prstGeom>
          <a:solidFill>
            <a:srgbClr val="FD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explain any relationships you notice?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80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621149C8-7FD3-4422-AFB8-4F6DEACCDE4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224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3_DEFAULT DESIGN" val="Bf4lc8Zl"/>
  <p:tag name="ARTICULATE_DESIGN_ID_DEFAULT DESIGN" val="ENmX7hAf"/>
  <p:tag name="ARTICULATE_DESIGN_ID_4_DEFAULT DESIGN" val="NpEFE6E2"/>
  <p:tag name="ARTICULATE_DESIGN_ID_5_DEFAULT DESIGN" val="BZ6wnzI8"/>
  <p:tag name="ARTICULATE_DESIGN_ID_6_DEFAULT DESIGN" val="YtPh0T1t"/>
  <p:tag name="ARTICULATE_DESIGN_ID_2_DEFAULT DESIGN" val="gf62CjD2"/>
  <p:tag name="ARTICULATE_SLIDE_COUNT" val="4"/>
  <p:tag name="ARTICULATE_DESIGN_ID_1_DEFAULT DESIGN" val="pyn04ovy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IE" val="Rocks_and_Weathering_5_plant_CH.sw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15346</TotalTime>
  <Words>733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 2</vt:lpstr>
      <vt:lpstr>Default Design</vt:lpstr>
      <vt:lpstr>3_Default Design</vt:lpstr>
      <vt:lpstr>Biogeology</vt:lpstr>
      <vt:lpstr>Information</vt:lpstr>
      <vt:lpstr>What does biogeology mean?</vt:lpstr>
      <vt:lpstr>Interacting with the environment</vt:lpstr>
      <vt:lpstr>How do plants change their environment? (1)</vt:lpstr>
      <vt:lpstr>How do plants change their environment? (2)</vt:lpstr>
      <vt:lpstr>How do plants change their environment? (3)</vt:lpstr>
      <vt:lpstr>Animals and the environment</vt:lpstr>
      <vt:lpstr>Rainfall</vt:lpstr>
      <vt:lpstr>How does rainfall change the environment?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Biogeology</dc:title>
  <dc:subject>Boardworks Elementary School Earth and Space Sciences</dc:subject>
  <dc:creator>Boardworks</dc:creator>
  <cp:lastModifiedBy>Tim Crilly</cp:lastModifiedBy>
  <cp:revision>680</cp:revision>
  <dcterms:created xsi:type="dcterms:W3CDTF">2003-10-06T13:07:42Z</dcterms:created>
  <dcterms:modified xsi:type="dcterms:W3CDTF">2018-12-04T11:00:13Z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F9671EA2-B99C-4B94-891D-F9003A0B9565</vt:lpwstr>
  </property>
  <property fmtid="{D5CDD505-2E9C-101B-9397-08002B2CF9AE}" pid="3" name="ArticulatePath">
    <vt:lpwstr>_template</vt:lpwstr>
  </property>
</Properties>
</file>