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4.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5.xml" ContentType="application/vnd.ms-office.activeX+xml"/>
  <Override PartName="/ppt/notesSlides/notesSlide12.xml" ContentType="application/vnd.openxmlformats-officedocument.presentationml.notesSlide+xml"/>
  <Override PartName="/ppt/activeX/activeX6.xml" ContentType="application/vnd.ms-office.activeX+xml"/>
  <Override PartName="/ppt/notesSlides/notesSlide13.xml" ContentType="application/vnd.openxmlformats-officedocument.presentationml.notesSlide+xml"/>
  <Override PartName="/ppt/activeX/activeX7.xml" ContentType="application/vnd.ms-office.activeX+xml"/>
  <Override PartName="/ppt/notesSlides/notesSlide14.xml" ContentType="application/vnd.openxmlformats-officedocument.presentationml.notesSlide+xml"/>
  <Override PartName="/ppt/activeX/activeX8.xml" ContentType="application/vnd.ms-office.activeX+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1" r:id="rId2"/>
    <p:sldMasterId id="2147483714" r:id="rId3"/>
    <p:sldMasterId id="2147483729" r:id="rId4"/>
  </p:sldMasterIdLst>
  <p:notesMasterIdLst>
    <p:notesMasterId r:id="rId20"/>
  </p:notesMasterIdLst>
  <p:handoutMasterIdLst>
    <p:handoutMasterId r:id="rId21"/>
  </p:handoutMasterIdLst>
  <p:sldIdLst>
    <p:sldId id="257" r:id="rId5"/>
    <p:sldId id="488" r:id="rId6"/>
    <p:sldId id="503" r:id="rId7"/>
    <p:sldId id="270" r:id="rId8"/>
    <p:sldId id="269" r:id="rId9"/>
    <p:sldId id="508" r:id="rId10"/>
    <p:sldId id="504" r:id="rId11"/>
    <p:sldId id="505" r:id="rId12"/>
    <p:sldId id="506" r:id="rId13"/>
    <p:sldId id="281" r:id="rId14"/>
    <p:sldId id="509" r:id="rId15"/>
    <p:sldId id="271" r:id="rId16"/>
    <p:sldId id="276" r:id="rId17"/>
    <p:sldId id="280" r:id="rId18"/>
    <p:sldId id="272" r:id="rId19"/>
  </p:sldIdLst>
  <p:sldSz cx="9144000" cy="6858000" type="screen4x3"/>
  <p:notesSz cx="6858000" cy="92964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DD9D9"/>
    <a:srgbClr val="FF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p:cViewPr varScale="1">
        <p:scale>
          <a:sx n="85" d="100"/>
          <a:sy n="85" d="100"/>
        </p:scale>
        <p:origin x="540" y="66"/>
      </p:cViewPr>
      <p:guideLst>
        <p:guide orient="horz" pos="2160"/>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82DC28-F801-48C2-8987-7E970D2E2E16}"/>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19A8848-68D5-46C8-9B47-3A9257AECE6C}" type="slidenum">
              <a:rPr lang="en-GB" b="1" smtClean="0"/>
              <a:t>‹#›</a:t>
            </a:fld>
            <a:endParaRPr lang="en-GB" b="1"/>
          </a:p>
        </p:txBody>
      </p:sp>
      <p:sp>
        <p:nvSpPr>
          <p:cNvPr id="6" name="Rectangle 7">
            <a:extLst>
              <a:ext uri="{FF2B5EF4-FFF2-40B4-BE49-F238E27FC236}">
                <a16:creationId xmlns:a16="http://schemas.microsoft.com/office/drawing/2014/main" id="{E3B422FF-1870-4DA4-B2CA-83F3929FEAB7}"/>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AFEDC11D-46D1-4F98-89AB-71F216D3BFBC}"/>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extLst>
      <p:ext uri="{BB962C8B-B14F-4D97-AF65-F5344CB8AC3E}">
        <p14:creationId xmlns:p14="http://schemas.microsoft.com/office/powerpoint/2010/main" val="16089231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vl1pPr>
          </a:lstStyle>
          <a:p>
            <a:fld id="{0017572F-7E47-4967-85F2-FD70EE08B921}" type="slidenum">
              <a:rPr lang="en-GB" smtClean="0"/>
              <a:pPr/>
              <a:t>‹#›</a:t>
            </a:fld>
            <a:endParaRPr lang="en-GB" dirty="0"/>
          </a:p>
        </p:txBody>
      </p:sp>
      <p:sp>
        <p:nvSpPr>
          <p:cNvPr id="8" name="Rectangle 9">
            <a:extLst>
              <a:ext uri="{FF2B5EF4-FFF2-40B4-BE49-F238E27FC236}">
                <a16:creationId xmlns:a16="http://schemas.microsoft.com/office/drawing/2014/main" id="{F81025B6-ABFB-4190-AC9A-8E4A994B29A4}"/>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8B1B89E3-6E3A-4BC0-8930-77605BA1EA53}"/>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Sld>
  <p:clrMap bg1="lt1" tx1="dk1" bg2="lt2" tx2="dk2" accent1="accent1" accent2="accent2" accent3="accent3" accent4="accent4" accent5="accent5" accent6="accent6" hlink="hlink" folHlink="folHlink"/>
  <p:hf hdr="0" ftr="0" dt="0"/>
  <p:notesStyle>
    <a:lvl1pPr algn="l" rtl="0" fontAlgn="base">
      <a:spcBef>
        <a:spcPts val="432"/>
      </a:spcBef>
      <a:spcAft>
        <a:spcPct val="0"/>
      </a:spcAft>
      <a:defRPr sz="1200" kern="1200">
        <a:solidFill>
          <a:schemeClr val="tx1"/>
        </a:solidFill>
        <a:latin typeface="Arial" charset="0"/>
        <a:ea typeface="+mn-ea"/>
        <a:cs typeface="+mn-cs"/>
      </a:defRPr>
    </a:lvl1pPr>
    <a:lvl2pPr marL="457200" algn="l" rtl="0" fontAlgn="base">
      <a:spcBef>
        <a:spcPts val="432"/>
      </a:spcBef>
      <a:spcAft>
        <a:spcPct val="0"/>
      </a:spcAft>
      <a:defRPr sz="1200" kern="1200">
        <a:solidFill>
          <a:schemeClr val="tx1"/>
        </a:solidFill>
        <a:latin typeface="Arial" charset="0"/>
        <a:ea typeface="+mn-ea"/>
        <a:cs typeface="+mn-cs"/>
      </a:defRPr>
    </a:lvl2pPr>
    <a:lvl3pPr marL="914400" algn="l" rtl="0" fontAlgn="base">
      <a:spcBef>
        <a:spcPts val="432"/>
      </a:spcBef>
      <a:spcAft>
        <a:spcPct val="0"/>
      </a:spcAft>
      <a:defRPr sz="1200" kern="1200">
        <a:solidFill>
          <a:schemeClr val="tx1"/>
        </a:solidFill>
        <a:latin typeface="Arial" charset="0"/>
        <a:ea typeface="+mn-ea"/>
        <a:cs typeface="+mn-cs"/>
      </a:defRPr>
    </a:lvl3pPr>
    <a:lvl4pPr marL="1371600" algn="l" rtl="0" fontAlgn="base">
      <a:spcBef>
        <a:spcPts val="432"/>
      </a:spcBef>
      <a:spcAft>
        <a:spcPct val="0"/>
      </a:spcAft>
      <a:defRPr sz="1200" kern="1200">
        <a:solidFill>
          <a:schemeClr val="tx1"/>
        </a:solidFill>
        <a:latin typeface="Arial" charset="0"/>
        <a:ea typeface="+mn-ea"/>
        <a:cs typeface="+mn-cs"/>
      </a:defRPr>
    </a:lvl4pPr>
    <a:lvl5pPr marL="1828800" algn="l" rtl="0" fontAlgn="base">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6C9D1-E229-499F-A0D0-5B88C522E3D9}" type="slidenum">
              <a:rPr lang="en-GB"/>
              <a:pPr/>
              <a:t>1</a:t>
            </a:fld>
            <a:endParaRPr lang="en-GB"/>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25AB45-9DEE-426F-839B-BD01B4F880EB}"/>
              </a:ext>
            </a:extLst>
          </p:cNvPr>
          <p:cNvSpPr>
            <a:spLocks noGrp="1" noChangeArrowheads="1"/>
          </p:cNvSpPr>
          <p:nvPr>
            <p:ph type="sldNum" sz="quarter" idx="5"/>
          </p:nvPr>
        </p:nvSpPr>
        <p:spPr>
          <a:ln/>
        </p:spPr>
        <p:txBody>
          <a:bodyPr/>
          <a:lstStyle/>
          <a:p>
            <a:fld id="{144C69BF-1F28-4A94-B3A6-C74A9284A593}" type="slidenum">
              <a:rPr lang="en-GB" altLang="en-US"/>
              <a:pPr/>
              <a:t>10</a:t>
            </a:fld>
            <a:endParaRPr lang="en-GB" altLang="en-US"/>
          </a:p>
        </p:txBody>
      </p:sp>
      <p:sp>
        <p:nvSpPr>
          <p:cNvPr id="88066" name="Slide Image Placeholder 1">
            <a:extLst>
              <a:ext uri="{FF2B5EF4-FFF2-40B4-BE49-F238E27FC236}">
                <a16:creationId xmlns:a16="http://schemas.microsoft.com/office/drawing/2014/main" id="{F47CF4E2-5446-4219-B416-5201F1FEE95D}"/>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88067" name="Notes Placeholder 2">
            <a:extLst>
              <a:ext uri="{FF2B5EF4-FFF2-40B4-BE49-F238E27FC236}">
                <a16:creationId xmlns:a16="http://schemas.microsoft.com/office/drawing/2014/main" id="{A860D76B-52AE-4370-B9ED-EED68E236AC7}"/>
              </a:ext>
            </a:extLst>
          </p:cNvPr>
          <p:cNvSpPr>
            <a:spLocks noGrp="1"/>
          </p:cNvSpPr>
          <p:nvPr>
            <p:ph type="body" idx="1"/>
          </p:nvPr>
        </p:nvSpPr>
        <p:spPr>
          <a:noFill/>
        </p:spPr>
        <p:txBody>
          <a:bodyPr/>
          <a:lstStyle/>
          <a:p>
            <a:r>
              <a:rPr lang="en-GB" altLang="en-US" b="1" dirty="0"/>
              <a:t>Teacher notes</a:t>
            </a:r>
          </a:p>
          <a:p>
            <a:r>
              <a:rPr lang="en-GB" altLang="en-US" dirty="0"/>
              <a:t>This diagram is drawn from the perspective of someone in the northern hemisphere looking south.  </a:t>
            </a:r>
            <a:r>
              <a:rPr lang="en-US" altLang="en-US" dirty="0"/>
              <a:t>After showing the path during the summer, ask students to predict the path during the other seasons. Have students use the pen tool to draw their predictions on the diagram before continuing with the animation.</a:t>
            </a:r>
            <a:endParaRPr lang="en-GB" altLang="en-US" dirty="0"/>
          </a:p>
        </p:txBody>
      </p:sp>
      <p:sp>
        <p:nvSpPr>
          <p:cNvPr id="4" name="Slide Number Placeholder 3">
            <a:extLst>
              <a:ext uri="{FF2B5EF4-FFF2-40B4-BE49-F238E27FC236}">
                <a16:creationId xmlns:a16="http://schemas.microsoft.com/office/drawing/2014/main" id="{5072E7CB-F1DF-453A-BA5C-6FF359E2E28F}"/>
              </a:ext>
            </a:extLst>
          </p:cNvPr>
          <p:cNvSpPr txBox="1">
            <a:spLocks noGrp="1"/>
          </p:cNvSpPr>
          <p:nvPr/>
        </p:nvSpPr>
        <p:spPr>
          <a:xfrm>
            <a:off x="3884613" y="8829967"/>
            <a:ext cx="2971800" cy="46482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D43FE006-7238-4D2A-8526-EDC65FED7203}" type="slidenum">
              <a:rPr lang="en-GB" altLang="en-US" sz="1200">
                <a:latin typeface="Calibri" panose="020F0502020204030204" pitchFamily="34" charset="0"/>
              </a:rPr>
              <a:pPr algn="r"/>
              <a:t>10</a:t>
            </a:fld>
            <a:endParaRPr lang="en-GB"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b="1" kern="1200" dirty="0">
                <a:solidFill>
                  <a:schemeClr val="tx1"/>
                </a:solidFill>
                <a:effectLst/>
                <a:latin typeface="Arial" charset="0"/>
                <a:ea typeface="+mn-ea"/>
                <a:cs typeface="+mn-cs"/>
              </a:rPr>
              <a:t>Teacher notes</a:t>
            </a: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Discuss students’ ideas for the question. Help them to understand that Earth’s seasons are affected by the factors described. For example, you could discuss that when part of the Earth moves closer to the Sun, the Sun becomes stronger, causing the weather to become hotter. The next slides cover this in more detail.</a:t>
            </a:r>
          </a:p>
          <a:p>
            <a:pPr marL="0" marR="0" lvl="0" indent="0" algn="l" defTabSz="914400" rtl="0" eaLnBrk="0" fontAlgn="base" latinLnBrk="0" hangingPunct="0">
              <a:lnSpc>
                <a:spcPct val="100000"/>
              </a:lnSpc>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Construct an explanation of observed relationships (e.g., the distribution of plants in the back yard).</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orally and/or in written formats, including various forms of media and may include tables, diagrams, and charts.</a:t>
            </a: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2491E0-F370-47E7-B5E7-001C97B7B8ED}" type="slidenum">
              <a:rPr kumimoji="0" lang="en-US"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607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686868-5183-4FFF-82CD-4DBCF5029660}"/>
              </a:ext>
            </a:extLst>
          </p:cNvPr>
          <p:cNvSpPr>
            <a:spLocks noGrp="1" noChangeArrowheads="1"/>
          </p:cNvSpPr>
          <p:nvPr>
            <p:ph type="sldNum" sz="quarter" idx="5"/>
          </p:nvPr>
        </p:nvSpPr>
        <p:spPr>
          <a:ln/>
        </p:spPr>
        <p:txBody>
          <a:bodyPr/>
          <a:lstStyle/>
          <a:p>
            <a:fld id="{96912D1C-AAC8-4422-90C9-87925C3865FE}" type="slidenum">
              <a:rPr lang="en-GB" altLang="en-US"/>
              <a:pPr/>
              <a:t>12</a:t>
            </a:fld>
            <a:endParaRPr lang="en-GB" altLang="en-US"/>
          </a:p>
        </p:txBody>
      </p:sp>
      <p:sp>
        <p:nvSpPr>
          <p:cNvPr id="28674" name="Rectangle 2">
            <a:extLst>
              <a:ext uri="{FF2B5EF4-FFF2-40B4-BE49-F238E27FC236}">
                <a16:creationId xmlns:a16="http://schemas.microsoft.com/office/drawing/2014/main" id="{DE327839-EB50-4AEE-A404-8AA1C42AED7D}"/>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54BCB4A3-2454-4DAD-8AAE-54F4B7B825B6}"/>
              </a:ext>
            </a:extLst>
          </p:cNvPr>
          <p:cNvSpPr>
            <a:spLocks noGrp="1" noChangeArrowheads="1"/>
          </p:cNvSpPr>
          <p:nvPr>
            <p:ph type="body" idx="1"/>
          </p:nvPr>
        </p:nvSpPr>
        <p:spPr/>
        <p:txBody>
          <a:bodyPr/>
          <a:lstStyle/>
          <a:p>
            <a:r>
              <a:rPr lang="en-GB" altLang="en-US" b="1" dirty="0"/>
              <a:t>Teacher notes</a:t>
            </a:r>
          </a:p>
          <a:p>
            <a:r>
              <a:rPr lang="en-GB" altLang="en-US" dirty="0"/>
              <a:t>If appropriate, you may want to explain that the equator splits the Earth into the northern and southern hemispheres. The United States is in the northern hemisphere. When it is winter in the northern hemisphere, it is summer in the southern hemisphere (and so on).</a:t>
            </a:r>
          </a:p>
          <a:p>
            <a:endParaRPr lang="en-GB"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Construct an explanation of observed relationships (e.g., the distribution of plants in the back yard).</a:t>
            </a:r>
            <a:endParaRPr lang="en-GB" dirty="0">
              <a:effectLs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9BE690-7C15-41E1-8F43-623A70BC3101}"/>
              </a:ext>
            </a:extLst>
          </p:cNvPr>
          <p:cNvSpPr>
            <a:spLocks noGrp="1" noChangeArrowheads="1"/>
          </p:cNvSpPr>
          <p:nvPr>
            <p:ph type="sldNum" sz="quarter" idx="5"/>
          </p:nvPr>
        </p:nvSpPr>
        <p:spPr>
          <a:ln/>
        </p:spPr>
        <p:txBody>
          <a:bodyPr/>
          <a:lstStyle/>
          <a:p>
            <a:fld id="{265E5462-0670-42AD-A52B-45EAC9AB1CBD}" type="slidenum">
              <a:rPr lang="en-GB" altLang="en-US"/>
              <a:pPr/>
              <a:t>13</a:t>
            </a:fld>
            <a:endParaRPr lang="en-GB" altLang="en-US"/>
          </a:p>
        </p:txBody>
      </p:sp>
      <p:sp>
        <p:nvSpPr>
          <p:cNvPr id="74754" name="Rectangle 2">
            <a:extLst>
              <a:ext uri="{FF2B5EF4-FFF2-40B4-BE49-F238E27FC236}">
                <a16:creationId xmlns:a16="http://schemas.microsoft.com/office/drawing/2014/main" id="{4634921F-47FF-4863-B2AB-873E75CEDC72}"/>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86B28E9F-BDAE-477E-AA7E-4561CB3D1F01}"/>
              </a:ext>
            </a:extLst>
          </p:cNvPr>
          <p:cNvSpPr>
            <a:spLocks noGrp="1" noChangeArrowheads="1"/>
          </p:cNvSpPr>
          <p:nvPr>
            <p:ph type="body" idx="1"/>
          </p:nvPr>
        </p:nvSpPr>
        <p:spPr/>
        <p:txBody>
          <a:bodyPr/>
          <a:lstStyle/>
          <a:p>
            <a:r>
              <a:rPr lang="en-US" altLang="en-US" b="1" dirty="0"/>
              <a:t>Teacher notes</a:t>
            </a:r>
          </a:p>
          <a:p>
            <a:r>
              <a:rPr lang="en-US" altLang="en-US" dirty="0"/>
              <a:t>The sunrise and sunset times in this table are monthly averages for London, England.</a:t>
            </a:r>
          </a:p>
          <a:p>
            <a:endParaRPr lang="en-US"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Represent data in tables and/or various graphical displays (bar graphs, pictographs, and/or pie charts) to reveal patterns that indicate relationships.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dirty="0">
              <a:effectLs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2F6803-EC67-413B-8557-D74284A5C045}"/>
              </a:ext>
            </a:extLst>
          </p:cNvPr>
          <p:cNvSpPr>
            <a:spLocks noGrp="1" noChangeArrowheads="1"/>
          </p:cNvSpPr>
          <p:nvPr>
            <p:ph type="sldNum" sz="quarter" idx="5"/>
          </p:nvPr>
        </p:nvSpPr>
        <p:spPr>
          <a:ln/>
        </p:spPr>
        <p:txBody>
          <a:bodyPr/>
          <a:lstStyle/>
          <a:p>
            <a:fld id="{1773F30D-AC82-4C62-BDA1-2BAEFB49232C}" type="slidenum">
              <a:rPr lang="en-GB" altLang="en-US"/>
              <a:pPr/>
              <a:t>14</a:t>
            </a:fld>
            <a:endParaRPr lang="en-GB" altLang="en-US"/>
          </a:p>
        </p:txBody>
      </p:sp>
      <p:sp>
        <p:nvSpPr>
          <p:cNvPr id="43010" name="Rectangle 2">
            <a:extLst>
              <a:ext uri="{FF2B5EF4-FFF2-40B4-BE49-F238E27FC236}">
                <a16:creationId xmlns:a16="http://schemas.microsoft.com/office/drawing/2014/main" id="{139DE674-CF5A-417E-A6CB-52558660968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CAAC0C26-8A86-4A86-A833-79B1200AA80C}"/>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2DC13F-2BE5-46AF-B5E7-8FFE7BB89452}"/>
              </a:ext>
            </a:extLst>
          </p:cNvPr>
          <p:cNvSpPr>
            <a:spLocks noGrp="1" noChangeArrowheads="1"/>
          </p:cNvSpPr>
          <p:nvPr>
            <p:ph type="sldNum" sz="quarter" idx="5"/>
          </p:nvPr>
        </p:nvSpPr>
        <p:spPr>
          <a:ln/>
        </p:spPr>
        <p:txBody>
          <a:bodyPr/>
          <a:lstStyle/>
          <a:p>
            <a:fld id="{24C318EB-D30C-4B4D-BB49-3CE226D7D495}" type="slidenum">
              <a:rPr lang="en-GB" altLang="en-US"/>
              <a:pPr/>
              <a:t>15</a:t>
            </a:fld>
            <a:endParaRPr lang="en-GB" altLang="en-US"/>
          </a:p>
        </p:txBody>
      </p:sp>
      <p:sp>
        <p:nvSpPr>
          <p:cNvPr id="30722" name="Rectangle 2">
            <a:extLst>
              <a:ext uri="{FF2B5EF4-FFF2-40B4-BE49-F238E27FC236}">
                <a16:creationId xmlns:a16="http://schemas.microsoft.com/office/drawing/2014/main" id="{B80AFFBC-4414-4856-8C92-EF954CADC5AE}"/>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6ECD29FD-BBB4-4D5D-8B1A-D9206E520896}"/>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235346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dirty="0"/>
              <a:t>NASA</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2491E0-F370-47E7-B5E7-001C97B7B8ED}" type="slidenum">
              <a:rPr kumimoji="0" lang="en-US"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5894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E99D8-712D-479D-A446-1C161B260885}" type="slidenum">
              <a:rPr lang="en-GB"/>
              <a:pPr/>
              <a:t>4</a:t>
            </a:fld>
            <a:endParaRPr lang="en-GB"/>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GB" b="1" dirty="0"/>
              <a:t>Teacher notes</a:t>
            </a:r>
          </a:p>
          <a:p>
            <a:r>
              <a:rPr lang="en-US" dirty="0"/>
              <a:t>In the second stage of this animation, you could have students use the pen tool to label parts of the globe with times like “day,” “night,” “early morning,”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43930-0EBF-4F04-8612-602FC1F63606}" type="slidenum">
              <a:rPr lang="en-GB"/>
              <a:pPr/>
              <a:t>5</a:t>
            </a:fld>
            <a:endParaRPr lang="en-GB"/>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Aft>
                <a:spcPct val="0"/>
              </a:spcAft>
              <a:buClrTx/>
              <a:buSzTx/>
              <a:buFontTx/>
              <a:buNone/>
              <a:tabLst/>
              <a:defRPr/>
            </a:pPr>
            <a:r>
              <a:rPr lang="en-GB" sz="1200" b="1" kern="1200" dirty="0">
                <a:solidFill>
                  <a:schemeClr val="tx1"/>
                </a:solidFill>
                <a:effectLst/>
                <a:latin typeface="Arial" charset="0"/>
                <a:ea typeface="+mn-ea"/>
                <a:cs typeface="+mn-cs"/>
              </a:rPr>
              <a:t>Teacher notes</a:t>
            </a: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Discuss students’ ideas for the question. Help them to use the carousel as a model to develop their understanding of Earth’s rotation around its axis whilst the Sun remains stationary.</a:t>
            </a:r>
          </a:p>
          <a:p>
            <a:pPr marL="0" marR="0" lvl="0" indent="0" algn="l" defTabSz="914400" rtl="0" eaLnBrk="0" fontAlgn="base" latinLnBrk="0" hangingPunct="0">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 model using an analogy, example, or abstract representation to describe a scientific principle or design solution.</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orally and/or in written formats, including various forms of media and may include tables, diagrams, and charts.</a:t>
            </a:r>
            <a:endParaRPr lang="en-GB" sz="1200" b="1" kern="1200" dirty="0">
              <a:solidFill>
                <a:schemeClr val="tx1"/>
              </a:solidFill>
              <a:effectLst/>
              <a:latin typeface="Arial" charset="0"/>
              <a:ea typeface="+mn-ea"/>
              <a:cs typeface="+mn-cs"/>
            </a:endParaRPr>
          </a:p>
          <a:p>
            <a:endParaRPr lang="en-GB" dirty="0"/>
          </a:p>
          <a:p>
            <a:r>
              <a:rPr lang="en-GB" b="1" dirty="0"/>
              <a:t>Photo credit: </a:t>
            </a:r>
            <a:r>
              <a:rPr lang="en-US" altLang="en-US" dirty="0">
                <a:cs typeface="Times New Roman" panose="02020603050405020304" pitchFamily="18" charset="0"/>
              </a:rPr>
              <a:t>© Jose Luis </a:t>
            </a:r>
            <a:r>
              <a:rPr lang="en-US" altLang="en-US" dirty="0" err="1">
                <a:cs typeface="Times New Roman" panose="02020603050405020304" pitchFamily="18" charset="0"/>
              </a:rPr>
              <a:t>Carrascosa</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2491E0-F370-47E7-B5E7-001C97B7B8ED}" type="slidenum">
              <a:rPr kumimoji="0" lang="en-US"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42170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Help students to answer that the length and direction of the shadows will change during the afternoon.</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2491E0-F370-47E7-B5E7-001C97B7B8ED}" type="slidenum">
              <a:rPr kumimoji="0" lang="en-US"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39936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35402B-1BE9-4DE0-BE14-EC127F2B57E2}"/>
              </a:ext>
            </a:extLst>
          </p:cNvPr>
          <p:cNvSpPr>
            <a:spLocks noGrp="1" noChangeArrowheads="1"/>
          </p:cNvSpPr>
          <p:nvPr>
            <p:ph type="sldNum" sz="quarter" idx="5"/>
          </p:nvPr>
        </p:nvSpPr>
        <p:spPr>
          <a:ln/>
        </p:spPr>
        <p:txBody>
          <a:bodyPr/>
          <a:lstStyle/>
          <a:p>
            <a:fld id="{A00B494C-37CE-4D4B-BD7E-FE9B86889EBE}" type="slidenum">
              <a:rPr lang="en-GB" altLang="en-US"/>
              <a:pPr/>
              <a:t>8</a:t>
            </a:fld>
            <a:endParaRPr lang="en-GB" altLang="en-US"/>
          </a:p>
        </p:txBody>
      </p:sp>
      <p:sp>
        <p:nvSpPr>
          <p:cNvPr id="70658" name="Rectangle 2">
            <a:extLst>
              <a:ext uri="{FF2B5EF4-FFF2-40B4-BE49-F238E27FC236}">
                <a16:creationId xmlns:a16="http://schemas.microsoft.com/office/drawing/2014/main" id="{F0E46669-90A0-4E6B-B7D3-D65A06792177}"/>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CA252CE3-A07A-4844-92CD-9D1D5E509DF6}"/>
              </a:ext>
            </a:extLst>
          </p:cNvPr>
          <p:cNvSpPr>
            <a:spLocks noGrp="1" noChangeArrowheads="1"/>
          </p:cNvSpPr>
          <p:nvPr>
            <p:ph type="body" idx="1"/>
          </p:nvPr>
        </p:nvSpPr>
        <p:spPr/>
        <p:txBody>
          <a:bodyPr/>
          <a:lstStyle/>
          <a:p>
            <a:r>
              <a:rPr lang="en-GB" altLang="en-US" b="1" dirty="0"/>
              <a:t>Teacher notes</a:t>
            </a:r>
          </a:p>
          <a:p>
            <a:r>
              <a:rPr lang="en-GB" altLang="en-US" dirty="0"/>
              <a:t>It may be necessary to remind students that the Sun rises in the East and sets in the West.  For ease of explanation, the shadow in this activity is shown as it would appear in the southern hemisphere. </a:t>
            </a:r>
          </a:p>
          <a:p>
            <a:endParaRPr lang="en-GB"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dirty="0">
              <a:effectLs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r>
              <a:rPr lang="en-GB" b="1" dirty="0"/>
              <a:t>Photo credit: </a:t>
            </a:r>
            <a:r>
              <a:rPr lang="en-US" altLang="en-US" dirty="0">
                <a:cs typeface="Times New Roman" panose="02020603050405020304" pitchFamily="18" charset="0"/>
              </a:rPr>
              <a:t>© </a:t>
            </a:r>
            <a:r>
              <a:rPr lang="en-GB" dirty="0"/>
              <a:t>Roman Safonov</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2491E0-F370-47E7-B5E7-001C97B7B8ED}" type="slidenum">
              <a:rPr kumimoji="0" lang="en-US"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18598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281280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624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0713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99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657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879067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684910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9338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2814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8216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726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256039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371326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221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0418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3925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4691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9471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6638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1015106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pic>
        <p:nvPicPr>
          <p:cNvPr id="8" name="Picture 16">
            <a:hlinkClick r:id="" action="ppaction://hlinkshowjump?jump=previousslide"/>
            <a:extLst>
              <a:ext uri="{FF2B5EF4-FFF2-40B4-BE49-F238E27FC236}">
                <a16:creationId xmlns:a16="http://schemas.microsoft.com/office/drawing/2014/main" id="{28843813-CA9E-483C-98E0-DB6E0735136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1" name="Content Placeholder 2">
            <a:extLst>
              <a:ext uri="{FF2B5EF4-FFF2-40B4-BE49-F238E27FC236}">
                <a16:creationId xmlns:a16="http://schemas.microsoft.com/office/drawing/2014/main" id="{0107F023-DE27-491D-8001-E48AC5C9BF0D}"/>
              </a:ext>
            </a:extLst>
          </p:cNvPr>
          <p:cNvSpPr>
            <a:spLocks noGrp="1"/>
          </p:cNvSpPr>
          <p:nvPr>
            <p:ph idx="11" hasCustomPrompt="1"/>
          </p:nvPr>
        </p:nvSpPr>
        <p:spPr>
          <a:xfrm>
            <a:off x="452487" y="5348835"/>
            <a:ext cx="2347156" cy="1061392"/>
          </a:xfrm>
          <a:prstGeom prst="rect">
            <a:avLst/>
          </a:prstGeom>
        </p:spPr>
        <p:txBody>
          <a:bodyPr/>
          <a:lstStyle>
            <a:lvl1pPr marL="179388" indent="-179388">
              <a:buClr>
                <a:schemeClr val="bg1"/>
              </a:buClr>
              <a:buSzPct val="180000"/>
              <a:buFont typeface="Arial" panose="020B0604020202020204" pitchFamily="34" charset="0"/>
              <a:buChar char="•"/>
              <a:defRPr sz="12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3587020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0775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94592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064151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984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7825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71082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90659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7808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9637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009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1216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572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067993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001346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58194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7908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14082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5870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8263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749628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79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3966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528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448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7255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0641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632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656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64220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8272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606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png"/><Relationship Id="rId2" Type="http://schemas.openxmlformats.org/officeDocument/2006/relationships/slideLayout" Target="../slideLayouts/slideLayout28.xml"/><Relationship Id="rId16" Type="http://schemas.openxmlformats.org/officeDocument/2006/relationships/tags" Target="../tags/tag10.xml"/><Relationship Id="rId20" Type="http://schemas.openxmlformats.org/officeDocument/2006/relationships/image" Target="../media/image4.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4.png"/><Relationship Id="rId2" Type="http://schemas.openxmlformats.org/officeDocument/2006/relationships/slideLayout" Target="../slideLayouts/slideLayout42.xml"/><Relationship Id="rId16" Type="http://schemas.openxmlformats.org/officeDocument/2006/relationships/image" Target="../media/image2.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6"/>
    </p:custDataLst>
    <p:extLst>
      <p:ext uri="{BB962C8B-B14F-4D97-AF65-F5344CB8AC3E}">
        <p14:creationId xmlns:p14="http://schemas.microsoft.com/office/powerpoint/2010/main" val="13461236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extLst>
      <p:ext uri="{BB962C8B-B14F-4D97-AF65-F5344CB8AC3E}">
        <p14:creationId xmlns:p14="http://schemas.microsoft.com/office/powerpoint/2010/main" val="277385379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6"/>
    </p:custDataLst>
    <p:extLst>
      <p:ext uri="{BB962C8B-B14F-4D97-AF65-F5344CB8AC3E}">
        <p14:creationId xmlns:p14="http://schemas.microsoft.com/office/powerpoint/2010/main" val="23952780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extLst>
      <p:ext uri="{BB962C8B-B14F-4D97-AF65-F5344CB8AC3E}">
        <p14:creationId xmlns:p14="http://schemas.microsoft.com/office/powerpoint/2010/main" val="136443307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2.xml"/><Relationship Id="rId9" Type="http://schemas.openxmlformats.org/officeDocument/2006/relationships/image" Target="../media/image20.wmf"/></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3.xml"/><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wmf"/><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image" Target="../media/image11.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8.xml"/><Relationship Id="rId9"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2E201-30E2-4D92-8C6E-35DBEA3CB6AF}"/>
              </a:ext>
            </a:extLst>
          </p:cNvPr>
          <p:cNvSpPr>
            <a:spLocks noGrp="1"/>
          </p:cNvSpPr>
          <p:nvPr>
            <p:ph type="title"/>
          </p:nvPr>
        </p:nvSpPr>
        <p:spPr>
          <a:xfrm>
            <a:off x="3230310" y="1187864"/>
            <a:ext cx="4559023" cy="3127761"/>
          </a:xfrm>
        </p:spPr>
        <p:txBody>
          <a:bodyPr/>
          <a:lstStyle/>
          <a:p>
            <a:r>
              <a:rPr lang="en-GB" dirty="0"/>
              <a:t>Days and </a:t>
            </a:r>
            <a:br>
              <a:rPr lang="en-GB" dirty="0"/>
            </a:br>
            <a:r>
              <a:rPr lang="en-GB" dirty="0"/>
              <a:t>Seasons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Rectangle 6">
            <a:extLst>
              <a:ext uri="{FF2B5EF4-FFF2-40B4-BE49-F238E27FC236}">
                <a16:creationId xmlns:a16="http://schemas.microsoft.com/office/drawing/2014/main" id="{0A12C240-9412-48DF-978A-74E122622BBE}"/>
              </a:ext>
            </a:extLst>
          </p:cNvPr>
          <p:cNvSpPr>
            <a:spLocks noGrp="1" noChangeArrowheads="1"/>
          </p:cNvSpPr>
          <p:nvPr>
            <p:ph type="title"/>
          </p:nvPr>
        </p:nvSpPr>
        <p:spPr/>
        <p:txBody>
          <a:bodyPr/>
          <a:lstStyle/>
          <a:p>
            <a:r>
              <a:rPr lang="en-GB" dirty="0"/>
              <a:t>The positioning of the Sun (2)</a:t>
            </a:r>
            <a:endParaRPr lang="en-GB" altLang="en-US" dirty="0"/>
          </a:p>
        </p:txBody>
      </p:sp>
      <p:pic>
        <p:nvPicPr>
          <p:cNvPr id="6" name="Picture 5" descr="flash_icon">
            <a:extLst>
              <a:ext uri="{FF2B5EF4-FFF2-40B4-BE49-F238E27FC236}">
                <a16:creationId xmlns:a16="http://schemas.microsoft.com/office/drawing/2014/main" id="{E3C8AE6C-06C3-4E5A-856D-69C63CB7CB99}"/>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9" descr="notes_icon">
            <a:extLst>
              <a:ext uri="{FF2B5EF4-FFF2-40B4-BE49-F238E27FC236}">
                <a16:creationId xmlns:a16="http://schemas.microsoft.com/office/drawing/2014/main" id="{FD1A4F02-B105-4A34-991B-9B754840D5D0}"/>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BDECADB4-5FD5-4D49-A619-CB7E46238B9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90179"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D3940641-DCC5-4708-9051-395D4F53B15E}"/>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8774" y="784225"/>
            <a:ext cx="8616951" cy="461665"/>
          </a:xfrm>
          <a:prstGeom prst="rect">
            <a:avLst/>
          </a:prstGeom>
          <a:noFill/>
        </p:spPr>
        <p:txBody>
          <a:bodyPr wrap="square" rtlCol="0">
            <a:spAutoFit/>
          </a:bodyPr>
          <a:lstStyle/>
          <a:p>
            <a:pPr lvl="0" eaLnBrk="0" hangingPunct="0">
              <a:defRPr/>
            </a:pPr>
            <a:r>
              <a:rPr lang="en-GB" sz="2400" dirty="0">
                <a:solidFill>
                  <a:srgbClr val="000066"/>
                </a:solidFill>
              </a:rPr>
              <a:t>The position of the Sun in the sky is caused by: </a:t>
            </a:r>
            <a:endParaRPr kumimoji="0" lang="en-GB" sz="2400" b="0" i="0" u="none" strike="noStrike" kern="1200" cap="none" spc="0" normalizeH="0" baseline="0" noProof="0" dirty="0">
              <a:ln>
                <a:noFill/>
              </a:ln>
              <a:solidFill>
                <a:srgbClr val="000066"/>
              </a:solidFill>
              <a:effectLst/>
              <a:uLnTx/>
              <a:uFillTx/>
              <a:latin typeface="Arial" charset="0"/>
              <a:ea typeface="+mn-ea"/>
              <a:cs typeface="+mn-cs"/>
            </a:endParaRPr>
          </a:p>
        </p:txBody>
      </p:sp>
      <p:pic>
        <p:nvPicPr>
          <p:cNvPr id="11"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2" name="Picture 9">
            <a:extLst>
              <a:ext uri="{FF2B5EF4-FFF2-40B4-BE49-F238E27FC236}">
                <a16:creationId xmlns:a16="http://schemas.microsoft.com/office/drawing/2014/main" id="{9CC3302A-B213-450E-8C82-E53F398BB86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6511" y="86520"/>
            <a:ext cx="442911" cy="516730"/>
          </a:xfrm>
          <a:prstGeom prst="rect">
            <a:avLst/>
          </a:prstGeom>
          <a:noFill/>
          <a:ln w="9525">
            <a:noFill/>
            <a:miter lim="800000"/>
            <a:headEnd/>
            <a:tailEnd/>
          </a:ln>
        </p:spPr>
      </p:pic>
      <p:sp>
        <p:nvSpPr>
          <p:cNvPr id="5" name="Title 4">
            <a:extLst>
              <a:ext uri="{FF2B5EF4-FFF2-40B4-BE49-F238E27FC236}">
                <a16:creationId xmlns:a16="http://schemas.microsoft.com/office/drawing/2014/main" id="{8B59F9A7-0E99-4DB9-8C38-7594FE6B3ACB}"/>
              </a:ext>
            </a:extLst>
          </p:cNvPr>
          <p:cNvSpPr>
            <a:spLocks noGrp="1"/>
          </p:cNvSpPr>
          <p:nvPr>
            <p:ph type="title"/>
          </p:nvPr>
        </p:nvSpPr>
        <p:spPr/>
        <p:txBody>
          <a:bodyPr/>
          <a:lstStyle/>
          <a:p>
            <a:r>
              <a:rPr lang="en-GB" dirty="0"/>
              <a:t>The positioning of the Sun (3)</a:t>
            </a:r>
          </a:p>
        </p:txBody>
      </p:sp>
      <p:sp>
        <p:nvSpPr>
          <p:cNvPr id="13" name="TextBox 12">
            <a:extLst>
              <a:ext uri="{FF2B5EF4-FFF2-40B4-BE49-F238E27FC236}">
                <a16:creationId xmlns:a16="http://schemas.microsoft.com/office/drawing/2014/main" id="{18B10658-69E0-4F02-B98C-DF14D60D3C7E}"/>
              </a:ext>
            </a:extLst>
          </p:cNvPr>
          <p:cNvSpPr txBox="1"/>
          <p:nvPr/>
        </p:nvSpPr>
        <p:spPr>
          <a:xfrm>
            <a:off x="358775" y="2828835"/>
            <a:ext cx="4913311"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These two factors cause parts of Earth to move closer or further away from the Sun over the year</a:t>
            </a:r>
            <a:r>
              <a:rPr kumimoji="0" lang="en-GB" sz="2400" b="0" i="0" u="none" strike="noStrike" kern="1200" cap="none" spc="0" normalizeH="0" noProof="0" dirty="0">
                <a:ln>
                  <a:noFill/>
                </a:ln>
                <a:solidFill>
                  <a:srgbClr val="000066"/>
                </a:solidFill>
                <a:effectLst/>
                <a:uLnTx/>
                <a:uFillTx/>
                <a:latin typeface="Arial" charset="0"/>
                <a:ea typeface="+mn-ea"/>
                <a:cs typeface="+mn-cs"/>
              </a:rPr>
              <a:t>.</a:t>
            </a:r>
            <a:endParaRPr kumimoji="0" lang="en-GB"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14" name="Text Box 5">
            <a:extLst>
              <a:ext uri="{FF2B5EF4-FFF2-40B4-BE49-F238E27FC236}">
                <a16:creationId xmlns:a16="http://schemas.microsoft.com/office/drawing/2014/main" id="{835A620D-BF37-47A8-B732-B48484B7CF48}"/>
              </a:ext>
            </a:extLst>
          </p:cNvPr>
          <p:cNvSpPr txBox="1">
            <a:spLocks noChangeArrowheads="1"/>
          </p:cNvSpPr>
          <p:nvPr/>
        </p:nvSpPr>
        <p:spPr bwMode="auto">
          <a:xfrm>
            <a:off x="358775" y="1520214"/>
            <a:ext cx="6891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sz="2400" b="0" dirty="0">
                <a:solidFill>
                  <a:srgbClr val="000066"/>
                </a:solidFill>
                <a:latin typeface="Arial" charset="0"/>
              </a:rPr>
              <a:t>the rotation of Earth around the Sun</a:t>
            </a:r>
            <a:endParaRPr lang="en-GB" altLang="en-US" sz="2400" b="0" dirty="0">
              <a:solidFill>
                <a:srgbClr val="000066"/>
              </a:solidFill>
            </a:endParaRPr>
          </a:p>
        </p:txBody>
      </p:sp>
      <p:sp>
        <p:nvSpPr>
          <p:cNvPr id="15" name="Text Box 5">
            <a:extLst>
              <a:ext uri="{FF2B5EF4-FFF2-40B4-BE49-F238E27FC236}">
                <a16:creationId xmlns:a16="http://schemas.microsoft.com/office/drawing/2014/main" id="{04B94E13-330B-42F6-8F6E-FA9B228E25D5}"/>
              </a:ext>
            </a:extLst>
          </p:cNvPr>
          <p:cNvSpPr txBox="1">
            <a:spLocks noChangeArrowheads="1"/>
          </p:cNvSpPr>
          <p:nvPr/>
        </p:nvSpPr>
        <p:spPr bwMode="auto">
          <a:xfrm>
            <a:off x="358775" y="2109212"/>
            <a:ext cx="5105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sz="2400" b="0" dirty="0">
                <a:solidFill>
                  <a:srgbClr val="000066"/>
                </a:solidFill>
                <a:latin typeface="Arial" charset="0"/>
              </a:rPr>
              <a:t>the tilt on Earth’s axis.</a:t>
            </a:r>
            <a:endParaRPr lang="en-GB" altLang="en-US" sz="2400" b="0" dirty="0">
              <a:solidFill>
                <a:srgbClr val="000066"/>
              </a:solidFill>
            </a:endParaRPr>
          </a:p>
        </p:txBody>
      </p:sp>
      <p:sp>
        <p:nvSpPr>
          <p:cNvPr id="16" name="TextBox 15">
            <a:extLst>
              <a:ext uri="{FF2B5EF4-FFF2-40B4-BE49-F238E27FC236}">
                <a16:creationId xmlns:a16="http://schemas.microsoft.com/office/drawing/2014/main" id="{AB49D39D-231F-4208-8778-61445740522F}"/>
              </a:ext>
            </a:extLst>
          </p:cNvPr>
          <p:cNvSpPr txBox="1"/>
          <p:nvPr/>
        </p:nvSpPr>
        <p:spPr>
          <a:xfrm>
            <a:off x="358775" y="4266639"/>
            <a:ext cx="4913311"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This causes</a:t>
            </a:r>
            <a:r>
              <a:rPr kumimoji="0" lang="en-GB" sz="2400" b="0" i="0" u="none" strike="noStrike" kern="1200" cap="none" spc="0" normalizeH="0" noProof="0" dirty="0">
                <a:ln>
                  <a:noFill/>
                </a:ln>
                <a:solidFill>
                  <a:srgbClr val="000066"/>
                </a:solidFill>
                <a:effectLst/>
                <a:uLnTx/>
                <a:uFillTx/>
                <a:latin typeface="Arial" charset="0"/>
                <a:ea typeface="+mn-ea"/>
                <a:cs typeface="+mn-cs"/>
              </a:rPr>
              <a:t> </a:t>
            </a:r>
            <a:r>
              <a:rPr kumimoji="0" lang="en-GB" sz="2400" b="0" i="0" u="none" strike="noStrike" kern="1200" cap="none" spc="0" normalizeH="0" baseline="0" noProof="0" dirty="0">
                <a:ln>
                  <a:noFill/>
                </a:ln>
                <a:solidFill>
                  <a:srgbClr val="000066"/>
                </a:solidFill>
                <a:effectLst/>
                <a:uLnTx/>
                <a:uFillTx/>
                <a:latin typeface="Arial" charset="0"/>
                <a:ea typeface="+mn-ea"/>
                <a:cs typeface="+mn-cs"/>
              </a:rPr>
              <a:t>t</a:t>
            </a:r>
            <a:r>
              <a:rPr kumimoji="0" lang="en-GB" sz="2400" b="0" i="0" u="none" strike="noStrike" kern="1200" cap="none" spc="0" normalizeH="0" noProof="0" dirty="0">
                <a:ln>
                  <a:noFill/>
                </a:ln>
                <a:solidFill>
                  <a:srgbClr val="000066"/>
                </a:solidFill>
                <a:effectLst/>
                <a:uLnTx/>
                <a:uFillTx/>
                <a:latin typeface="Arial" charset="0"/>
                <a:ea typeface="+mn-ea"/>
                <a:cs typeface="+mn-cs"/>
              </a:rPr>
              <a:t>he Sun to feel </a:t>
            </a:r>
            <a:br>
              <a:rPr kumimoji="0" lang="en-GB" sz="2400" b="0" i="0" u="none" strike="noStrike" kern="1200" cap="none" spc="0" normalizeH="0" noProof="0" dirty="0">
                <a:ln>
                  <a:noFill/>
                </a:ln>
                <a:solidFill>
                  <a:srgbClr val="000066"/>
                </a:solidFill>
                <a:effectLst/>
                <a:uLnTx/>
                <a:uFillTx/>
                <a:latin typeface="Arial" charset="0"/>
                <a:ea typeface="+mn-ea"/>
                <a:cs typeface="+mn-cs"/>
              </a:rPr>
            </a:br>
            <a:r>
              <a:rPr kumimoji="0" lang="en-GB" sz="2400" b="0" i="0" u="none" strike="noStrike" kern="1200" cap="none" spc="0" normalizeH="0" noProof="0" dirty="0">
                <a:ln>
                  <a:noFill/>
                </a:ln>
                <a:solidFill>
                  <a:srgbClr val="000066"/>
                </a:solidFill>
                <a:effectLst/>
                <a:uLnTx/>
                <a:uFillTx/>
                <a:latin typeface="Arial" charset="0"/>
                <a:ea typeface="+mn-ea"/>
                <a:cs typeface="+mn-cs"/>
              </a:rPr>
              <a:t>stronger and appear higher in </a:t>
            </a:r>
            <a:br>
              <a:rPr kumimoji="0" lang="en-GB" sz="2400" b="0" i="0" u="none" strike="noStrike" kern="1200" cap="none" spc="0" normalizeH="0" noProof="0" dirty="0">
                <a:ln>
                  <a:noFill/>
                </a:ln>
                <a:solidFill>
                  <a:srgbClr val="000066"/>
                </a:solidFill>
                <a:effectLst/>
                <a:uLnTx/>
                <a:uFillTx/>
                <a:latin typeface="Arial" charset="0"/>
                <a:ea typeface="+mn-ea"/>
                <a:cs typeface="+mn-cs"/>
              </a:rPr>
            </a:br>
            <a:r>
              <a:rPr kumimoji="0" lang="en-GB" sz="2400" b="0" i="0" u="none" strike="noStrike" kern="1200" cap="none" spc="0" normalizeH="0" noProof="0" dirty="0">
                <a:ln>
                  <a:noFill/>
                </a:ln>
                <a:solidFill>
                  <a:srgbClr val="000066"/>
                </a:solidFill>
                <a:effectLst/>
                <a:uLnTx/>
                <a:uFillTx/>
                <a:latin typeface="Arial" charset="0"/>
                <a:ea typeface="+mn-ea"/>
                <a:cs typeface="+mn-cs"/>
              </a:rPr>
              <a:t>the sky at some times of year </a:t>
            </a:r>
            <a:br>
              <a:rPr kumimoji="0" lang="en-GB" sz="2400" b="0" i="0" u="none" strike="noStrike" kern="1200" cap="none" spc="0" normalizeH="0" noProof="0" dirty="0">
                <a:ln>
                  <a:noFill/>
                </a:ln>
                <a:solidFill>
                  <a:srgbClr val="000066"/>
                </a:solidFill>
                <a:effectLst/>
                <a:uLnTx/>
                <a:uFillTx/>
                <a:latin typeface="Arial" charset="0"/>
                <a:ea typeface="+mn-ea"/>
                <a:cs typeface="+mn-cs"/>
              </a:rPr>
            </a:br>
            <a:r>
              <a:rPr kumimoji="0" lang="en-GB" sz="2400" b="0" i="0" u="none" strike="noStrike" kern="1200" cap="none" spc="0" normalizeH="0" noProof="0" dirty="0">
                <a:ln>
                  <a:noFill/>
                </a:ln>
                <a:solidFill>
                  <a:srgbClr val="000066"/>
                </a:solidFill>
                <a:effectLst/>
                <a:uLnTx/>
                <a:uFillTx/>
                <a:latin typeface="Arial" charset="0"/>
                <a:ea typeface="+mn-ea"/>
                <a:cs typeface="+mn-cs"/>
              </a:rPr>
              <a:t>compared to others.</a:t>
            </a:r>
            <a:endParaRPr kumimoji="0" lang="en-GB"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17" name="TextBox 16">
            <a:extLst>
              <a:ext uri="{FF2B5EF4-FFF2-40B4-BE49-F238E27FC236}">
                <a16:creationId xmlns:a16="http://schemas.microsoft.com/office/drawing/2014/main" id="{C552301B-35A1-4217-8616-DB8CC2844120}"/>
              </a:ext>
            </a:extLst>
          </p:cNvPr>
          <p:cNvSpPr txBox="1"/>
          <p:nvPr/>
        </p:nvSpPr>
        <p:spPr>
          <a:xfrm>
            <a:off x="1178379" y="6113364"/>
            <a:ext cx="6787243" cy="461665"/>
          </a:xfrm>
          <a:prstGeom prst="rect">
            <a:avLst/>
          </a:prstGeom>
          <a:solidFill>
            <a:srgbClr val="FDD9D9"/>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How</a:t>
            </a:r>
            <a:r>
              <a:rPr kumimoji="0" lang="en-GB" sz="2400" b="0" i="0" u="none" strike="noStrike" kern="1200" cap="none" spc="0" normalizeH="0" noProof="0" dirty="0">
                <a:ln>
                  <a:noFill/>
                </a:ln>
                <a:solidFill>
                  <a:srgbClr val="000066"/>
                </a:solidFill>
                <a:effectLst/>
                <a:uLnTx/>
                <a:uFillTx/>
                <a:latin typeface="Arial" charset="0"/>
                <a:ea typeface="+mn-ea"/>
                <a:cs typeface="+mn-cs"/>
              </a:rPr>
              <a:t> do you think this affects Earth’s seasons</a:t>
            </a:r>
            <a:r>
              <a:rPr kumimoji="0" lang="en-GB" sz="2400" b="0" i="0" u="none" strike="noStrike" kern="1200" cap="none" spc="0" normalizeH="0" baseline="0" noProof="0" dirty="0">
                <a:ln>
                  <a:noFill/>
                </a:ln>
                <a:solidFill>
                  <a:srgbClr val="000066"/>
                </a:solidFill>
                <a:effectLst/>
                <a:uLnTx/>
                <a:uFillTx/>
                <a:latin typeface="Arial" charset="0"/>
                <a:ea typeface="+mn-ea"/>
                <a:cs typeface="+mn-cs"/>
              </a:rPr>
              <a:t>?</a:t>
            </a:r>
          </a:p>
        </p:txBody>
      </p:sp>
      <p:pic>
        <p:nvPicPr>
          <p:cNvPr id="3" name="Picture 2">
            <a:extLst>
              <a:ext uri="{FF2B5EF4-FFF2-40B4-BE49-F238E27FC236}">
                <a16:creationId xmlns:a16="http://schemas.microsoft.com/office/drawing/2014/main" id="{50E2805D-143F-4716-8D1E-31E137E32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3998" y="1741714"/>
            <a:ext cx="1902628" cy="4194950"/>
          </a:xfrm>
          <a:prstGeom prst="rect">
            <a:avLst/>
          </a:prstGeom>
        </p:spPr>
      </p:pic>
      <p:pic>
        <p:nvPicPr>
          <p:cNvPr id="6" name="Picture 5">
            <a:extLst>
              <a:ext uri="{FF2B5EF4-FFF2-40B4-BE49-F238E27FC236}">
                <a16:creationId xmlns:a16="http://schemas.microsoft.com/office/drawing/2014/main" id="{6A8A3D7B-EC39-43E4-AA9A-D2B16B1E75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3961" y="1849371"/>
            <a:ext cx="1565660" cy="4100537"/>
          </a:xfrm>
          <a:prstGeom prst="rect">
            <a:avLst/>
          </a:prstGeom>
        </p:spPr>
      </p:pic>
      <p:pic>
        <p:nvPicPr>
          <p:cNvPr id="18" name="Picture 19">
            <a:hlinkClick r:id="" action="ppaction://hlinkshowjump?jump=nextslide"/>
            <a:extLst>
              <a:ext uri="{FF2B5EF4-FFF2-40B4-BE49-F238E27FC236}">
                <a16:creationId xmlns:a16="http://schemas.microsoft.com/office/drawing/2014/main" id="{4623FDC9-574B-47E1-9E13-B185B8F49E5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08452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a:extLst>
              <a:ext uri="{FF2B5EF4-FFF2-40B4-BE49-F238E27FC236}">
                <a16:creationId xmlns:a16="http://schemas.microsoft.com/office/drawing/2014/main" id="{E10A0A69-8ED0-4EE1-AF7A-CAE980DB767F}"/>
              </a:ext>
            </a:extLst>
          </p:cNvPr>
          <p:cNvSpPr txBox="1">
            <a:spLocks noChangeArrowheads="1"/>
          </p:cNvSpPr>
          <p:nvPr/>
        </p:nvSpPr>
        <p:spPr bwMode="auto">
          <a:xfrm>
            <a:off x="755650" y="5013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solidFill>
                <a:srgbClr val="FF0000"/>
              </a:solidFill>
            </a:endParaRPr>
          </a:p>
        </p:txBody>
      </p:sp>
      <p:sp>
        <p:nvSpPr>
          <p:cNvPr id="27665" name="Rectangle 17">
            <a:extLst>
              <a:ext uri="{FF2B5EF4-FFF2-40B4-BE49-F238E27FC236}">
                <a16:creationId xmlns:a16="http://schemas.microsoft.com/office/drawing/2014/main" id="{A07974F0-62AC-4C21-8259-D54492837B17}"/>
              </a:ext>
            </a:extLst>
          </p:cNvPr>
          <p:cNvSpPr>
            <a:spLocks noGrp="1" noChangeArrowheads="1"/>
          </p:cNvSpPr>
          <p:nvPr>
            <p:ph type="title"/>
          </p:nvPr>
        </p:nvSpPr>
        <p:spPr/>
        <p:txBody>
          <a:bodyPr/>
          <a:lstStyle/>
          <a:p>
            <a:r>
              <a:rPr lang="en-GB" altLang="en-US" dirty="0"/>
              <a:t>How long is the Earth’s orbit?</a:t>
            </a:r>
          </a:p>
        </p:txBody>
      </p:sp>
      <p:pic>
        <p:nvPicPr>
          <p:cNvPr id="7" name="Picture 5" descr="flash_icon">
            <a:extLst>
              <a:ext uri="{FF2B5EF4-FFF2-40B4-BE49-F238E27FC236}">
                <a16:creationId xmlns:a16="http://schemas.microsoft.com/office/drawing/2014/main" id="{3D38AF22-9760-414F-AE2E-CB5A96CD7AF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1B71F6C0-5AD9-444F-8699-2921129139F9}"/>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A60F97A1-C335-48C2-8F0F-96683186842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11F81613-CCB4-446C-AEDB-EFCA7A44C8A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90196"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89155"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15E826D4-12F4-4915-B98F-838D407C229C}"/>
                    </a:ext>
                  </a:extLst>
                </p:cNvPr>
                <p:cNvPicPr>
                  <a:picLocks/>
                </p:cNvPicPr>
                <p:nvPr/>
              </p:nvPicPr>
              <p:blipFill>
                <a:blip r:embed="rId9"/>
                <a:stretch>
                  <a:fillRect/>
                </a:stretch>
              </p:blipFill>
              <p:spPr>
                <a:xfrm>
                  <a:off x="203200" y="838200"/>
                  <a:ext cx="87122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6" name="Rectangle 12">
            <a:extLst>
              <a:ext uri="{FF2B5EF4-FFF2-40B4-BE49-F238E27FC236}">
                <a16:creationId xmlns:a16="http://schemas.microsoft.com/office/drawing/2014/main" id="{06E14A64-2B0D-4B82-8493-D2B40F034D03}"/>
              </a:ext>
            </a:extLst>
          </p:cNvPr>
          <p:cNvSpPr>
            <a:spLocks noGrp="1" noChangeArrowheads="1"/>
          </p:cNvSpPr>
          <p:nvPr>
            <p:ph type="title"/>
          </p:nvPr>
        </p:nvSpPr>
        <p:spPr/>
        <p:txBody>
          <a:bodyPr/>
          <a:lstStyle/>
          <a:p>
            <a:r>
              <a:rPr lang="en-GB" altLang="en-US" dirty="0"/>
              <a:t>Sunrise and sunset (1)</a:t>
            </a:r>
          </a:p>
        </p:txBody>
      </p:sp>
      <p:pic>
        <p:nvPicPr>
          <p:cNvPr id="6" name="Picture 5" descr="flash_icon">
            <a:extLst>
              <a:ext uri="{FF2B5EF4-FFF2-40B4-BE49-F238E27FC236}">
                <a16:creationId xmlns:a16="http://schemas.microsoft.com/office/drawing/2014/main" id="{CBEB5527-092E-4374-8C9B-506F8F190849}"/>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9" descr="notes_icon">
            <a:extLst>
              <a:ext uri="{FF2B5EF4-FFF2-40B4-BE49-F238E27FC236}">
                <a16:creationId xmlns:a16="http://schemas.microsoft.com/office/drawing/2014/main" id="{B97F8162-714C-4625-BCD2-E2FFDBF10825}"/>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EB81A41A-4C88-4B32-ACF0-3B25D3F3312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9">
            <a:extLst>
              <a:ext uri="{FF2B5EF4-FFF2-40B4-BE49-F238E27FC236}">
                <a16:creationId xmlns:a16="http://schemas.microsoft.com/office/drawing/2014/main" id="{756F7A6E-99DB-4C69-9CAC-42BB3CD33D9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90196"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91203"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E55045F3-1D0A-4EF5-A5CD-B190CCD7C25F}"/>
                    </a:ext>
                  </a:extLst>
                </p:cNvPr>
                <p:cNvPicPr>
                  <a:picLocks/>
                </p:cNvPicPr>
                <p:nvPr/>
              </p:nvPicPr>
              <p:blipFill>
                <a:blip r:embed="rId9"/>
                <a:stretch>
                  <a:fillRect/>
                </a:stretch>
              </p:blipFill>
              <p:spPr>
                <a:xfrm>
                  <a:off x="203200" y="838200"/>
                  <a:ext cx="87122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8" name="Rectangle 24">
            <a:extLst>
              <a:ext uri="{FF2B5EF4-FFF2-40B4-BE49-F238E27FC236}">
                <a16:creationId xmlns:a16="http://schemas.microsoft.com/office/drawing/2014/main" id="{803DBC53-C20C-41DB-BE36-A2EF1D24F4EA}"/>
              </a:ext>
            </a:extLst>
          </p:cNvPr>
          <p:cNvSpPr>
            <a:spLocks noGrp="1" noChangeArrowheads="1"/>
          </p:cNvSpPr>
          <p:nvPr>
            <p:ph type="title"/>
          </p:nvPr>
        </p:nvSpPr>
        <p:spPr/>
        <p:txBody>
          <a:bodyPr/>
          <a:lstStyle/>
          <a:p>
            <a:r>
              <a:rPr lang="en-GB" altLang="en-US" dirty="0"/>
              <a:t>Sunrise and sunset (2)</a:t>
            </a:r>
          </a:p>
        </p:txBody>
      </p:sp>
      <p:pic>
        <p:nvPicPr>
          <p:cNvPr id="5" name="Picture 5" descr="flash_icon">
            <a:extLst>
              <a:ext uri="{FF2B5EF4-FFF2-40B4-BE49-F238E27FC236}">
                <a16:creationId xmlns:a16="http://schemas.microsoft.com/office/drawing/2014/main" id="{AB5B86AF-224D-4C35-940C-3E7C724E1D5A}"/>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A2D3E919-810D-4ACA-A0E6-623FB695A15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92227"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EA0929D3-08CC-4C82-B68C-DB8B16015C36}"/>
                    </a:ext>
                  </a:extLst>
                </p:cNvPr>
                <p:cNvPicPr>
                  <a:picLocks/>
                </p:cNvPicPr>
                <p:nvPr/>
              </p:nvPicPr>
              <p:blipFill>
                <a:blip r:embed="rId7"/>
                <a:stretch>
                  <a:fillRect/>
                </a:stretch>
              </p:blipFill>
              <p:spPr>
                <a:xfrm>
                  <a:off x="203200" y="838200"/>
                  <a:ext cx="87122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0" name="Rectangle 24">
            <a:extLst>
              <a:ext uri="{FF2B5EF4-FFF2-40B4-BE49-F238E27FC236}">
                <a16:creationId xmlns:a16="http://schemas.microsoft.com/office/drawing/2014/main" id="{794537F1-7D35-49EF-BBBE-F49D1724F876}"/>
              </a:ext>
            </a:extLst>
          </p:cNvPr>
          <p:cNvSpPr>
            <a:spLocks noGrp="1" noChangeArrowheads="1"/>
          </p:cNvSpPr>
          <p:nvPr>
            <p:ph type="title"/>
          </p:nvPr>
        </p:nvSpPr>
        <p:spPr>
          <a:xfrm>
            <a:off x="239713" y="53975"/>
            <a:ext cx="3294062" cy="519113"/>
          </a:xfrm>
        </p:spPr>
        <p:txBody>
          <a:bodyPr/>
          <a:lstStyle/>
          <a:p>
            <a:r>
              <a:rPr lang="en-GB" altLang="en-US"/>
              <a:t>Days and seasons</a:t>
            </a:r>
          </a:p>
        </p:txBody>
      </p:sp>
      <p:pic>
        <p:nvPicPr>
          <p:cNvPr id="5" name="Picture 5" descr="flash_icon">
            <a:extLst>
              <a:ext uri="{FF2B5EF4-FFF2-40B4-BE49-F238E27FC236}">
                <a16:creationId xmlns:a16="http://schemas.microsoft.com/office/drawing/2014/main" id="{A3D88882-26E9-4645-87F4-178E18590D6F}"/>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93251"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C7E05B2A-54BE-4613-B4A0-FC376E400BD1}"/>
                    </a:ext>
                  </a:extLst>
                </p:cNvPr>
                <p:cNvPicPr>
                  <a:picLocks/>
                </p:cNvPicPr>
                <p:nvPr/>
              </p:nvPicPr>
              <p:blipFill>
                <a:blip r:embed="rId6"/>
                <a:stretch>
                  <a:fillRect/>
                </a:stretch>
              </p:blipFill>
              <p:spPr>
                <a:xfrm>
                  <a:off x="203200" y="838200"/>
                  <a:ext cx="87122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a:solidFill>
            <a:srgbClr val="FDD9D9"/>
          </a:solidFill>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1. Patterns</a:t>
            </a:r>
          </a:p>
          <a:p>
            <a:r>
              <a:rPr lang="en-GB" sz="1600" dirty="0"/>
              <a:t>2. Cause and Effect</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775" y="1383072"/>
            <a:ext cx="7610475"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The</a:t>
            </a:r>
            <a:r>
              <a:rPr kumimoji="0" lang="en-GB" sz="2400" b="0" i="0" u="none" strike="noStrike" kern="1200" cap="none" spc="0" normalizeH="0" noProof="0" dirty="0">
                <a:ln>
                  <a:noFill/>
                </a:ln>
                <a:solidFill>
                  <a:srgbClr val="000066"/>
                </a:solidFill>
                <a:effectLst/>
                <a:uLnTx/>
                <a:uFillTx/>
                <a:latin typeface="Arial" charset="0"/>
                <a:ea typeface="+mn-ea"/>
                <a:cs typeface="+mn-cs"/>
              </a:rPr>
              <a:t> rotation of Earth around its </a:t>
            </a:r>
            <a:r>
              <a:rPr kumimoji="0" lang="en-GB" sz="2400" b="1" i="0" u="none" strike="noStrike" kern="1200" cap="none" spc="0" normalizeH="0" noProof="0" dirty="0">
                <a:ln>
                  <a:noFill/>
                </a:ln>
                <a:solidFill>
                  <a:srgbClr val="B80303"/>
                </a:solidFill>
                <a:effectLst/>
                <a:uLnTx/>
                <a:uFillTx/>
                <a:latin typeface="Arial" charset="0"/>
                <a:ea typeface="+mn-ea"/>
                <a:cs typeface="+mn-cs"/>
              </a:rPr>
              <a:t>axis</a:t>
            </a:r>
            <a:r>
              <a:rPr kumimoji="0" lang="en-GB" sz="2400" b="0" i="0" u="none" strike="noStrike" kern="1200" cap="none" spc="0" normalizeH="0" noProof="0" dirty="0">
                <a:ln>
                  <a:noFill/>
                </a:ln>
                <a:solidFill>
                  <a:srgbClr val="000066"/>
                </a:solidFill>
                <a:effectLst/>
                <a:uLnTx/>
                <a:uFillTx/>
                <a:latin typeface="Arial" charset="0"/>
                <a:ea typeface="+mn-ea"/>
                <a:cs typeface="+mn-cs"/>
              </a:rPr>
              <a:t> causes:</a:t>
            </a:r>
            <a:endParaRPr kumimoji="0" lang="en-GB"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9" name="TextBox 8"/>
          <p:cNvSpPr txBox="1"/>
          <p:nvPr/>
        </p:nvSpPr>
        <p:spPr>
          <a:xfrm>
            <a:off x="358774" y="784225"/>
            <a:ext cx="8785225"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The motion of the Earth causes </a:t>
            </a:r>
            <a:r>
              <a:rPr kumimoji="0" lang="en-GB" sz="2400" b="1" i="0" u="none" strike="noStrike" kern="1200" cap="none" spc="0" normalizeH="0" baseline="0" noProof="0" dirty="0">
                <a:ln>
                  <a:noFill/>
                </a:ln>
                <a:solidFill>
                  <a:srgbClr val="000066"/>
                </a:solidFill>
                <a:effectLst/>
                <a:uLnTx/>
                <a:uFillTx/>
                <a:latin typeface="Arial" charset="0"/>
                <a:ea typeface="+mn-ea"/>
                <a:cs typeface="+mn-cs"/>
              </a:rPr>
              <a:t>patterns</a:t>
            </a:r>
            <a:r>
              <a:rPr kumimoji="0" lang="en-GB" sz="2400" b="0" i="0" u="none" strike="noStrike" kern="1200" cap="none" spc="0" normalizeH="0" baseline="0" noProof="0" dirty="0">
                <a:ln>
                  <a:noFill/>
                </a:ln>
                <a:solidFill>
                  <a:srgbClr val="000066"/>
                </a:solidFill>
                <a:effectLst/>
                <a:uLnTx/>
                <a:uFillTx/>
                <a:latin typeface="Arial" charset="0"/>
                <a:ea typeface="+mn-ea"/>
                <a:cs typeface="+mn-cs"/>
              </a:rPr>
              <a:t> that we can observe.</a:t>
            </a:r>
          </a:p>
        </p:txBody>
      </p:sp>
      <p:sp>
        <p:nvSpPr>
          <p:cNvPr id="5" name="Title 4">
            <a:extLst>
              <a:ext uri="{FF2B5EF4-FFF2-40B4-BE49-F238E27FC236}">
                <a16:creationId xmlns:a16="http://schemas.microsoft.com/office/drawing/2014/main" id="{8B59F9A7-0E99-4DB9-8C38-7594FE6B3ACB}"/>
              </a:ext>
            </a:extLst>
          </p:cNvPr>
          <p:cNvSpPr>
            <a:spLocks noGrp="1"/>
          </p:cNvSpPr>
          <p:nvPr>
            <p:ph type="title"/>
          </p:nvPr>
        </p:nvSpPr>
        <p:spPr/>
        <p:txBody>
          <a:bodyPr/>
          <a:lstStyle/>
          <a:p>
            <a:r>
              <a:rPr lang="en-GB" dirty="0"/>
              <a:t>The Earth’s axis (1)</a:t>
            </a:r>
          </a:p>
        </p:txBody>
      </p:sp>
      <p:sp>
        <p:nvSpPr>
          <p:cNvPr id="15" name="Text Box 5">
            <a:extLst>
              <a:ext uri="{FF2B5EF4-FFF2-40B4-BE49-F238E27FC236}">
                <a16:creationId xmlns:a16="http://schemas.microsoft.com/office/drawing/2014/main" id="{87B0C040-E955-476A-89B1-A04550010051}"/>
              </a:ext>
            </a:extLst>
          </p:cNvPr>
          <p:cNvSpPr txBox="1">
            <a:spLocks noChangeArrowheads="1"/>
          </p:cNvSpPr>
          <p:nvPr/>
        </p:nvSpPr>
        <p:spPr bwMode="auto">
          <a:xfrm>
            <a:off x="358775" y="1981919"/>
            <a:ext cx="4213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altLang="en-US" sz="2400" b="0" dirty="0">
                <a:solidFill>
                  <a:srgbClr val="000066"/>
                </a:solidFill>
              </a:rPr>
              <a:t>the Sun to appear to move across the sky every day </a:t>
            </a:r>
          </a:p>
        </p:txBody>
      </p:sp>
      <p:sp>
        <p:nvSpPr>
          <p:cNvPr id="17" name="Text Box 5">
            <a:extLst>
              <a:ext uri="{FF2B5EF4-FFF2-40B4-BE49-F238E27FC236}">
                <a16:creationId xmlns:a16="http://schemas.microsoft.com/office/drawing/2014/main" id="{6E633A42-779D-4F53-99B6-AB03F78A0B9F}"/>
              </a:ext>
            </a:extLst>
          </p:cNvPr>
          <p:cNvSpPr txBox="1">
            <a:spLocks noChangeArrowheads="1"/>
          </p:cNvSpPr>
          <p:nvPr/>
        </p:nvSpPr>
        <p:spPr bwMode="auto">
          <a:xfrm>
            <a:off x="358775" y="2950098"/>
            <a:ext cx="45615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altLang="en-US" sz="2400" dirty="0">
                <a:solidFill>
                  <a:srgbClr val="000066"/>
                </a:solidFill>
              </a:rPr>
              <a:t>shadows</a:t>
            </a:r>
            <a:r>
              <a:rPr lang="en-GB" altLang="en-US" sz="2400" b="0" dirty="0">
                <a:solidFill>
                  <a:srgbClr val="000066"/>
                </a:solidFill>
              </a:rPr>
              <a:t> to change in length and direction during the day. </a:t>
            </a:r>
          </a:p>
        </p:txBody>
      </p:sp>
      <p:sp>
        <p:nvSpPr>
          <p:cNvPr id="18" name="TextBox 17">
            <a:extLst>
              <a:ext uri="{FF2B5EF4-FFF2-40B4-BE49-F238E27FC236}">
                <a16:creationId xmlns:a16="http://schemas.microsoft.com/office/drawing/2014/main" id="{42C03441-BEA8-42A2-BCE6-78C2A51CAFCA}"/>
              </a:ext>
            </a:extLst>
          </p:cNvPr>
          <p:cNvSpPr txBox="1"/>
          <p:nvPr/>
        </p:nvSpPr>
        <p:spPr>
          <a:xfrm>
            <a:off x="358775" y="3918277"/>
            <a:ext cx="4213225"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The</a:t>
            </a:r>
            <a:r>
              <a:rPr kumimoji="0" lang="en-GB" sz="2400" b="0" i="0" u="none" strike="noStrike" kern="1200" cap="none" spc="0" normalizeH="0" noProof="0" dirty="0">
                <a:ln>
                  <a:noFill/>
                </a:ln>
                <a:solidFill>
                  <a:srgbClr val="000066"/>
                </a:solidFill>
                <a:effectLst/>
                <a:uLnTx/>
                <a:uFillTx/>
                <a:latin typeface="Arial" charset="0"/>
                <a:ea typeface="+mn-ea"/>
                <a:cs typeface="+mn-cs"/>
              </a:rPr>
              <a:t> rotation of Earth around the Sun causes:</a:t>
            </a:r>
            <a:endParaRPr kumimoji="0" lang="en-GB"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19" name="Text Box 5">
            <a:extLst>
              <a:ext uri="{FF2B5EF4-FFF2-40B4-BE49-F238E27FC236}">
                <a16:creationId xmlns:a16="http://schemas.microsoft.com/office/drawing/2014/main" id="{CBC670E1-3B69-4A09-9E16-5D7954AD64DA}"/>
              </a:ext>
            </a:extLst>
          </p:cNvPr>
          <p:cNvSpPr txBox="1">
            <a:spLocks noChangeArrowheads="1"/>
          </p:cNvSpPr>
          <p:nvPr/>
        </p:nvSpPr>
        <p:spPr bwMode="auto">
          <a:xfrm>
            <a:off x="358775" y="4886456"/>
            <a:ext cx="4041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altLang="en-US" sz="2400" b="0" dirty="0">
                <a:solidFill>
                  <a:srgbClr val="000066"/>
                </a:solidFill>
              </a:rPr>
              <a:t>the position of the Sun </a:t>
            </a:r>
            <a:br>
              <a:rPr lang="en-GB" altLang="en-US" sz="2400" b="0" dirty="0">
                <a:solidFill>
                  <a:srgbClr val="000066"/>
                </a:solidFill>
              </a:rPr>
            </a:br>
            <a:r>
              <a:rPr lang="en-GB" altLang="en-US" sz="2400" b="0" dirty="0">
                <a:solidFill>
                  <a:srgbClr val="000066"/>
                </a:solidFill>
              </a:rPr>
              <a:t>in the sky to change at different times of year. </a:t>
            </a:r>
          </a:p>
        </p:txBody>
      </p:sp>
      <p:pic>
        <p:nvPicPr>
          <p:cNvPr id="10" name="Picture 9">
            <a:extLst>
              <a:ext uri="{FF2B5EF4-FFF2-40B4-BE49-F238E27FC236}">
                <a16:creationId xmlns:a16="http://schemas.microsoft.com/office/drawing/2014/main" id="{8CC38013-D834-44C8-B461-4DF52953E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8041" y="2142315"/>
            <a:ext cx="3735972" cy="3735972"/>
          </a:xfrm>
          <a:prstGeom prst="rect">
            <a:avLst/>
          </a:prstGeom>
        </p:spPr>
      </p:pic>
      <p:pic>
        <p:nvPicPr>
          <p:cNvPr id="22" name="Picture 19">
            <a:hlinkClick r:id="" action="ppaction://hlinkshowjump?jump=nextslide"/>
            <a:extLst>
              <a:ext uri="{FF2B5EF4-FFF2-40B4-BE49-F238E27FC236}">
                <a16:creationId xmlns:a16="http://schemas.microsoft.com/office/drawing/2014/main" id="{69743F3C-2476-4AD4-94AD-58DA117C78B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424646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Rectangle 13"/>
          <p:cNvSpPr>
            <a:spLocks noGrp="1" noChangeArrowheads="1"/>
          </p:cNvSpPr>
          <p:nvPr>
            <p:ph type="title"/>
          </p:nvPr>
        </p:nvSpPr>
        <p:spPr/>
        <p:txBody>
          <a:bodyPr/>
          <a:lstStyle/>
          <a:p>
            <a:r>
              <a:rPr lang="en-GB" dirty="0"/>
              <a:t>The Earth’s axis (2)</a:t>
            </a:r>
          </a:p>
        </p:txBody>
      </p:sp>
      <p:pic>
        <p:nvPicPr>
          <p:cNvPr id="7" name="Picture 19">
            <a:hlinkClick r:id="" action="ppaction://hlinkshowjump?jump=nextslide"/>
            <a:extLst>
              <a:ext uri="{FF2B5EF4-FFF2-40B4-BE49-F238E27FC236}">
                <a16:creationId xmlns:a16="http://schemas.microsoft.com/office/drawing/2014/main" id="{0B4DCE74-D235-4E0B-97E4-EDCE53DDD06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91C48328-8A70-41F9-88F3-86EA115B6930}"/>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71CB87A1-4A2C-4B9B-BD80-3E0B2C2B8B90}"/>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5695"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400A2C23-BD4D-4404-9B79-F5745B4DE428}"/>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2" name="Rectangle 16"/>
          <p:cNvSpPr>
            <a:spLocks noGrp="1" noChangeArrowheads="1"/>
          </p:cNvSpPr>
          <p:nvPr>
            <p:ph type="title"/>
          </p:nvPr>
        </p:nvSpPr>
        <p:spPr/>
        <p:txBody>
          <a:bodyPr/>
          <a:lstStyle/>
          <a:p>
            <a:r>
              <a:rPr lang="en-GB" dirty="0"/>
              <a:t>The Earth’s orbit of the Sun</a:t>
            </a:r>
          </a:p>
        </p:txBody>
      </p:sp>
      <p:pic>
        <p:nvPicPr>
          <p:cNvPr id="7" name="Picture 19">
            <a:hlinkClick r:id="" action="ppaction://hlinkshowjump?jump=nextslide"/>
            <a:extLst>
              <a:ext uri="{FF2B5EF4-FFF2-40B4-BE49-F238E27FC236}">
                <a16:creationId xmlns:a16="http://schemas.microsoft.com/office/drawing/2014/main" id="{67CCADF9-1025-48DD-9D9A-6A214A8D49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A711E933-5375-40FE-97F7-30573C5507B9}"/>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4674"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0C61045A-5EB4-4CE1-87BD-9CB682EC7585}"/>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775" y="2108273"/>
            <a:ext cx="4358368"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In fact,</a:t>
            </a:r>
            <a:r>
              <a:rPr kumimoji="0" lang="en-GB" sz="2400" b="0" i="0" u="none" strike="noStrike" kern="1200" cap="none" spc="0" normalizeH="0" noProof="0" dirty="0">
                <a:ln>
                  <a:noFill/>
                </a:ln>
                <a:solidFill>
                  <a:srgbClr val="000066"/>
                </a:solidFill>
                <a:effectLst/>
                <a:uLnTx/>
                <a:uFillTx/>
                <a:latin typeface="Arial" charset="0"/>
                <a:ea typeface="+mn-ea"/>
                <a:cs typeface="+mn-cs"/>
              </a:rPr>
              <a:t> it is the Earth’s </a:t>
            </a:r>
            <a:br>
              <a:rPr kumimoji="0" lang="en-GB" sz="2400" b="0" i="0" u="none" strike="noStrike" kern="1200" cap="none" spc="0" normalizeH="0" noProof="0" dirty="0">
                <a:ln>
                  <a:noFill/>
                </a:ln>
                <a:solidFill>
                  <a:srgbClr val="000066"/>
                </a:solidFill>
                <a:effectLst/>
                <a:uLnTx/>
                <a:uFillTx/>
                <a:latin typeface="Arial" charset="0"/>
                <a:ea typeface="+mn-ea"/>
                <a:cs typeface="+mn-cs"/>
              </a:rPr>
            </a:br>
            <a:r>
              <a:rPr kumimoji="0" lang="en-GB" sz="2400" b="1" i="0" u="none" strike="noStrike" kern="1200" cap="none" spc="0" normalizeH="0" noProof="0" dirty="0">
                <a:ln>
                  <a:noFill/>
                </a:ln>
                <a:solidFill>
                  <a:srgbClr val="C00000"/>
                </a:solidFill>
                <a:effectLst/>
                <a:uLnTx/>
                <a:uFillTx/>
                <a:latin typeface="Arial" charset="0"/>
                <a:ea typeface="+mn-ea"/>
                <a:cs typeface="+mn-cs"/>
              </a:rPr>
              <a:t>rotation</a:t>
            </a:r>
            <a:r>
              <a:rPr kumimoji="0" lang="en-GB" sz="2400" b="0" i="0" u="none" strike="noStrike" kern="1200" cap="none" spc="0" normalizeH="0" noProof="0" dirty="0">
                <a:ln>
                  <a:noFill/>
                </a:ln>
                <a:solidFill>
                  <a:srgbClr val="000066"/>
                </a:solidFill>
                <a:effectLst/>
                <a:uLnTx/>
                <a:uFillTx/>
                <a:latin typeface="Arial" charset="0"/>
                <a:ea typeface="+mn-ea"/>
                <a:cs typeface="+mn-cs"/>
              </a:rPr>
              <a:t> that changes </a:t>
            </a:r>
            <a:br>
              <a:rPr kumimoji="0" lang="en-GB" sz="2400" b="0" i="0" u="none" strike="noStrike" kern="1200" cap="none" spc="0" normalizeH="0" noProof="0" dirty="0">
                <a:ln>
                  <a:noFill/>
                </a:ln>
                <a:solidFill>
                  <a:srgbClr val="000066"/>
                </a:solidFill>
                <a:effectLst/>
                <a:uLnTx/>
                <a:uFillTx/>
                <a:latin typeface="Arial" charset="0"/>
                <a:ea typeface="+mn-ea"/>
                <a:cs typeface="+mn-cs"/>
              </a:rPr>
            </a:br>
            <a:r>
              <a:rPr kumimoji="0" lang="en-GB" sz="2400" b="0" i="0" u="none" strike="noStrike" kern="1200" cap="none" spc="0" normalizeH="0" noProof="0" dirty="0">
                <a:ln>
                  <a:noFill/>
                </a:ln>
                <a:solidFill>
                  <a:srgbClr val="000066"/>
                </a:solidFill>
                <a:effectLst/>
                <a:uLnTx/>
                <a:uFillTx/>
                <a:latin typeface="Arial" charset="0"/>
                <a:ea typeface="+mn-ea"/>
                <a:cs typeface="+mn-cs"/>
              </a:rPr>
              <a:t>where we see the Sun </a:t>
            </a:r>
            <a:br>
              <a:rPr kumimoji="0" lang="en-GB" sz="2400" b="0" i="0" u="none" strike="noStrike" kern="1200" cap="none" spc="0" normalizeH="0" noProof="0" dirty="0">
                <a:ln>
                  <a:noFill/>
                </a:ln>
                <a:solidFill>
                  <a:srgbClr val="000066"/>
                </a:solidFill>
                <a:effectLst/>
                <a:uLnTx/>
                <a:uFillTx/>
                <a:latin typeface="Arial" charset="0"/>
                <a:ea typeface="+mn-ea"/>
                <a:cs typeface="+mn-cs"/>
              </a:rPr>
            </a:br>
            <a:r>
              <a:rPr kumimoji="0" lang="en-GB" sz="2400" b="0" i="0" u="none" strike="noStrike" kern="1200" cap="none" spc="0" normalizeH="0" noProof="0" dirty="0">
                <a:ln>
                  <a:noFill/>
                </a:ln>
                <a:solidFill>
                  <a:srgbClr val="000066"/>
                </a:solidFill>
                <a:effectLst/>
                <a:uLnTx/>
                <a:uFillTx/>
                <a:latin typeface="Arial" charset="0"/>
                <a:ea typeface="+mn-ea"/>
                <a:cs typeface="+mn-cs"/>
              </a:rPr>
              <a:t>in the sky.</a:t>
            </a:r>
            <a:endParaRPr kumimoji="0" lang="en-GB"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9" name="TextBox 8"/>
          <p:cNvSpPr txBox="1"/>
          <p:nvPr/>
        </p:nvSpPr>
        <p:spPr>
          <a:xfrm>
            <a:off x="358774" y="784225"/>
            <a:ext cx="8616951"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From Earth, it looks like the Sun is moving across the sky every day.</a:t>
            </a:r>
          </a:p>
        </p:txBody>
      </p:sp>
      <p:pic>
        <p:nvPicPr>
          <p:cNvPr id="11"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2" name="Picture 9">
            <a:extLst>
              <a:ext uri="{FF2B5EF4-FFF2-40B4-BE49-F238E27FC236}">
                <a16:creationId xmlns:a16="http://schemas.microsoft.com/office/drawing/2014/main" id="{9CC3302A-B213-450E-8C82-E53F398BB86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6511" y="86520"/>
            <a:ext cx="442911" cy="516730"/>
          </a:xfrm>
          <a:prstGeom prst="rect">
            <a:avLst/>
          </a:prstGeom>
          <a:noFill/>
          <a:ln w="9525">
            <a:noFill/>
            <a:miter lim="800000"/>
            <a:headEnd/>
            <a:tailEnd/>
          </a:ln>
        </p:spPr>
      </p:pic>
      <p:sp>
        <p:nvSpPr>
          <p:cNvPr id="5" name="Title 4">
            <a:extLst>
              <a:ext uri="{FF2B5EF4-FFF2-40B4-BE49-F238E27FC236}">
                <a16:creationId xmlns:a16="http://schemas.microsoft.com/office/drawing/2014/main" id="{8B59F9A7-0E99-4DB9-8C38-7594FE6B3ACB}"/>
              </a:ext>
            </a:extLst>
          </p:cNvPr>
          <p:cNvSpPr>
            <a:spLocks noGrp="1"/>
          </p:cNvSpPr>
          <p:nvPr>
            <p:ph type="title"/>
          </p:nvPr>
        </p:nvSpPr>
        <p:spPr/>
        <p:txBody>
          <a:bodyPr/>
          <a:lstStyle/>
          <a:p>
            <a:r>
              <a:rPr lang="en-GB" dirty="0"/>
              <a:t>Why does the Sun move across the sky?</a:t>
            </a:r>
          </a:p>
        </p:txBody>
      </p:sp>
      <p:sp>
        <p:nvSpPr>
          <p:cNvPr id="14" name="TextBox 13">
            <a:extLst>
              <a:ext uri="{FF2B5EF4-FFF2-40B4-BE49-F238E27FC236}">
                <a16:creationId xmlns:a16="http://schemas.microsoft.com/office/drawing/2014/main" id="{3FAB7035-E4DE-44B7-A37B-F7B5FCD33721}"/>
              </a:ext>
            </a:extLst>
          </p:cNvPr>
          <p:cNvSpPr txBox="1"/>
          <p:nvPr/>
        </p:nvSpPr>
        <p:spPr>
          <a:xfrm>
            <a:off x="358775" y="4170985"/>
            <a:ext cx="3743325"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It is a little like being on </a:t>
            </a:r>
            <a:br>
              <a:rPr kumimoji="0" lang="en-GB" sz="2400" b="0" i="0" u="none" strike="noStrike" kern="1200" cap="none" spc="0" normalizeH="0" baseline="0" noProof="0" dirty="0">
                <a:ln>
                  <a:noFill/>
                </a:ln>
                <a:solidFill>
                  <a:srgbClr val="000066"/>
                </a:solidFill>
                <a:effectLst/>
                <a:uLnTx/>
                <a:uFillTx/>
                <a:latin typeface="Arial" charset="0"/>
                <a:ea typeface="+mn-ea"/>
                <a:cs typeface="+mn-cs"/>
              </a:rPr>
            </a:br>
            <a:r>
              <a:rPr kumimoji="0" lang="en-GB" sz="2400" b="0" i="0" u="none" strike="noStrike" kern="1200" cap="none" spc="0" normalizeH="0" baseline="0" noProof="0" dirty="0">
                <a:ln>
                  <a:noFill/>
                </a:ln>
                <a:solidFill>
                  <a:srgbClr val="000066"/>
                </a:solidFill>
                <a:effectLst/>
                <a:uLnTx/>
                <a:uFillTx/>
                <a:latin typeface="Arial" charset="0"/>
                <a:ea typeface="+mn-ea"/>
                <a:cs typeface="+mn-cs"/>
              </a:rPr>
              <a:t>a carousel (or merry-go-round) and watching for your parents.</a:t>
            </a:r>
          </a:p>
        </p:txBody>
      </p:sp>
      <p:sp>
        <p:nvSpPr>
          <p:cNvPr id="16" name="TextBox 15">
            <a:extLst>
              <a:ext uri="{FF2B5EF4-FFF2-40B4-BE49-F238E27FC236}">
                <a16:creationId xmlns:a16="http://schemas.microsoft.com/office/drawing/2014/main" id="{61516C94-850B-47D0-8745-034CF0FDE5EB}"/>
              </a:ext>
            </a:extLst>
          </p:cNvPr>
          <p:cNvSpPr txBox="1"/>
          <p:nvPr/>
        </p:nvSpPr>
        <p:spPr>
          <a:xfrm>
            <a:off x="2868083" y="6073775"/>
            <a:ext cx="3407835" cy="461665"/>
          </a:xfrm>
          <a:prstGeom prst="rect">
            <a:avLst/>
          </a:prstGeom>
          <a:solidFill>
            <a:srgbClr val="FDD9D9"/>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Can you explain why?</a:t>
            </a:r>
          </a:p>
        </p:txBody>
      </p:sp>
      <p:pic>
        <p:nvPicPr>
          <p:cNvPr id="3" name="Picture 2">
            <a:extLst>
              <a:ext uri="{FF2B5EF4-FFF2-40B4-BE49-F238E27FC236}">
                <a16:creationId xmlns:a16="http://schemas.microsoft.com/office/drawing/2014/main" id="{A9BFCF26-0E90-43AC-B66B-9DD63EFA6E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017" y="1857145"/>
            <a:ext cx="4207796" cy="3723900"/>
          </a:xfrm>
          <a:prstGeom prst="rect">
            <a:avLst/>
          </a:prstGeom>
        </p:spPr>
      </p:pic>
      <p:pic>
        <p:nvPicPr>
          <p:cNvPr id="10" name="Picture 19">
            <a:hlinkClick r:id="" action="ppaction://hlinkshowjump?jump=nextslide"/>
            <a:extLst>
              <a:ext uri="{FF2B5EF4-FFF2-40B4-BE49-F238E27FC236}">
                <a16:creationId xmlns:a16="http://schemas.microsoft.com/office/drawing/2014/main" id="{0361F909-3466-4570-9744-CE5B15F90A2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80931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un">
            <a:extLst>
              <a:ext uri="{FF2B5EF4-FFF2-40B4-BE49-F238E27FC236}">
                <a16:creationId xmlns:a16="http://schemas.microsoft.com/office/drawing/2014/main" id="{539D5BE0-9AA5-4F8D-8622-FA62D7A99E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820738"/>
            <a:ext cx="20050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656114" y="784225"/>
            <a:ext cx="631961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Earth’s rotation around its axis also causes the </a:t>
            </a:r>
            <a:r>
              <a:rPr lang="en-GB" sz="2400" dirty="0">
                <a:solidFill>
                  <a:srgbClr val="000066"/>
                </a:solidFill>
              </a:rPr>
              <a:t>appearance of </a:t>
            </a:r>
            <a:r>
              <a:rPr kumimoji="0" lang="en-GB" sz="2400" b="1" i="0" u="none" strike="noStrike" kern="1200" cap="none" spc="0" normalizeH="0" baseline="0" noProof="0" dirty="0">
                <a:ln>
                  <a:noFill/>
                </a:ln>
                <a:solidFill>
                  <a:srgbClr val="000066"/>
                </a:solidFill>
                <a:effectLst/>
                <a:uLnTx/>
                <a:uFillTx/>
                <a:latin typeface="Arial" charset="0"/>
                <a:ea typeface="+mn-ea"/>
                <a:cs typeface="+mn-cs"/>
              </a:rPr>
              <a:t>shadows</a:t>
            </a:r>
            <a:r>
              <a:rPr kumimoji="0" lang="en-GB" sz="2400" b="0" i="0" u="none" strike="noStrike" kern="1200" cap="none" spc="0" normalizeH="0" baseline="0" noProof="0" dirty="0">
                <a:ln>
                  <a:noFill/>
                </a:ln>
                <a:solidFill>
                  <a:srgbClr val="000066"/>
                </a:solidFill>
                <a:effectLst/>
                <a:uLnTx/>
                <a:uFillTx/>
                <a:latin typeface="Arial" charset="0"/>
                <a:ea typeface="+mn-ea"/>
                <a:cs typeface="+mn-cs"/>
              </a:rPr>
              <a:t> to change.</a:t>
            </a:r>
          </a:p>
        </p:txBody>
      </p:sp>
      <p:pic>
        <p:nvPicPr>
          <p:cNvPr id="11"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sp>
        <p:nvSpPr>
          <p:cNvPr id="5" name="Title 4">
            <a:extLst>
              <a:ext uri="{FF2B5EF4-FFF2-40B4-BE49-F238E27FC236}">
                <a16:creationId xmlns:a16="http://schemas.microsoft.com/office/drawing/2014/main" id="{8B59F9A7-0E99-4DB9-8C38-7594FE6B3ACB}"/>
              </a:ext>
            </a:extLst>
          </p:cNvPr>
          <p:cNvSpPr>
            <a:spLocks noGrp="1"/>
          </p:cNvSpPr>
          <p:nvPr>
            <p:ph type="title"/>
          </p:nvPr>
        </p:nvSpPr>
        <p:spPr/>
        <p:txBody>
          <a:bodyPr/>
          <a:lstStyle/>
          <a:p>
            <a:r>
              <a:rPr lang="en-GB" dirty="0"/>
              <a:t>Shadows (1)</a:t>
            </a:r>
          </a:p>
        </p:txBody>
      </p:sp>
      <p:pic>
        <p:nvPicPr>
          <p:cNvPr id="8" name="Picture 14" descr="James shadow">
            <a:extLst>
              <a:ext uri="{FF2B5EF4-FFF2-40B4-BE49-F238E27FC236}">
                <a16:creationId xmlns:a16="http://schemas.microsoft.com/office/drawing/2014/main" id="{16794F88-4DD2-40E4-8DFC-EEE195697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409" y="4989286"/>
            <a:ext cx="32575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lexis shadow">
            <a:extLst>
              <a:ext uri="{FF2B5EF4-FFF2-40B4-BE49-F238E27FC236}">
                <a16:creationId xmlns:a16="http://schemas.microsoft.com/office/drawing/2014/main" id="{D6B6D476-539F-4BBC-9F0F-BE9954874F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2034" y="4960711"/>
            <a:ext cx="329723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Alexis no shadow">
            <a:extLst>
              <a:ext uri="{FF2B5EF4-FFF2-40B4-BE49-F238E27FC236}">
                <a16:creationId xmlns:a16="http://schemas.microsoft.com/office/drawing/2014/main" id="{03AF6D5F-BA02-4A51-BC05-AD05266132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9034" y="2809649"/>
            <a:ext cx="132715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James no shadow">
            <a:extLst>
              <a:ext uri="{FF2B5EF4-FFF2-40B4-BE49-F238E27FC236}">
                <a16:creationId xmlns:a16="http://schemas.microsoft.com/office/drawing/2014/main" id="{5D7463B2-0488-462E-B80B-B5B43DBAEF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2234" y="2808061"/>
            <a:ext cx="16748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BB1C547-1B07-40F6-B10C-E7B2B88A1FE1}"/>
              </a:ext>
            </a:extLst>
          </p:cNvPr>
          <p:cNvSpPr txBox="1"/>
          <p:nvPr/>
        </p:nvSpPr>
        <p:spPr>
          <a:xfrm>
            <a:off x="2656114" y="1773972"/>
            <a:ext cx="6074229" cy="830997"/>
          </a:xfrm>
          <a:prstGeom prst="rect">
            <a:avLst/>
          </a:prstGeom>
          <a:solidFill>
            <a:srgbClr val="FDD9D9"/>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What will happen to Alexis’</a:t>
            </a:r>
            <a:r>
              <a:rPr kumimoji="0" lang="en-GB" sz="2400" b="0" i="0" u="none" strike="noStrike" kern="1200" cap="none" spc="0" normalizeH="0" noProof="0" dirty="0">
                <a:ln>
                  <a:noFill/>
                </a:ln>
                <a:solidFill>
                  <a:srgbClr val="000066"/>
                </a:solidFill>
                <a:effectLst/>
                <a:uLnTx/>
                <a:uFillTx/>
                <a:latin typeface="Arial" charset="0"/>
                <a:ea typeface="+mn-ea"/>
                <a:cs typeface="+mn-cs"/>
              </a:rPr>
              <a:t> and James’ </a:t>
            </a:r>
            <a:r>
              <a:rPr lang="en-GB" sz="2400" dirty="0">
                <a:solidFill>
                  <a:srgbClr val="000066"/>
                </a:solidFill>
              </a:rPr>
              <a:t>shadows during the afternoon?</a:t>
            </a:r>
            <a:endParaRPr kumimoji="0" lang="en-GB" sz="2400" b="0" i="0" u="none" strike="noStrike" kern="1200" cap="none" spc="0" normalizeH="0" baseline="0" noProof="0" dirty="0">
              <a:ln>
                <a:noFill/>
              </a:ln>
              <a:solidFill>
                <a:srgbClr val="000066"/>
              </a:solidFill>
              <a:effectLst/>
              <a:uLnTx/>
              <a:uFillTx/>
              <a:latin typeface="Arial" charset="0"/>
              <a:ea typeface="+mn-ea"/>
              <a:cs typeface="+mn-cs"/>
            </a:endParaRPr>
          </a:p>
        </p:txBody>
      </p:sp>
      <p:pic>
        <p:nvPicPr>
          <p:cNvPr id="16" name="Picture 19">
            <a:hlinkClick r:id="" action="ppaction://hlinkshowjump?jump=nextslide"/>
            <a:extLst>
              <a:ext uri="{FF2B5EF4-FFF2-40B4-BE49-F238E27FC236}">
                <a16:creationId xmlns:a16="http://schemas.microsoft.com/office/drawing/2014/main" id="{D3F9176F-D97D-4F4B-94EB-A63FA19C6EC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42771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2" name="Rectangle 16">
            <a:extLst>
              <a:ext uri="{FF2B5EF4-FFF2-40B4-BE49-F238E27FC236}">
                <a16:creationId xmlns:a16="http://schemas.microsoft.com/office/drawing/2014/main" id="{0670BFDC-0841-4B69-AD1C-C1AC7285B9F2}"/>
              </a:ext>
            </a:extLst>
          </p:cNvPr>
          <p:cNvSpPr>
            <a:spLocks noGrp="1" noChangeArrowheads="1"/>
          </p:cNvSpPr>
          <p:nvPr>
            <p:ph type="title"/>
          </p:nvPr>
        </p:nvSpPr>
        <p:spPr/>
        <p:txBody>
          <a:bodyPr/>
          <a:lstStyle/>
          <a:p>
            <a:r>
              <a:rPr lang="en-GB" dirty="0"/>
              <a:t>Shadows (2)</a:t>
            </a:r>
            <a:endParaRPr lang="en-GB" altLang="en-US" dirty="0"/>
          </a:p>
        </p:txBody>
      </p:sp>
      <p:pic>
        <p:nvPicPr>
          <p:cNvPr id="7" name="Picture 5" descr="flash_icon">
            <a:extLst>
              <a:ext uri="{FF2B5EF4-FFF2-40B4-BE49-F238E27FC236}">
                <a16:creationId xmlns:a16="http://schemas.microsoft.com/office/drawing/2014/main" id="{E7BCF1EF-BCAF-49B4-88DC-8D5B827369BA}"/>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40E05AD5-3F52-4934-A4D3-EC6BBCDE7DDE}"/>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A55F8ADB-78C3-44B1-B047-B0BEED99B64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62D04454-E478-43E2-9570-92551DC80D6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90196"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88133"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69A8FEAE-2A53-4A1C-A387-28CBBFCF17FC}"/>
                    </a:ext>
                  </a:extLst>
                </p:cNvPr>
                <p:cNvPicPr>
                  <a:picLocks/>
                </p:cNvPicPr>
                <p:nvPr/>
              </p:nvPicPr>
              <p:blipFill>
                <a:blip r:embed="rId9"/>
                <a:stretch>
                  <a:fillRect/>
                </a:stretch>
              </p:blipFill>
              <p:spPr>
                <a:xfrm>
                  <a:off x="203200" y="838200"/>
                  <a:ext cx="87122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8774" y="784225"/>
            <a:ext cx="8616951" cy="830997"/>
          </a:xfrm>
          <a:prstGeom prst="rect">
            <a:avLst/>
          </a:prstGeom>
          <a:noFill/>
        </p:spPr>
        <p:txBody>
          <a:bodyPr wrap="square" rtlCol="0">
            <a:spAutoFit/>
          </a:bodyPr>
          <a:lstStyle/>
          <a:p>
            <a:pPr lvl="0" eaLnBrk="0" hangingPunct="0">
              <a:defRPr/>
            </a:pPr>
            <a:r>
              <a:rPr lang="en-GB" sz="2400" dirty="0">
                <a:solidFill>
                  <a:srgbClr val="000066"/>
                </a:solidFill>
              </a:rPr>
              <a:t>The </a:t>
            </a:r>
            <a:r>
              <a:rPr lang="en-GB" altLang="en-US" sz="2400" dirty="0">
                <a:solidFill>
                  <a:srgbClr val="000066"/>
                </a:solidFill>
              </a:rPr>
              <a:t>position of the Sun in the sky appears to change at different times of year.</a:t>
            </a:r>
            <a:endParaRPr kumimoji="0" lang="en-GB" sz="2400" b="0" i="0" u="none" strike="noStrike" kern="1200" cap="none" spc="0" normalizeH="0" baseline="0" noProof="0" dirty="0">
              <a:ln>
                <a:noFill/>
              </a:ln>
              <a:solidFill>
                <a:srgbClr val="000066"/>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8B59F9A7-0E99-4DB9-8C38-7594FE6B3ACB}"/>
              </a:ext>
            </a:extLst>
          </p:cNvPr>
          <p:cNvSpPr>
            <a:spLocks noGrp="1"/>
          </p:cNvSpPr>
          <p:nvPr>
            <p:ph type="title"/>
          </p:nvPr>
        </p:nvSpPr>
        <p:spPr/>
        <p:txBody>
          <a:bodyPr/>
          <a:lstStyle/>
          <a:p>
            <a:r>
              <a:rPr lang="en-GB" dirty="0"/>
              <a:t> The positioning of the Sun (1)</a:t>
            </a:r>
          </a:p>
        </p:txBody>
      </p:sp>
      <p:sp>
        <p:nvSpPr>
          <p:cNvPr id="10" name="TextBox 9">
            <a:extLst>
              <a:ext uri="{FF2B5EF4-FFF2-40B4-BE49-F238E27FC236}">
                <a16:creationId xmlns:a16="http://schemas.microsoft.com/office/drawing/2014/main" id="{18650429-5EBE-47AF-822C-8C93FE57B4D9}"/>
              </a:ext>
            </a:extLst>
          </p:cNvPr>
          <p:cNvSpPr txBox="1"/>
          <p:nvPr/>
        </p:nvSpPr>
        <p:spPr>
          <a:xfrm>
            <a:off x="358775" y="1974797"/>
            <a:ext cx="374332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In</a:t>
            </a:r>
            <a:r>
              <a:rPr kumimoji="0" lang="en-GB" sz="2400" b="0" i="0" u="none" strike="noStrike" kern="1200" cap="none" spc="0" normalizeH="0" noProof="0" dirty="0">
                <a:ln>
                  <a:noFill/>
                </a:ln>
                <a:solidFill>
                  <a:srgbClr val="000066"/>
                </a:solidFill>
                <a:effectLst/>
                <a:uLnTx/>
                <a:uFillTx/>
                <a:latin typeface="Arial" charset="0"/>
                <a:ea typeface="+mn-ea"/>
                <a:cs typeface="+mn-cs"/>
              </a:rPr>
              <a:t> some months, the Sun appears high in the sky</a:t>
            </a:r>
            <a:r>
              <a:rPr kumimoji="0" lang="en-GB" sz="2400" b="0" i="0" u="none" strike="noStrike" kern="1200" cap="none" spc="0" normalizeH="0" baseline="0" noProof="0" dirty="0">
                <a:ln>
                  <a:noFill/>
                </a:ln>
                <a:solidFill>
                  <a:srgbClr val="000066"/>
                </a:solidFill>
                <a:effectLst/>
                <a:uLnTx/>
                <a:uFillTx/>
                <a:latin typeface="Arial" charset="0"/>
                <a:ea typeface="+mn-ea"/>
                <a:cs typeface="+mn-cs"/>
              </a:rPr>
              <a:t>.</a:t>
            </a:r>
          </a:p>
        </p:txBody>
      </p:sp>
      <p:sp>
        <p:nvSpPr>
          <p:cNvPr id="15" name="TextBox 14">
            <a:extLst>
              <a:ext uri="{FF2B5EF4-FFF2-40B4-BE49-F238E27FC236}">
                <a16:creationId xmlns:a16="http://schemas.microsoft.com/office/drawing/2014/main" id="{17290C92-AB89-4309-8E99-811BBACF6EC3}"/>
              </a:ext>
            </a:extLst>
          </p:cNvPr>
          <p:cNvSpPr txBox="1"/>
          <p:nvPr/>
        </p:nvSpPr>
        <p:spPr>
          <a:xfrm>
            <a:off x="358775" y="3119202"/>
            <a:ext cx="374332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In</a:t>
            </a:r>
            <a:r>
              <a:rPr kumimoji="0" lang="en-GB" sz="2400" b="0" i="0" u="none" strike="noStrike" kern="1200" cap="none" spc="0" normalizeH="0" noProof="0" dirty="0">
                <a:ln>
                  <a:noFill/>
                </a:ln>
                <a:solidFill>
                  <a:srgbClr val="000066"/>
                </a:solidFill>
                <a:effectLst/>
                <a:uLnTx/>
                <a:uFillTx/>
                <a:latin typeface="Arial" charset="0"/>
                <a:ea typeface="+mn-ea"/>
                <a:cs typeface="+mn-cs"/>
              </a:rPr>
              <a:t> other months, the Sun appears low in the sky</a:t>
            </a:r>
            <a:r>
              <a:rPr kumimoji="0" lang="en-GB" sz="2400" b="0" i="0" u="none" strike="noStrike" kern="1200" cap="none" spc="0" normalizeH="0" baseline="0" noProof="0" dirty="0">
                <a:ln>
                  <a:noFill/>
                </a:ln>
                <a:solidFill>
                  <a:srgbClr val="000066"/>
                </a:solidFill>
                <a:effectLst/>
                <a:uLnTx/>
                <a:uFillTx/>
                <a:latin typeface="Arial" charset="0"/>
                <a:ea typeface="+mn-ea"/>
                <a:cs typeface="+mn-cs"/>
              </a:rPr>
              <a:t>.</a:t>
            </a:r>
          </a:p>
        </p:txBody>
      </p:sp>
      <p:sp>
        <p:nvSpPr>
          <p:cNvPr id="16" name="TextBox 15">
            <a:extLst>
              <a:ext uri="{FF2B5EF4-FFF2-40B4-BE49-F238E27FC236}">
                <a16:creationId xmlns:a16="http://schemas.microsoft.com/office/drawing/2014/main" id="{212D93A2-86D0-481E-8F03-7F1390EAC308}"/>
              </a:ext>
            </a:extLst>
          </p:cNvPr>
          <p:cNvSpPr txBox="1"/>
          <p:nvPr/>
        </p:nvSpPr>
        <p:spPr>
          <a:xfrm>
            <a:off x="358775" y="4526616"/>
            <a:ext cx="3570968" cy="1200329"/>
          </a:xfrm>
          <a:prstGeom prst="rect">
            <a:avLst/>
          </a:prstGeom>
          <a:solidFill>
            <a:srgbClr val="FDD9D9"/>
          </a:solid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66"/>
                </a:solidFill>
                <a:effectLst/>
                <a:uLnTx/>
                <a:uFillTx/>
                <a:latin typeface="Arial" charset="0"/>
                <a:ea typeface="+mn-ea"/>
                <a:cs typeface="+mn-cs"/>
              </a:rPr>
              <a:t>Which times of year do you think these patterns can be observed?</a:t>
            </a:r>
          </a:p>
        </p:txBody>
      </p:sp>
      <p:pic>
        <p:nvPicPr>
          <p:cNvPr id="17" name="Picture 16">
            <a:extLst>
              <a:ext uri="{FF2B5EF4-FFF2-40B4-BE49-F238E27FC236}">
                <a16:creationId xmlns:a16="http://schemas.microsoft.com/office/drawing/2014/main" id="{E327AFD1-C503-47DE-8E9C-C3E695DF01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41899" y="1615222"/>
            <a:ext cx="3284534" cy="4241267"/>
          </a:xfrm>
          <a:prstGeom prst="rect">
            <a:avLst/>
          </a:prstGeom>
        </p:spPr>
      </p:pic>
      <p:pic>
        <p:nvPicPr>
          <p:cNvPr id="18" name="Picture 19">
            <a:hlinkClick r:id="" action="ppaction://hlinkshowjump?jump=nextslide"/>
            <a:extLst>
              <a:ext uri="{FF2B5EF4-FFF2-40B4-BE49-F238E27FC236}">
                <a16:creationId xmlns:a16="http://schemas.microsoft.com/office/drawing/2014/main" id="{44876F41-70BD-48D1-9A0F-6C06A59CAD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73151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2657</TotalTime>
  <Words>1006</Words>
  <Application>Microsoft Office PowerPoint</Application>
  <PresentationFormat>On-screen Show (4:3)</PresentationFormat>
  <Paragraphs>98</Paragraphs>
  <Slides>15</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Calibri</vt:lpstr>
      <vt:lpstr>Wingdings</vt:lpstr>
      <vt:lpstr>Wingdings 2</vt:lpstr>
      <vt:lpstr>Default Design</vt:lpstr>
      <vt:lpstr>3_Default Design</vt:lpstr>
      <vt:lpstr>1_Default Design</vt:lpstr>
      <vt:lpstr>4_Default Design</vt:lpstr>
      <vt:lpstr>Days and  Seasons</vt:lpstr>
      <vt:lpstr>Information</vt:lpstr>
      <vt:lpstr>The Earth’s axis (1)</vt:lpstr>
      <vt:lpstr>The Earth’s axis (2)</vt:lpstr>
      <vt:lpstr>The Earth’s orbit of the Sun</vt:lpstr>
      <vt:lpstr>Why does the Sun move across the sky?</vt:lpstr>
      <vt:lpstr>Shadows (1)</vt:lpstr>
      <vt:lpstr>Shadows (2)</vt:lpstr>
      <vt:lpstr> The positioning of the Sun (1)</vt:lpstr>
      <vt:lpstr>The positioning of the Sun (2)</vt:lpstr>
      <vt:lpstr>The positioning of the Sun (3)</vt:lpstr>
      <vt:lpstr>How long is the Earth’s orbit?</vt:lpstr>
      <vt:lpstr>Sunrise and sunset (1)</vt:lpstr>
      <vt:lpstr>Sunrise and sunset (2)</vt:lpstr>
      <vt:lpstr>Days and seasons</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Days and Seasons</dc:title>
  <dc:subject>Boardworks Elementary School Earth and Space Sciences</dc:subject>
  <dc:creator>Boardworks </dc:creator>
  <cp:lastModifiedBy>Tim Crilly</cp:lastModifiedBy>
  <cp:revision>198</cp:revision>
  <dcterms:created xsi:type="dcterms:W3CDTF">2006-08-31T13:53:21Z</dcterms:created>
  <dcterms:modified xsi:type="dcterms:W3CDTF">2018-12-04T11:00:26Z</dcterms:modified>
</cp:coreProperties>
</file>