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2.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18"/>
  </p:notesMasterIdLst>
  <p:handoutMasterIdLst>
    <p:handoutMasterId r:id="rId19"/>
  </p:handoutMasterIdLst>
  <p:sldIdLst>
    <p:sldId id="430" r:id="rId3"/>
    <p:sldId id="488" r:id="rId4"/>
    <p:sldId id="487" r:id="rId5"/>
    <p:sldId id="490" r:id="rId6"/>
    <p:sldId id="489" r:id="rId7"/>
    <p:sldId id="497" r:id="rId8"/>
    <p:sldId id="491" r:id="rId9"/>
    <p:sldId id="498" r:id="rId10"/>
    <p:sldId id="492" r:id="rId11"/>
    <p:sldId id="493" r:id="rId12"/>
    <p:sldId id="495" r:id="rId13"/>
    <p:sldId id="496" r:id="rId14"/>
    <p:sldId id="499" r:id="rId15"/>
    <p:sldId id="501" r:id="rId16"/>
    <p:sldId id="500" r:id="rId17"/>
  </p:sldIdLst>
  <p:sldSz cx="9144000" cy="6858000" type="screen4x3"/>
  <p:notesSz cx="6858000" cy="9296400"/>
  <p:custDataLst>
    <p:tags r:id="rId20"/>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DD9D9"/>
    <a:srgbClr val="BEDAF0"/>
    <a:srgbClr val="B80303"/>
    <a:srgbClr val="286DA6"/>
    <a:srgbClr val="009900"/>
    <a:srgbClr val="FF6600"/>
    <a:srgbClr val="FFCC99"/>
    <a:srgbClr val="010066"/>
    <a:srgbClr val="ECA4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513" autoAdjust="0"/>
  </p:normalViewPr>
  <p:slideViewPr>
    <p:cSldViewPr snapToGrid="0" showGuides="1">
      <p:cViewPr>
        <p:scale>
          <a:sx n="85" d="100"/>
          <a:sy n="85" d="100"/>
        </p:scale>
        <p:origin x="540" y="90"/>
      </p:cViewPr>
      <p:guideLst>
        <p:guide orient="horz" pos="494"/>
        <p:guide orient="horz" pos="3876"/>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ustDataLst>
      <p:tags r:id="rId2"/>
    </p:custDataLst>
    <p:extLst>
      <p:ext uri="{BB962C8B-B14F-4D97-AF65-F5344CB8AC3E}">
        <p14:creationId xmlns:p14="http://schemas.microsoft.com/office/powerpoint/2010/main" val="41785561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AF634381-9BC9-4222-A5E6-4A578FDE8F5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extLst>
      <p:ext uri="{BB962C8B-B14F-4D97-AF65-F5344CB8AC3E}">
        <p14:creationId xmlns:p14="http://schemas.microsoft.com/office/powerpoint/2010/main" val="335380871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baseline="0" dirty="0"/>
              <a:t>As you go up the layers in the atmosphere, the pressure and temperature decreases. </a:t>
            </a: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404511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orally and/or in written formats, including various forms of media and may include tables, diagrams, and charts.</a:t>
            </a:r>
            <a:endParaRPr lang="en-GB" sz="1200" b="1" kern="1200" dirty="0">
              <a:solidFill>
                <a:schemeClr val="tx1"/>
              </a:solidFill>
              <a:effectLst/>
              <a:latin typeface="Arial" charset="0"/>
              <a:ea typeface="+mn-ea"/>
              <a:cs typeface="+mn-cs"/>
            </a:endParaRPr>
          </a:p>
          <a:p>
            <a:endParaRPr lang="en-GB" b="1" baseline="0" dirty="0"/>
          </a:p>
          <a:p>
            <a:r>
              <a:rPr lang="en-GB" b="1" baseline="0"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Lukiyanova</a:t>
            </a:r>
            <a:r>
              <a:rPr lang="en-US" altLang="en-US" dirty="0">
                <a:cs typeface="Times New Roman" panose="02020603050405020304" pitchFamily="18" charset="0"/>
              </a:rPr>
              <a:t> Natalia </a:t>
            </a:r>
            <a:r>
              <a:rPr lang="en-US" altLang="en-US" dirty="0" err="1">
                <a:cs typeface="Times New Roman" panose="02020603050405020304" pitchFamily="18" charset="0"/>
              </a:rPr>
              <a:t>frenta</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5370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orally and/or in written formats, including various forms of media and may include tables, diagrams, and charts.</a:t>
            </a:r>
            <a:endParaRPr lang="en-GB" sz="1200" b="1" kern="1200" dirty="0">
              <a:solidFill>
                <a:schemeClr val="tx1"/>
              </a:solidFill>
              <a:effectLst/>
              <a:latin typeface="Arial" charset="0"/>
              <a:ea typeface="+mn-ea"/>
              <a:cs typeface="+mn-cs"/>
            </a:endParaRPr>
          </a:p>
          <a:p>
            <a:pPr algn="l"/>
            <a:endParaRPr lang="en-GB" b="1" baseline="0" dirty="0"/>
          </a:p>
          <a:p>
            <a:pPr algn="l"/>
            <a:r>
              <a:rPr lang="en-GB" b="1" baseline="0"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Fulcanelli</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92548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2958242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Help students to apply their understanding to answer the question. The rainy side of the mountain may have more plant species, whereas the side in the rain shadow may contain organisms suited for dry conditions. </a:t>
            </a:r>
          </a:p>
          <a:p>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design a solution to a problem.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orally and/or in written formats, including various forms of media and may include tables, diagrams, and charts.</a:t>
            </a:r>
            <a:endParaRPr lang="en-GB" sz="1200" b="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14</a:t>
            </a:fld>
            <a:endParaRPr lang="en-US"/>
          </a:p>
        </p:txBody>
      </p:sp>
    </p:spTree>
    <p:extLst>
      <p:ext uri="{BB962C8B-B14F-4D97-AF65-F5344CB8AC3E}">
        <p14:creationId xmlns:p14="http://schemas.microsoft.com/office/powerpoint/2010/main" val="67016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t>Teacher notes</a:t>
            </a:r>
          </a:p>
          <a:p>
            <a:pPr algn="l"/>
            <a:r>
              <a:rPr lang="en-GB" b="0" dirty="0"/>
              <a:t>For more information on erosion and deposition, please refer to the </a:t>
            </a:r>
            <a:r>
              <a:rPr lang="en-GB" i="1" dirty="0"/>
              <a:t>Erosion, Transportation and Deposition</a:t>
            </a:r>
            <a:r>
              <a:rPr lang="en-GB" b="0" dirty="0"/>
              <a:t> presentation.</a:t>
            </a:r>
            <a:endParaRPr lang="en-GB" baseline="0" dirty="0"/>
          </a:p>
          <a:p>
            <a:endParaRPr lang="en-GB" baseline="0" dirty="0"/>
          </a:p>
          <a:p>
            <a:r>
              <a:rPr lang="en-GB" b="1" baseline="0"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Berzina</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15</a:t>
            </a:fld>
            <a:endParaRPr lang="en-US"/>
          </a:p>
        </p:txBody>
      </p:sp>
    </p:spTree>
    <p:extLst>
      <p:ext uri="{BB962C8B-B14F-4D97-AF65-F5344CB8AC3E}">
        <p14:creationId xmlns:p14="http://schemas.microsoft.com/office/powerpoint/2010/main" val="303884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a:t>
            </a:r>
            <a:r>
              <a:rPr lang="en-US" b="1" baseline="0" dirty="0"/>
              <a:t> notes </a:t>
            </a:r>
          </a:p>
          <a:p>
            <a:r>
              <a:rPr lang="en-US" baseline="0" dirty="0"/>
              <a:t>You could remind students that a system is a group of parts working together to perform a function. Make sure students understand the term interacting.</a:t>
            </a:r>
          </a:p>
          <a:p>
            <a:endParaRPr lang="en-US" baseline="0" dirty="0"/>
          </a:p>
          <a:p>
            <a:r>
              <a:rPr lang="en-US" b="1" baseline="0" dirty="0"/>
              <a:t>Photo credit: </a:t>
            </a:r>
            <a:r>
              <a:rPr lang="en-US" altLang="en-US" dirty="0">
                <a:cs typeface="Times New Roman" panose="02020603050405020304" pitchFamily="18" charset="0"/>
              </a:rPr>
              <a:t>© Mike </a:t>
            </a:r>
            <a:r>
              <a:rPr lang="en-US" altLang="en-US" dirty="0" err="1">
                <a:cs typeface="Times New Roman" panose="02020603050405020304" pitchFamily="18" charset="0"/>
              </a:rPr>
              <a:t>Pellinni</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models to describe and/or predict phenomena.</a:t>
            </a:r>
            <a:endParaRPr lang="en-GB" sz="1200" b="1"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387689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Smit,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734811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Students</a:t>
            </a:r>
            <a:r>
              <a:rPr lang="en-GB" baseline="0" dirty="0"/>
              <a:t> should already begin to spot interactions between spheres. The soil of the geosphere supports life, which is part of the biosphere. </a:t>
            </a:r>
          </a:p>
          <a:p>
            <a:pPr marL="0" marR="0" indent="0" algn="l" defTabSz="914400" rtl="0" eaLnBrk="0" fontAlgn="base" latinLnBrk="0" hangingPunct="0">
              <a:spcAft>
                <a:spcPct val="0"/>
              </a:spcAft>
              <a:buClrTx/>
              <a:buSzTx/>
              <a:buFontTx/>
              <a:buNone/>
              <a:tabLst/>
              <a:defRPr/>
            </a:pPr>
            <a:endParaRPr lang="en-GB" baseline="0" dirty="0"/>
          </a:p>
          <a:p>
            <a:pPr marL="0" marR="0" indent="0" algn="l" defTabSz="914400" rtl="0" eaLnBrk="0" fontAlgn="base" latinLnBrk="0" hangingPunct="0">
              <a:spcAft>
                <a:spcPct val="0"/>
              </a:spcAft>
              <a:buClrTx/>
              <a:buSzTx/>
              <a:buFontTx/>
              <a:buNone/>
              <a:tabLst/>
              <a:defRPr/>
            </a:pPr>
            <a:r>
              <a:rPr lang="en-GB" b="1" baseline="0" dirty="0"/>
              <a:t>Photo credits: </a:t>
            </a:r>
            <a:r>
              <a:rPr lang="en-GB" sz="1200" b="0" i="0" kern="1200" dirty="0">
                <a:solidFill>
                  <a:schemeClr val="tx1"/>
                </a:solidFill>
                <a:effectLst/>
                <a:latin typeface="Arial" charset="0"/>
                <a:ea typeface="+mn-ea"/>
                <a:cs typeface="+mn-cs"/>
              </a:rPr>
              <a:t>Seedling </a:t>
            </a:r>
            <a:r>
              <a:rPr lang="en-US" altLang="en-US" dirty="0">
                <a:cs typeface="Times New Roman" panose="02020603050405020304" pitchFamily="18" charset="0"/>
              </a:rPr>
              <a:t>© 249 </a:t>
            </a:r>
            <a:r>
              <a:rPr lang="en-US" altLang="en-US" dirty="0" err="1">
                <a:cs typeface="Times New Roman" panose="02020603050405020304" pitchFamily="18" charset="0"/>
              </a:rPr>
              <a:t>Anurak</a:t>
            </a:r>
            <a:r>
              <a:rPr lang="en-US" altLang="en-US" dirty="0">
                <a:cs typeface="Times New Roman" panose="02020603050405020304" pitchFamily="18" charset="0"/>
              </a:rPr>
              <a:t>; </a:t>
            </a:r>
            <a:r>
              <a:rPr lang="en-GB" sz="1200" b="0" i="0" kern="1200" dirty="0">
                <a:solidFill>
                  <a:schemeClr val="tx1"/>
                </a:solidFill>
                <a:effectLst/>
                <a:latin typeface="Arial" charset="0"/>
                <a:ea typeface="+mn-ea"/>
                <a:cs typeface="+mn-cs"/>
              </a:rPr>
              <a:t>Dunes </a:t>
            </a:r>
            <a:r>
              <a:rPr lang="en-US" altLang="en-US" dirty="0">
                <a:cs typeface="Times New Roman" panose="02020603050405020304" pitchFamily="18" charset="0"/>
              </a:rPr>
              <a:t>© Photodigitaal.nl, both at Shutterstock.com 2018</a:t>
            </a:r>
            <a:endParaRPr lang="en-GB" b="0"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202312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Students</a:t>
            </a:r>
            <a:r>
              <a:rPr lang="en-GB" baseline="0" dirty="0"/>
              <a:t> should be able to spot the lake, the snow/ice and the water vapor. </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endParaRPr lang="en-GB" dirty="0">
              <a:effectLst/>
            </a:endParaRPr>
          </a:p>
          <a:p>
            <a:endParaRPr lang="en-GB" b="1" baseline="0" dirty="0"/>
          </a:p>
          <a:p>
            <a:r>
              <a:rPr lang="en-GB" b="1" baseline="0"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bajla</a:t>
            </a:r>
            <a:r>
              <a:rPr lang="en-US" altLang="en-US" dirty="0">
                <a:cs typeface="Times New Roman" panose="02020603050405020304" pitchFamily="18" charset="0"/>
              </a:rPr>
              <a:t> </a:t>
            </a:r>
            <a:r>
              <a:rPr lang="en-US" altLang="en-US" dirty="0" err="1">
                <a:cs typeface="Times New Roman" panose="02020603050405020304" pitchFamily="18" charset="0"/>
              </a:rPr>
              <a:t>marija</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262202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Again,</a:t>
            </a:r>
            <a:r>
              <a:rPr lang="en-GB" baseline="0" dirty="0"/>
              <a:t> a simple interaction between spheres should be noted here. Water is found in the atmosphere, geosphere and biosphere (organisms contain a large percentage of water).</a:t>
            </a:r>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333291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1860589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247065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6"/>
    </p:custDataLst>
  </p:cSld>
  <p:clrMap bg1="lt1" tx1="dk1" bg2="lt2" tx2="dk2" accent1="accent1" accent2="accent2" accent3="accent3" accent4="accent4" accent5="accent5" accent6="accent6" hlink="hlink" folHlink="folHlink"/>
  <p:sldLayoutIdLst>
    <p:sldLayoutId id="2147485177"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1.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9.jp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30310" y="1187864"/>
            <a:ext cx="4581601" cy="3127761"/>
          </a:xfrm>
        </p:spPr>
        <p:txBody>
          <a:bodyPr/>
          <a:lstStyle/>
          <a:p>
            <a:r>
              <a:rPr lang="en-GB" dirty="0"/>
              <a:t>Earth’s</a:t>
            </a:r>
            <a:br>
              <a:rPr lang="en-GB" dirty="0"/>
            </a:br>
            <a:r>
              <a:rPr lang="en-GB" dirty="0"/>
              <a:t>Systems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The atmosphere</a:t>
            </a:r>
          </a:p>
        </p:txBody>
      </p:sp>
      <p:sp>
        <p:nvSpPr>
          <p:cNvPr id="3" name="Rectangle 2"/>
          <p:cNvSpPr/>
          <p:nvPr/>
        </p:nvSpPr>
        <p:spPr>
          <a:xfrm>
            <a:off x="358774" y="804547"/>
            <a:ext cx="3935925" cy="1200329"/>
          </a:xfrm>
          <a:prstGeom prst="rect">
            <a:avLst/>
          </a:prstGeom>
        </p:spPr>
        <p:txBody>
          <a:bodyPr wrap="square">
            <a:spAutoFit/>
          </a:bodyPr>
          <a:lstStyle/>
          <a:p>
            <a:r>
              <a:rPr lang="en-GB" dirty="0"/>
              <a:t>The </a:t>
            </a:r>
            <a:r>
              <a:rPr lang="en-GB" b="1" dirty="0">
                <a:solidFill>
                  <a:srgbClr val="B80303"/>
                </a:solidFill>
              </a:rPr>
              <a:t>atmosphere </a:t>
            </a:r>
            <a:r>
              <a:rPr lang="en-GB" dirty="0"/>
              <a:t>is an envelope of different gases (air) surrounding the Earth. </a:t>
            </a:r>
          </a:p>
        </p:txBody>
      </p:sp>
      <p:sp>
        <p:nvSpPr>
          <p:cNvPr id="4" name="Rectangle 3"/>
          <p:cNvSpPr/>
          <p:nvPr/>
        </p:nvSpPr>
        <p:spPr>
          <a:xfrm>
            <a:off x="358774" y="2495237"/>
            <a:ext cx="3837669" cy="1569660"/>
          </a:xfrm>
          <a:prstGeom prst="rect">
            <a:avLst/>
          </a:prstGeom>
        </p:spPr>
        <p:txBody>
          <a:bodyPr wrap="square">
            <a:spAutoFit/>
          </a:bodyPr>
          <a:lstStyle/>
          <a:p>
            <a:r>
              <a:rPr lang="en-GB" dirty="0"/>
              <a:t>Air is made of two main gases: </a:t>
            </a:r>
            <a:r>
              <a:rPr lang="en-GB" b="1" dirty="0">
                <a:solidFill>
                  <a:srgbClr val="B80303"/>
                </a:solidFill>
              </a:rPr>
              <a:t>nitrogen</a:t>
            </a:r>
            <a:r>
              <a:rPr lang="en-GB" dirty="0"/>
              <a:t> and </a:t>
            </a:r>
            <a:r>
              <a:rPr lang="en-GB" b="1" dirty="0">
                <a:solidFill>
                  <a:srgbClr val="B80303"/>
                </a:solidFill>
              </a:rPr>
              <a:t>oxygen</a:t>
            </a:r>
            <a:r>
              <a:rPr lang="en-GB" dirty="0"/>
              <a:t>. These are essential for life.</a:t>
            </a:r>
          </a:p>
        </p:txBody>
      </p:sp>
      <p:sp>
        <p:nvSpPr>
          <p:cNvPr id="6" name="Rectangle 5"/>
          <p:cNvSpPr/>
          <p:nvPr/>
        </p:nvSpPr>
        <p:spPr>
          <a:xfrm>
            <a:off x="358774" y="4826816"/>
            <a:ext cx="4098927" cy="830997"/>
          </a:xfrm>
          <a:prstGeom prst="rect">
            <a:avLst/>
          </a:prstGeom>
        </p:spPr>
        <p:txBody>
          <a:bodyPr wrap="square">
            <a:spAutoFit/>
          </a:bodyPr>
          <a:lstStyle/>
          <a:p>
            <a:r>
              <a:rPr lang="en-GB" dirty="0"/>
              <a:t>The atmosphere is </a:t>
            </a:r>
            <a:br>
              <a:rPr lang="en-GB" dirty="0"/>
            </a:br>
            <a:r>
              <a:rPr lang="en-GB" dirty="0"/>
              <a:t>divided into layers.</a:t>
            </a:r>
          </a:p>
        </p:txBody>
      </p:sp>
      <p:pic>
        <p:nvPicPr>
          <p:cNvPr id="9"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19">
            <a:hlinkClick r:id="" action="ppaction://hlinkshowjump?jump=nextslide"/>
            <a:extLst>
              <a:ext uri="{FF2B5EF4-FFF2-40B4-BE49-F238E27FC236}">
                <a16:creationId xmlns:a16="http://schemas.microsoft.com/office/drawing/2014/main" id="{40C145D9-F823-4656-8B25-2AFC43E4979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BAF0829D-22B4-49F0-B857-14023759C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4699" y="1026866"/>
            <a:ext cx="4506401" cy="4506401"/>
          </a:xfrm>
          <a:prstGeom prst="rect">
            <a:avLst/>
          </a:prstGeom>
        </p:spPr>
      </p:pic>
    </p:spTree>
    <p:extLst>
      <p:ext uri="{BB962C8B-B14F-4D97-AF65-F5344CB8AC3E}">
        <p14:creationId xmlns:p14="http://schemas.microsoft.com/office/powerpoint/2010/main" val="119109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The biosphere</a:t>
            </a:r>
          </a:p>
        </p:txBody>
      </p:sp>
      <p:sp>
        <p:nvSpPr>
          <p:cNvPr id="3" name="Rectangle 2"/>
          <p:cNvSpPr/>
          <p:nvPr/>
        </p:nvSpPr>
        <p:spPr>
          <a:xfrm>
            <a:off x="358774" y="804547"/>
            <a:ext cx="8148411" cy="461665"/>
          </a:xfrm>
          <a:prstGeom prst="rect">
            <a:avLst/>
          </a:prstGeom>
        </p:spPr>
        <p:txBody>
          <a:bodyPr wrap="square">
            <a:spAutoFit/>
          </a:bodyPr>
          <a:lstStyle/>
          <a:p>
            <a:r>
              <a:rPr lang="en-GB" dirty="0"/>
              <a:t>The </a:t>
            </a:r>
            <a:r>
              <a:rPr lang="en-GB" b="1" dirty="0">
                <a:solidFill>
                  <a:srgbClr val="B80303"/>
                </a:solidFill>
              </a:rPr>
              <a:t>biosphere </a:t>
            </a:r>
            <a:r>
              <a:rPr lang="en-GB" dirty="0"/>
              <a:t>is the system that includes all living things. </a:t>
            </a:r>
          </a:p>
        </p:txBody>
      </p:sp>
      <p:sp>
        <p:nvSpPr>
          <p:cNvPr id="4" name="Rectangle 3"/>
          <p:cNvSpPr/>
          <p:nvPr/>
        </p:nvSpPr>
        <p:spPr>
          <a:xfrm>
            <a:off x="358774" y="1557691"/>
            <a:ext cx="3804435" cy="1938992"/>
          </a:xfrm>
          <a:prstGeom prst="rect">
            <a:avLst/>
          </a:prstGeom>
        </p:spPr>
        <p:txBody>
          <a:bodyPr wrap="square">
            <a:spAutoFit/>
          </a:bodyPr>
          <a:lstStyle/>
          <a:p>
            <a:r>
              <a:rPr lang="en-GB" dirty="0"/>
              <a:t>Living things can be found in a wide range of different locations on Earth, from deep in the ocean to the top of mountains.</a:t>
            </a:r>
          </a:p>
        </p:txBody>
      </p:sp>
      <p:sp>
        <p:nvSpPr>
          <p:cNvPr id="5" name="Rectangle 4"/>
          <p:cNvSpPr/>
          <p:nvPr/>
        </p:nvSpPr>
        <p:spPr>
          <a:xfrm>
            <a:off x="358774" y="4910639"/>
            <a:ext cx="8088313" cy="1200329"/>
          </a:xfrm>
          <a:prstGeom prst="rect">
            <a:avLst/>
          </a:prstGeom>
          <a:solidFill>
            <a:srgbClr val="FDD9D9"/>
          </a:solidFill>
        </p:spPr>
        <p:txBody>
          <a:bodyPr wrap="square">
            <a:spAutoFit/>
          </a:bodyPr>
          <a:lstStyle/>
          <a:p>
            <a:r>
              <a:rPr lang="en-GB" dirty="0"/>
              <a:t>Organisms rely on resources from other systems to </a:t>
            </a:r>
            <a:br>
              <a:rPr lang="en-GB" dirty="0"/>
            </a:br>
            <a:r>
              <a:rPr lang="en-GB" dirty="0"/>
              <a:t>survive. Can you name any of these, and the systems </a:t>
            </a:r>
            <a:br>
              <a:rPr lang="en-GB" dirty="0"/>
            </a:br>
            <a:r>
              <a:rPr lang="en-GB" dirty="0"/>
              <a:t>they come from? </a:t>
            </a:r>
          </a:p>
        </p:txBody>
      </p:sp>
      <p:sp>
        <p:nvSpPr>
          <p:cNvPr id="6" name="Rectangle 5"/>
          <p:cNvSpPr/>
          <p:nvPr/>
        </p:nvSpPr>
        <p:spPr>
          <a:xfrm>
            <a:off x="358775" y="3788162"/>
            <a:ext cx="3328805" cy="830997"/>
          </a:xfrm>
          <a:prstGeom prst="rect">
            <a:avLst/>
          </a:prstGeom>
        </p:spPr>
        <p:txBody>
          <a:bodyPr wrap="square">
            <a:spAutoFit/>
          </a:bodyPr>
          <a:lstStyle/>
          <a:p>
            <a:r>
              <a:rPr lang="en-GB" dirty="0"/>
              <a:t>Humans are also part of the biosphere.</a:t>
            </a:r>
          </a:p>
        </p:txBody>
      </p:sp>
      <p:pic>
        <p:nvPicPr>
          <p:cNvPr id="9" name="Picture 19">
            <a:hlinkClick r:id="" action="ppaction://hlinkshowjump?jump=nextslide"/>
            <a:extLst>
              <a:ext uri="{FF2B5EF4-FFF2-40B4-BE49-F238E27FC236}">
                <a16:creationId xmlns:a16="http://schemas.microsoft.com/office/drawing/2014/main" id="{A1E41EFE-BCFC-4CA3-9DE9-038C7E800D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2B9C74BA-308A-4BA1-BE56-C60A8F0A0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043" y="1819956"/>
            <a:ext cx="4304873" cy="2871965"/>
          </a:xfrm>
          <a:prstGeom prst="rect">
            <a:avLst/>
          </a:prstGeom>
        </p:spPr>
      </p:pic>
      <p:pic>
        <p:nvPicPr>
          <p:cNvPr id="12" name="Picture 11">
            <a:extLst>
              <a:ext uri="{FF2B5EF4-FFF2-40B4-BE49-F238E27FC236}">
                <a16:creationId xmlns:a16="http://schemas.microsoft.com/office/drawing/2014/main" id="{7197B603-D87B-4CCD-B052-E5AF81547A1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2476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26978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How do Earth’s systems interact?</a:t>
            </a:r>
          </a:p>
        </p:txBody>
      </p:sp>
      <p:sp>
        <p:nvSpPr>
          <p:cNvPr id="3" name="Rectangle 2"/>
          <p:cNvSpPr/>
          <p:nvPr/>
        </p:nvSpPr>
        <p:spPr>
          <a:xfrm>
            <a:off x="358774" y="777786"/>
            <a:ext cx="8148411" cy="461665"/>
          </a:xfrm>
          <a:prstGeom prst="rect">
            <a:avLst/>
          </a:prstGeom>
        </p:spPr>
        <p:txBody>
          <a:bodyPr wrap="square">
            <a:spAutoFit/>
          </a:bodyPr>
          <a:lstStyle/>
          <a:p>
            <a:r>
              <a:rPr lang="en-GB" dirty="0"/>
              <a:t>The four systems are constantly interacting. </a:t>
            </a:r>
          </a:p>
        </p:txBody>
      </p:sp>
      <p:sp>
        <p:nvSpPr>
          <p:cNvPr id="4" name="Rectangle 3"/>
          <p:cNvSpPr/>
          <p:nvPr/>
        </p:nvSpPr>
        <p:spPr>
          <a:xfrm>
            <a:off x="358775" y="1475759"/>
            <a:ext cx="6384926" cy="461665"/>
          </a:xfrm>
          <a:prstGeom prst="rect">
            <a:avLst/>
          </a:prstGeom>
        </p:spPr>
        <p:txBody>
          <a:bodyPr wrap="square">
            <a:spAutoFit/>
          </a:bodyPr>
          <a:lstStyle/>
          <a:p>
            <a:r>
              <a:rPr lang="en-GB" dirty="0"/>
              <a:t>We see this within the </a:t>
            </a:r>
            <a:r>
              <a:rPr lang="en-GB" b="1" dirty="0">
                <a:solidFill>
                  <a:srgbClr val="B80303"/>
                </a:solidFill>
              </a:rPr>
              <a:t>ocean</a:t>
            </a:r>
            <a:r>
              <a:rPr lang="en-GB" dirty="0"/>
              <a:t>.</a:t>
            </a:r>
          </a:p>
        </p:txBody>
      </p:sp>
      <p:pic>
        <p:nvPicPr>
          <p:cNvPr id="9"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EC37CDD7-7B19-4521-8F68-591B312D70A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Rectangle 7">
            <a:extLst>
              <a:ext uri="{FF2B5EF4-FFF2-40B4-BE49-F238E27FC236}">
                <a16:creationId xmlns:a16="http://schemas.microsoft.com/office/drawing/2014/main" id="{C3C4D507-59FC-43F4-8F97-513566B36C66}"/>
              </a:ext>
            </a:extLst>
          </p:cNvPr>
          <p:cNvSpPr/>
          <p:nvPr/>
        </p:nvSpPr>
        <p:spPr>
          <a:xfrm>
            <a:off x="358775" y="2173732"/>
            <a:ext cx="4437732" cy="830997"/>
          </a:xfrm>
          <a:prstGeom prst="rect">
            <a:avLst/>
          </a:prstGeom>
        </p:spPr>
        <p:txBody>
          <a:bodyPr wrap="square">
            <a:spAutoFit/>
          </a:bodyPr>
          <a:lstStyle/>
          <a:p>
            <a:pPr marL="342900" indent="-342900" eaLnBrk="1" hangingPunct="1">
              <a:spcBef>
                <a:spcPct val="50000"/>
              </a:spcBef>
              <a:buClr>
                <a:srgbClr val="B80303"/>
              </a:buClr>
              <a:buFont typeface="Wingdings" panose="05000000000000000000" pitchFamily="2" charset="2"/>
              <a:buChar char="l"/>
            </a:pPr>
            <a:r>
              <a:rPr lang="en-GB" dirty="0"/>
              <a:t>The water is home to a large range of diverse organisms.</a:t>
            </a:r>
            <a:endParaRPr lang="en-GB" altLang="en-US" dirty="0"/>
          </a:p>
        </p:txBody>
      </p:sp>
      <p:sp>
        <p:nvSpPr>
          <p:cNvPr id="12" name="Rectangle 11">
            <a:extLst>
              <a:ext uri="{FF2B5EF4-FFF2-40B4-BE49-F238E27FC236}">
                <a16:creationId xmlns:a16="http://schemas.microsoft.com/office/drawing/2014/main" id="{9230F59C-04E4-42F8-9710-85E31A2FDFA4}"/>
              </a:ext>
            </a:extLst>
          </p:cNvPr>
          <p:cNvSpPr/>
          <p:nvPr/>
        </p:nvSpPr>
        <p:spPr>
          <a:xfrm>
            <a:off x="358775" y="3241037"/>
            <a:ext cx="4437731" cy="1200329"/>
          </a:xfrm>
          <a:prstGeom prst="rect">
            <a:avLst/>
          </a:prstGeom>
        </p:spPr>
        <p:txBody>
          <a:bodyPr wrap="square">
            <a:spAutoFit/>
          </a:bodyPr>
          <a:lstStyle/>
          <a:p>
            <a:pPr marL="342900" indent="-342900" eaLnBrk="1" hangingPunct="1">
              <a:spcBef>
                <a:spcPct val="50000"/>
              </a:spcBef>
              <a:buClr>
                <a:srgbClr val="B80303"/>
              </a:buClr>
              <a:buFont typeface="Wingdings" panose="05000000000000000000" pitchFamily="2" charset="2"/>
              <a:buChar char="l"/>
            </a:pPr>
            <a:r>
              <a:rPr lang="en-GB" dirty="0"/>
              <a:t>The water interacts with the atmosphere to form weather and affect climate.</a:t>
            </a:r>
          </a:p>
        </p:txBody>
      </p:sp>
      <p:sp>
        <p:nvSpPr>
          <p:cNvPr id="14" name="Rectangle 13">
            <a:extLst>
              <a:ext uri="{FF2B5EF4-FFF2-40B4-BE49-F238E27FC236}">
                <a16:creationId xmlns:a16="http://schemas.microsoft.com/office/drawing/2014/main" id="{47B6DAB8-70E5-478E-BF87-841F83710A2A}"/>
              </a:ext>
            </a:extLst>
          </p:cNvPr>
          <p:cNvSpPr/>
          <p:nvPr/>
        </p:nvSpPr>
        <p:spPr>
          <a:xfrm>
            <a:off x="358774" y="4677673"/>
            <a:ext cx="4518025" cy="1200329"/>
          </a:xfrm>
          <a:prstGeom prst="rect">
            <a:avLst/>
          </a:prstGeom>
        </p:spPr>
        <p:txBody>
          <a:bodyPr wrap="square">
            <a:spAutoFit/>
          </a:bodyPr>
          <a:lstStyle/>
          <a:p>
            <a:pPr marL="342900" indent="-342900" eaLnBrk="1" hangingPunct="1">
              <a:spcBef>
                <a:spcPct val="50000"/>
              </a:spcBef>
              <a:buClr>
                <a:srgbClr val="B80303"/>
              </a:buClr>
              <a:buFont typeface="Wingdings" panose="05000000000000000000" pitchFamily="2" charset="2"/>
              <a:buChar char="l"/>
            </a:pPr>
            <a:r>
              <a:rPr lang="en-GB" dirty="0"/>
              <a:t>The ocean can affect landforms, creating beaches, cliffs and caves. </a:t>
            </a:r>
          </a:p>
        </p:txBody>
      </p:sp>
      <p:pic>
        <p:nvPicPr>
          <p:cNvPr id="15" name="Picture 14">
            <a:extLst>
              <a:ext uri="{FF2B5EF4-FFF2-40B4-BE49-F238E27FC236}">
                <a16:creationId xmlns:a16="http://schemas.microsoft.com/office/drawing/2014/main" id="{20A4917D-17E8-4A66-91A3-2D5033A88F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8809" y="1656302"/>
            <a:ext cx="3124004" cy="4262773"/>
          </a:xfrm>
          <a:prstGeom prst="rect">
            <a:avLst/>
          </a:prstGeom>
        </p:spPr>
      </p:pic>
      <p:sp>
        <p:nvSpPr>
          <p:cNvPr id="11" name="Rectangle 10">
            <a:extLst>
              <a:ext uri="{FF2B5EF4-FFF2-40B4-BE49-F238E27FC236}">
                <a16:creationId xmlns:a16="http://schemas.microsoft.com/office/drawing/2014/main" id="{8563477C-C236-405D-9B27-BB79760AECD7}"/>
              </a:ext>
            </a:extLst>
          </p:cNvPr>
          <p:cNvSpPr/>
          <p:nvPr/>
        </p:nvSpPr>
        <p:spPr>
          <a:xfrm>
            <a:off x="1371600" y="6114309"/>
            <a:ext cx="6400800" cy="461665"/>
          </a:xfrm>
          <a:prstGeom prst="rect">
            <a:avLst/>
          </a:prstGeom>
          <a:solidFill>
            <a:srgbClr val="FDD9D9"/>
          </a:solidFill>
        </p:spPr>
        <p:txBody>
          <a:bodyPr wrap="square">
            <a:spAutoFit/>
          </a:bodyPr>
          <a:lstStyle/>
          <a:p>
            <a:pPr algn="ctr"/>
            <a:r>
              <a:rPr lang="en-GB" dirty="0"/>
              <a:t>Can you name the systems described here?</a:t>
            </a:r>
          </a:p>
        </p:txBody>
      </p:sp>
      <p:pic>
        <p:nvPicPr>
          <p:cNvPr id="13" name="Picture 12">
            <a:extLst>
              <a:ext uri="{FF2B5EF4-FFF2-40B4-BE49-F238E27FC236}">
                <a16:creationId xmlns:a16="http://schemas.microsoft.com/office/drawing/2014/main" id="{B944762E-E9E3-4C54-B28E-E5DE0F069AF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510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6169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4"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Landforms</a:t>
            </a:r>
          </a:p>
        </p:txBody>
      </p:sp>
      <p:sp>
        <p:nvSpPr>
          <p:cNvPr id="3" name="Rectangle 2"/>
          <p:cNvSpPr/>
          <p:nvPr/>
        </p:nvSpPr>
        <p:spPr>
          <a:xfrm>
            <a:off x="358774" y="777786"/>
            <a:ext cx="8148411" cy="830997"/>
          </a:xfrm>
          <a:prstGeom prst="rect">
            <a:avLst/>
          </a:prstGeom>
        </p:spPr>
        <p:txBody>
          <a:bodyPr wrap="square">
            <a:spAutoFit/>
          </a:bodyPr>
          <a:lstStyle/>
          <a:p>
            <a:r>
              <a:rPr lang="en-GB" dirty="0"/>
              <a:t>Wind and clouds in the atmosphere interact with landforms to determine patterns in weather. </a:t>
            </a:r>
          </a:p>
        </p:txBody>
      </p:sp>
      <p:sp>
        <p:nvSpPr>
          <p:cNvPr id="4" name="Rectangle 3"/>
          <p:cNvSpPr/>
          <p:nvPr/>
        </p:nvSpPr>
        <p:spPr>
          <a:xfrm>
            <a:off x="358774" y="2201132"/>
            <a:ext cx="3883441" cy="1200329"/>
          </a:xfrm>
          <a:prstGeom prst="rect">
            <a:avLst/>
          </a:prstGeom>
        </p:spPr>
        <p:txBody>
          <a:bodyPr wrap="square">
            <a:spAutoFit/>
          </a:bodyPr>
          <a:lstStyle/>
          <a:p>
            <a:r>
              <a:rPr lang="en-GB" dirty="0"/>
              <a:t>For example, when clouds meet a mountain the air is pushed upwards.</a:t>
            </a:r>
          </a:p>
        </p:txBody>
      </p:sp>
      <p:pic>
        <p:nvPicPr>
          <p:cNvPr id="6" name="Picture 19">
            <a:hlinkClick r:id="" action="ppaction://hlinkshowjump?jump=nextslide"/>
            <a:extLst>
              <a:ext uri="{FF2B5EF4-FFF2-40B4-BE49-F238E27FC236}">
                <a16:creationId xmlns:a16="http://schemas.microsoft.com/office/drawing/2014/main" id="{E79CD3FC-23D5-4AA1-B688-C547830923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9" name="Rectangle 8">
            <a:extLst>
              <a:ext uri="{FF2B5EF4-FFF2-40B4-BE49-F238E27FC236}">
                <a16:creationId xmlns:a16="http://schemas.microsoft.com/office/drawing/2014/main" id="{7F02036E-CA44-4C9A-9D28-9BF00A8D071E}"/>
              </a:ext>
            </a:extLst>
          </p:cNvPr>
          <p:cNvSpPr/>
          <p:nvPr/>
        </p:nvSpPr>
        <p:spPr>
          <a:xfrm>
            <a:off x="358775" y="4056703"/>
            <a:ext cx="3883439" cy="1569660"/>
          </a:xfrm>
          <a:prstGeom prst="rect">
            <a:avLst/>
          </a:prstGeom>
        </p:spPr>
        <p:txBody>
          <a:bodyPr wrap="square">
            <a:spAutoFit/>
          </a:bodyPr>
          <a:lstStyle/>
          <a:p>
            <a:r>
              <a:rPr lang="en-GB" dirty="0"/>
              <a:t>This change in height causes the moisture in </a:t>
            </a:r>
            <a:br>
              <a:rPr lang="en-GB" dirty="0"/>
            </a:br>
            <a:r>
              <a:rPr lang="en-GB" dirty="0"/>
              <a:t>the clouds to </a:t>
            </a:r>
            <a:r>
              <a:rPr lang="en-GB" b="1" dirty="0">
                <a:solidFill>
                  <a:srgbClr val="C00000"/>
                </a:solidFill>
              </a:rPr>
              <a:t>condense</a:t>
            </a:r>
            <a:r>
              <a:rPr lang="en-GB" dirty="0"/>
              <a:t> and </a:t>
            </a:r>
            <a:r>
              <a:rPr lang="en-GB" b="1" dirty="0">
                <a:solidFill>
                  <a:srgbClr val="C00000"/>
                </a:solidFill>
              </a:rPr>
              <a:t>precipitation</a:t>
            </a:r>
            <a:r>
              <a:rPr lang="en-GB" dirty="0"/>
              <a:t> occurs. </a:t>
            </a:r>
          </a:p>
        </p:txBody>
      </p:sp>
      <p:pic>
        <p:nvPicPr>
          <p:cNvPr id="11" name="Picture 10">
            <a:extLst>
              <a:ext uri="{FF2B5EF4-FFF2-40B4-BE49-F238E27FC236}">
                <a16:creationId xmlns:a16="http://schemas.microsoft.com/office/drawing/2014/main" id="{60D3E423-20FC-4E53-A51C-5FA99E246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823090"/>
            <a:ext cx="3657600" cy="4467225"/>
          </a:xfrm>
          <a:prstGeom prst="rect">
            <a:avLst/>
          </a:prstGeom>
        </p:spPr>
      </p:pic>
    </p:spTree>
    <p:extLst>
      <p:ext uri="{BB962C8B-B14F-4D97-AF65-F5344CB8AC3E}">
        <p14:creationId xmlns:p14="http://schemas.microsoft.com/office/powerpoint/2010/main" val="27283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The rain shadow effect</a:t>
            </a:r>
          </a:p>
        </p:txBody>
      </p:sp>
      <p:sp>
        <p:nvSpPr>
          <p:cNvPr id="3" name="Rectangle 2"/>
          <p:cNvSpPr/>
          <p:nvPr/>
        </p:nvSpPr>
        <p:spPr>
          <a:xfrm>
            <a:off x="358774" y="784225"/>
            <a:ext cx="8148411" cy="830997"/>
          </a:xfrm>
          <a:prstGeom prst="rect">
            <a:avLst/>
          </a:prstGeom>
        </p:spPr>
        <p:txBody>
          <a:bodyPr wrap="square">
            <a:spAutoFit/>
          </a:bodyPr>
          <a:lstStyle/>
          <a:p>
            <a:r>
              <a:rPr lang="en-GB" dirty="0"/>
              <a:t>The other side of the mountain does not get the same amount of rain.</a:t>
            </a:r>
          </a:p>
        </p:txBody>
      </p:sp>
      <p:sp>
        <p:nvSpPr>
          <p:cNvPr id="5" name="Rectangle 4"/>
          <p:cNvSpPr/>
          <p:nvPr/>
        </p:nvSpPr>
        <p:spPr>
          <a:xfrm>
            <a:off x="358775" y="3318989"/>
            <a:ext cx="4213225" cy="830997"/>
          </a:xfrm>
          <a:prstGeom prst="rect">
            <a:avLst/>
          </a:prstGeom>
        </p:spPr>
        <p:txBody>
          <a:bodyPr wrap="square">
            <a:spAutoFit/>
          </a:bodyPr>
          <a:lstStyle/>
          <a:p>
            <a:r>
              <a:rPr lang="en-GB" dirty="0"/>
              <a:t>Rainfall in turn will affect the distribution of organisms. </a:t>
            </a:r>
          </a:p>
        </p:txBody>
      </p:sp>
      <p:pic>
        <p:nvPicPr>
          <p:cNvPr id="6" name="Picture 19">
            <a:hlinkClick r:id="" action="ppaction://hlinkshowjump?jump=nextslide"/>
            <a:extLst>
              <a:ext uri="{FF2B5EF4-FFF2-40B4-BE49-F238E27FC236}">
                <a16:creationId xmlns:a16="http://schemas.microsoft.com/office/drawing/2014/main" id="{059BC714-40A4-460B-9C04-BFC1EB43F3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C1774DDF-6EEE-4825-8A3C-A1118FEBB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959" y="1505224"/>
            <a:ext cx="2138402" cy="4714790"/>
          </a:xfrm>
          <a:prstGeom prst="rect">
            <a:avLst/>
          </a:prstGeom>
        </p:spPr>
      </p:pic>
      <p:pic>
        <p:nvPicPr>
          <p:cNvPr id="11" name="Picture 10">
            <a:extLst>
              <a:ext uri="{FF2B5EF4-FFF2-40B4-BE49-F238E27FC236}">
                <a16:creationId xmlns:a16="http://schemas.microsoft.com/office/drawing/2014/main" id="{098AA16E-759E-4DA9-8A94-D8380F6BD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045" y="1796420"/>
            <a:ext cx="1689009" cy="4423594"/>
          </a:xfrm>
          <a:prstGeom prst="rect">
            <a:avLst/>
          </a:prstGeom>
        </p:spPr>
      </p:pic>
      <p:sp>
        <p:nvSpPr>
          <p:cNvPr id="12" name="Rectangle 11">
            <a:extLst>
              <a:ext uri="{FF2B5EF4-FFF2-40B4-BE49-F238E27FC236}">
                <a16:creationId xmlns:a16="http://schemas.microsoft.com/office/drawing/2014/main" id="{6797FCEA-F5AA-4790-8412-CAF61C7D2D1F}"/>
              </a:ext>
            </a:extLst>
          </p:cNvPr>
          <p:cNvSpPr/>
          <p:nvPr/>
        </p:nvSpPr>
        <p:spPr>
          <a:xfrm>
            <a:off x="358774" y="2051607"/>
            <a:ext cx="4617914" cy="830997"/>
          </a:xfrm>
          <a:prstGeom prst="rect">
            <a:avLst/>
          </a:prstGeom>
        </p:spPr>
        <p:txBody>
          <a:bodyPr wrap="square">
            <a:spAutoFit/>
          </a:bodyPr>
          <a:lstStyle/>
          <a:p>
            <a:r>
              <a:rPr lang="en-GB" dirty="0"/>
              <a:t>This is known as the </a:t>
            </a:r>
            <a:r>
              <a:rPr lang="en-GB" b="1" dirty="0">
                <a:solidFill>
                  <a:srgbClr val="B80303"/>
                </a:solidFill>
              </a:rPr>
              <a:t>rain shadow effect</a:t>
            </a:r>
            <a:r>
              <a:rPr lang="en-GB" dirty="0"/>
              <a:t>. </a:t>
            </a:r>
          </a:p>
        </p:txBody>
      </p:sp>
      <p:sp>
        <p:nvSpPr>
          <p:cNvPr id="13" name="Rectangle 12">
            <a:extLst>
              <a:ext uri="{FF2B5EF4-FFF2-40B4-BE49-F238E27FC236}">
                <a16:creationId xmlns:a16="http://schemas.microsoft.com/office/drawing/2014/main" id="{390CC1E9-D97B-487B-BBE1-E03EB06174A9}"/>
              </a:ext>
            </a:extLst>
          </p:cNvPr>
          <p:cNvSpPr/>
          <p:nvPr/>
        </p:nvSpPr>
        <p:spPr>
          <a:xfrm>
            <a:off x="358775" y="4586372"/>
            <a:ext cx="4213225" cy="1200329"/>
          </a:xfrm>
          <a:prstGeom prst="rect">
            <a:avLst/>
          </a:prstGeom>
          <a:solidFill>
            <a:srgbClr val="FDD9D9"/>
          </a:solidFill>
        </p:spPr>
        <p:txBody>
          <a:bodyPr wrap="square">
            <a:spAutoFit/>
          </a:bodyPr>
          <a:lstStyle/>
          <a:p>
            <a:r>
              <a:rPr lang="en-GB" dirty="0"/>
              <a:t>How do you think organisms will be affected by the rain shadow effect? </a:t>
            </a:r>
          </a:p>
        </p:txBody>
      </p:sp>
      <p:pic>
        <p:nvPicPr>
          <p:cNvPr id="14" name="Picture 13">
            <a:extLst>
              <a:ext uri="{FF2B5EF4-FFF2-40B4-BE49-F238E27FC236}">
                <a16:creationId xmlns:a16="http://schemas.microsoft.com/office/drawing/2014/main" id="{52BDFBE6-BB2C-4D2E-875A-96F76EAD140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5102" y="86520"/>
            <a:ext cx="442911" cy="516730"/>
          </a:xfrm>
          <a:prstGeom prst="rect">
            <a:avLst/>
          </a:prstGeom>
          <a:noFill/>
          <a:ln w="9525">
            <a:noFill/>
            <a:miter lim="800000"/>
            <a:headEnd/>
            <a:tailEnd/>
          </a:ln>
        </p:spPr>
      </p:pic>
      <p:pic>
        <p:nvPicPr>
          <p:cNvPr id="15" name="Picture 5" descr="notes_icon">
            <a:extLst>
              <a:ext uri="{FF2B5EF4-FFF2-40B4-BE49-F238E27FC236}">
                <a16:creationId xmlns:a16="http://schemas.microsoft.com/office/drawing/2014/main" id="{83A357A8-E120-4559-B203-14B02F58013C}"/>
              </a:ext>
            </a:extLst>
          </p:cNvPr>
          <p:cNvPicPr>
            <a:picLocks noChangeAspect="1" noChangeArrowheads="1"/>
          </p:cNvPicPr>
          <p:nvPr/>
        </p:nvPicPr>
        <p:blipFill>
          <a:blip r:embed="rId7" cstate="print"/>
          <a:srcRect/>
          <a:stretch>
            <a:fillRect/>
          </a:stretch>
        </p:blipFill>
        <p:spPr bwMode="auto">
          <a:xfrm>
            <a:off x="8532813"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230435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Erosion and deposition</a:t>
            </a:r>
          </a:p>
        </p:txBody>
      </p:sp>
      <p:sp>
        <p:nvSpPr>
          <p:cNvPr id="3" name="Rectangle 2"/>
          <p:cNvSpPr/>
          <p:nvPr/>
        </p:nvSpPr>
        <p:spPr>
          <a:xfrm>
            <a:off x="358774" y="777786"/>
            <a:ext cx="8148411" cy="830997"/>
          </a:xfrm>
          <a:prstGeom prst="rect">
            <a:avLst/>
          </a:prstGeom>
        </p:spPr>
        <p:txBody>
          <a:bodyPr wrap="square">
            <a:spAutoFit/>
          </a:bodyPr>
          <a:lstStyle/>
          <a:p>
            <a:r>
              <a:rPr lang="en-GB" dirty="0"/>
              <a:t>Both wind in the atmosphere and rain in the hydrosphere can shape and change landforms.</a:t>
            </a:r>
          </a:p>
        </p:txBody>
      </p:sp>
      <p:pic>
        <p:nvPicPr>
          <p:cNvPr id="5" name="Picture 4">
            <a:extLst>
              <a:ext uri="{FF2B5EF4-FFF2-40B4-BE49-F238E27FC236}">
                <a16:creationId xmlns:a16="http://schemas.microsoft.com/office/drawing/2014/main" id="{A728C6D1-4555-4FC3-9E1B-D345890F8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193" y="2749631"/>
            <a:ext cx="5151613" cy="3431767"/>
          </a:xfrm>
          <a:prstGeom prst="rect">
            <a:avLst/>
          </a:prstGeom>
        </p:spPr>
      </p:pic>
      <p:pic>
        <p:nvPicPr>
          <p:cNvPr id="6" name="Picture 5" descr="notes_icon">
            <a:extLst>
              <a:ext uri="{FF2B5EF4-FFF2-40B4-BE49-F238E27FC236}">
                <a16:creationId xmlns:a16="http://schemas.microsoft.com/office/drawing/2014/main" id="{937F5135-03ED-4D00-B5D2-59904AC4394B}"/>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sp>
        <p:nvSpPr>
          <p:cNvPr id="7" name="Rectangle 6">
            <a:extLst>
              <a:ext uri="{FF2B5EF4-FFF2-40B4-BE49-F238E27FC236}">
                <a16:creationId xmlns:a16="http://schemas.microsoft.com/office/drawing/2014/main" id="{349EE325-3EA8-4965-B511-85DC8FEBF236}"/>
              </a:ext>
            </a:extLst>
          </p:cNvPr>
          <p:cNvSpPr/>
          <p:nvPr/>
        </p:nvSpPr>
        <p:spPr>
          <a:xfrm>
            <a:off x="358774" y="1948374"/>
            <a:ext cx="8148411" cy="461665"/>
          </a:xfrm>
          <a:prstGeom prst="rect">
            <a:avLst/>
          </a:prstGeom>
        </p:spPr>
        <p:txBody>
          <a:bodyPr wrap="square">
            <a:spAutoFit/>
          </a:bodyPr>
          <a:lstStyle/>
          <a:p>
            <a:r>
              <a:rPr lang="en-GB" dirty="0"/>
              <a:t>This happens through </a:t>
            </a:r>
            <a:r>
              <a:rPr lang="en-GB" b="1" dirty="0">
                <a:solidFill>
                  <a:srgbClr val="C00000"/>
                </a:solidFill>
              </a:rPr>
              <a:t>erosion</a:t>
            </a:r>
            <a:r>
              <a:rPr lang="en-GB" dirty="0"/>
              <a:t> and </a:t>
            </a:r>
            <a:r>
              <a:rPr lang="en-GB" b="1" dirty="0">
                <a:solidFill>
                  <a:srgbClr val="C00000"/>
                </a:solidFill>
              </a:rPr>
              <a:t>deposition</a:t>
            </a:r>
            <a:r>
              <a:rPr lang="en-GB" dirty="0"/>
              <a:t>. </a:t>
            </a:r>
          </a:p>
        </p:txBody>
      </p:sp>
    </p:spTree>
    <p:extLst>
      <p:ext uri="{BB962C8B-B14F-4D97-AF65-F5344CB8AC3E}">
        <p14:creationId xmlns:p14="http://schemas.microsoft.com/office/powerpoint/2010/main" val="28199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a:xfrm>
            <a:off x="259200" y="53975"/>
            <a:ext cx="7626350" cy="549275"/>
          </a:xfrm>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4. Systems and System Models</a:t>
            </a:r>
          </a:p>
          <a:p>
            <a:r>
              <a:rPr lang="en-GB" sz="1600" dirty="0"/>
              <a:t>6. Structure and Function</a:t>
            </a:r>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a:xfrm>
            <a:off x="259200" y="53975"/>
            <a:ext cx="7626350" cy="549275"/>
          </a:xfrm>
        </p:spPr>
        <p:txBody>
          <a:bodyPr/>
          <a:lstStyle/>
          <a:p>
            <a:r>
              <a:rPr lang="en-GB" dirty="0"/>
              <a:t>The Earth</a:t>
            </a:r>
          </a:p>
        </p:txBody>
      </p:sp>
      <p:sp>
        <p:nvSpPr>
          <p:cNvPr id="7" name="Rectangle 6"/>
          <p:cNvSpPr/>
          <p:nvPr/>
        </p:nvSpPr>
        <p:spPr>
          <a:xfrm>
            <a:off x="358774" y="804547"/>
            <a:ext cx="7927903" cy="830997"/>
          </a:xfrm>
          <a:prstGeom prst="rect">
            <a:avLst/>
          </a:prstGeom>
        </p:spPr>
        <p:txBody>
          <a:bodyPr wrap="square">
            <a:spAutoFit/>
          </a:bodyPr>
          <a:lstStyle/>
          <a:p>
            <a:r>
              <a:rPr lang="en-GB" dirty="0"/>
              <a:t>Earth is a complex system of </a:t>
            </a:r>
            <a:r>
              <a:rPr lang="en-GB" b="1" dirty="0"/>
              <a:t>interacting</a:t>
            </a:r>
            <a:r>
              <a:rPr lang="en-GB" dirty="0"/>
              <a:t> rock, water, air and life. It can be divided into four systems:</a:t>
            </a:r>
          </a:p>
        </p:txBody>
      </p:sp>
      <p:sp>
        <p:nvSpPr>
          <p:cNvPr id="10" name="Rectangle 9"/>
          <p:cNvSpPr/>
          <p:nvPr/>
        </p:nvSpPr>
        <p:spPr>
          <a:xfrm>
            <a:off x="358774" y="5220773"/>
            <a:ext cx="8174039" cy="830997"/>
          </a:xfrm>
          <a:prstGeom prst="rect">
            <a:avLst/>
          </a:prstGeom>
        </p:spPr>
        <p:txBody>
          <a:bodyPr wrap="square">
            <a:spAutoFit/>
          </a:bodyPr>
          <a:lstStyle/>
          <a:p>
            <a:r>
              <a:rPr lang="en-GB" dirty="0"/>
              <a:t>All of Earth’s processes are the result of energy flowing and matter recycling within and between these systems. </a:t>
            </a:r>
          </a:p>
        </p:txBody>
      </p:sp>
      <p:pic>
        <p:nvPicPr>
          <p:cNvPr id="11"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2" name="Picture 19">
            <a:hlinkClick r:id="" action="ppaction://hlinkshowjump?jump=nextslide"/>
            <a:extLst>
              <a:ext uri="{FF2B5EF4-FFF2-40B4-BE49-F238E27FC236}">
                <a16:creationId xmlns:a16="http://schemas.microsoft.com/office/drawing/2014/main" id="{6267A1C6-0505-4F28-9DC4-E2753EFD2CE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5" name="Picture 4">
            <a:extLst>
              <a:ext uri="{FF2B5EF4-FFF2-40B4-BE49-F238E27FC236}">
                <a16:creationId xmlns:a16="http://schemas.microsoft.com/office/drawing/2014/main" id="{64E22324-6078-43D4-9E25-67A06910681A}"/>
              </a:ext>
            </a:extLst>
          </p:cNvPr>
          <p:cNvPicPr>
            <a:picLocks noChangeAspect="1"/>
          </p:cNvPicPr>
          <p:nvPr/>
        </p:nvPicPr>
        <p:blipFill rotWithShape="1">
          <a:blip r:embed="rId6">
            <a:extLst>
              <a:ext uri="{28A0092B-C50C-407E-A947-70E740481C1C}">
                <a14:useLocalDpi xmlns:a14="http://schemas.microsoft.com/office/drawing/2010/main" val="0"/>
              </a:ext>
            </a:extLst>
          </a:blip>
          <a:srcRect r="11315"/>
          <a:stretch/>
        </p:blipFill>
        <p:spPr>
          <a:xfrm>
            <a:off x="3759867" y="1876373"/>
            <a:ext cx="4125683" cy="3103572"/>
          </a:xfrm>
          <a:prstGeom prst="rect">
            <a:avLst/>
          </a:prstGeom>
        </p:spPr>
      </p:pic>
      <p:sp>
        <p:nvSpPr>
          <p:cNvPr id="4" name="Rectangle 3">
            <a:extLst>
              <a:ext uri="{FF2B5EF4-FFF2-40B4-BE49-F238E27FC236}">
                <a16:creationId xmlns:a16="http://schemas.microsoft.com/office/drawing/2014/main" id="{9EBCF4CB-FE35-488F-A2F0-71364C3A4B34}"/>
              </a:ext>
            </a:extLst>
          </p:cNvPr>
          <p:cNvSpPr/>
          <p:nvPr/>
        </p:nvSpPr>
        <p:spPr>
          <a:xfrm>
            <a:off x="358775" y="1983258"/>
            <a:ext cx="2039496" cy="461665"/>
          </a:xfrm>
          <a:prstGeom prst="rect">
            <a:avLst/>
          </a:prstGeom>
        </p:spPr>
        <p:txBody>
          <a:bodyPr wrap="square">
            <a:spAutoFit/>
          </a:bodyPr>
          <a:lstStyle/>
          <a:p>
            <a:pPr eaLnBrk="1" hangingPunct="1">
              <a:spcBef>
                <a:spcPct val="50000"/>
              </a:spcBef>
              <a:buClr>
                <a:srgbClr val="B80303"/>
              </a:buClr>
              <a:buFont typeface="Wingdings" panose="05000000000000000000" pitchFamily="2" charset="2"/>
              <a:buChar char="l"/>
            </a:pPr>
            <a:r>
              <a:rPr lang="en-GB" altLang="en-US" dirty="0"/>
              <a:t> </a:t>
            </a:r>
            <a:r>
              <a:rPr lang="en-GB" altLang="en-US" b="1" dirty="0">
                <a:solidFill>
                  <a:srgbClr val="C00000"/>
                </a:solidFill>
              </a:rPr>
              <a:t>geosphere</a:t>
            </a:r>
          </a:p>
        </p:txBody>
      </p:sp>
      <p:sp>
        <p:nvSpPr>
          <p:cNvPr id="6" name="Rectangle 5">
            <a:extLst>
              <a:ext uri="{FF2B5EF4-FFF2-40B4-BE49-F238E27FC236}">
                <a16:creationId xmlns:a16="http://schemas.microsoft.com/office/drawing/2014/main" id="{7F326BC7-14F5-4DFC-B6FA-158C788A7464}"/>
              </a:ext>
            </a:extLst>
          </p:cNvPr>
          <p:cNvSpPr/>
          <p:nvPr/>
        </p:nvSpPr>
        <p:spPr>
          <a:xfrm>
            <a:off x="358775" y="2792637"/>
            <a:ext cx="2347272" cy="461665"/>
          </a:xfrm>
          <a:prstGeom prst="rect">
            <a:avLst/>
          </a:prstGeom>
        </p:spPr>
        <p:txBody>
          <a:bodyPr wrap="square">
            <a:spAutoFit/>
          </a:bodyPr>
          <a:lstStyle/>
          <a:p>
            <a:pPr eaLnBrk="1" hangingPunct="1">
              <a:spcBef>
                <a:spcPct val="50000"/>
              </a:spcBef>
              <a:buClr>
                <a:srgbClr val="B80303"/>
              </a:buClr>
              <a:buFont typeface="Wingdings" panose="05000000000000000000" pitchFamily="2" charset="2"/>
              <a:buChar char="l"/>
            </a:pPr>
            <a:r>
              <a:rPr lang="en-GB" altLang="en-US" b="1" dirty="0">
                <a:solidFill>
                  <a:srgbClr val="C00000"/>
                </a:solidFill>
              </a:rPr>
              <a:t> hydrosphere</a:t>
            </a:r>
          </a:p>
        </p:txBody>
      </p:sp>
      <p:sp>
        <p:nvSpPr>
          <p:cNvPr id="8" name="Rectangle 7">
            <a:extLst>
              <a:ext uri="{FF2B5EF4-FFF2-40B4-BE49-F238E27FC236}">
                <a16:creationId xmlns:a16="http://schemas.microsoft.com/office/drawing/2014/main" id="{56AF20DB-8134-43FE-AD27-471CA4CD380D}"/>
              </a:ext>
            </a:extLst>
          </p:cNvPr>
          <p:cNvSpPr/>
          <p:nvPr/>
        </p:nvSpPr>
        <p:spPr>
          <a:xfrm>
            <a:off x="358775" y="3602016"/>
            <a:ext cx="2228650" cy="461665"/>
          </a:xfrm>
          <a:prstGeom prst="rect">
            <a:avLst/>
          </a:prstGeom>
        </p:spPr>
        <p:txBody>
          <a:bodyPr wrap="square">
            <a:spAutoFit/>
          </a:bodyPr>
          <a:lstStyle/>
          <a:p>
            <a:pPr eaLnBrk="1" hangingPunct="1">
              <a:spcBef>
                <a:spcPct val="50000"/>
              </a:spcBef>
              <a:buClr>
                <a:srgbClr val="B80303"/>
              </a:buClr>
              <a:buFont typeface="Wingdings" panose="05000000000000000000" pitchFamily="2" charset="2"/>
              <a:buChar char="l"/>
            </a:pPr>
            <a:r>
              <a:rPr lang="en-GB" altLang="en-US" b="1" dirty="0">
                <a:solidFill>
                  <a:srgbClr val="C00000"/>
                </a:solidFill>
              </a:rPr>
              <a:t> atmosphere</a:t>
            </a:r>
          </a:p>
        </p:txBody>
      </p:sp>
      <p:sp>
        <p:nvSpPr>
          <p:cNvPr id="13" name="Rectangle 12">
            <a:extLst>
              <a:ext uri="{FF2B5EF4-FFF2-40B4-BE49-F238E27FC236}">
                <a16:creationId xmlns:a16="http://schemas.microsoft.com/office/drawing/2014/main" id="{3E7A396B-30B5-448A-B476-57A89A62C8D2}"/>
              </a:ext>
            </a:extLst>
          </p:cNvPr>
          <p:cNvSpPr/>
          <p:nvPr/>
        </p:nvSpPr>
        <p:spPr>
          <a:xfrm>
            <a:off x="358775" y="4411395"/>
            <a:ext cx="2039496" cy="461665"/>
          </a:xfrm>
          <a:prstGeom prst="rect">
            <a:avLst/>
          </a:prstGeom>
        </p:spPr>
        <p:txBody>
          <a:bodyPr wrap="square">
            <a:spAutoFit/>
          </a:bodyPr>
          <a:lstStyle/>
          <a:p>
            <a:pPr eaLnBrk="1" hangingPunct="1">
              <a:spcBef>
                <a:spcPct val="50000"/>
              </a:spcBef>
              <a:buClr>
                <a:srgbClr val="B80303"/>
              </a:buClr>
              <a:buFont typeface="Wingdings" panose="05000000000000000000" pitchFamily="2" charset="2"/>
              <a:buChar char="l"/>
            </a:pPr>
            <a:r>
              <a:rPr lang="en-GB" altLang="en-US" dirty="0"/>
              <a:t> </a:t>
            </a:r>
            <a:r>
              <a:rPr lang="en-GB" altLang="en-US" b="1" dirty="0">
                <a:solidFill>
                  <a:srgbClr val="C00000"/>
                </a:solidFill>
              </a:rPr>
              <a:t>biosphere</a:t>
            </a:r>
            <a:r>
              <a:rPr lang="en-GB" altLang="en-US" dirty="0"/>
              <a:t>.</a:t>
            </a:r>
          </a:p>
        </p:txBody>
      </p:sp>
    </p:spTree>
    <p:custDataLst>
      <p:tags r:id="rId1"/>
    </p:custDataLst>
    <p:extLst>
      <p:ext uri="{BB962C8B-B14F-4D97-AF65-F5344CB8AC3E}">
        <p14:creationId xmlns:p14="http://schemas.microsoft.com/office/powerpoint/2010/main" val="38266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The structure of the Earth</a:t>
            </a:r>
          </a:p>
        </p:txBody>
      </p:sp>
      <p:pic>
        <p:nvPicPr>
          <p:cNvPr id="4"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5" name="Picture 19">
            <a:hlinkClick r:id="" action="ppaction://hlinkshowjump?jump=nextslide"/>
            <a:extLst>
              <a:ext uri="{FF2B5EF4-FFF2-40B4-BE49-F238E27FC236}">
                <a16:creationId xmlns:a16="http://schemas.microsoft.com/office/drawing/2014/main" id="{639E975A-8A8E-42FD-9478-BAA68FF1CA0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557B5969-1FCF-47DE-9487-39646E10BE3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90050"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87"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BDB2991A-9EA6-4FA9-BD1C-B72BE1FF0E93}"/>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92410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The geosphere (1)</a:t>
            </a:r>
          </a:p>
        </p:txBody>
      </p:sp>
      <p:sp>
        <p:nvSpPr>
          <p:cNvPr id="3" name="Rectangle 2"/>
          <p:cNvSpPr/>
          <p:nvPr/>
        </p:nvSpPr>
        <p:spPr>
          <a:xfrm>
            <a:off x="358775" y="804547"/>
            <a:ext cx="8605611" cy="830997"/>
          </a:xfrm>
          <a:prstGeom prst="rect">
            <a:avLst/>
          </a:prstGeom>
        </p:spPr>
        <p:txBody>
          <a:bodyPr wrap="square">
            <a:spAutoFit/>
          </a:bodyPr>
          <a:lstStyle/>
          <a:p>
            <a:r>
              <a:rPr lang="en-GB" dirty="0"/>
              <a:t>The </a:t>
            </a:r>
            <a:r>
              <a:rPr lang="en-GB" b="1" dirty="0">
                <a:solidFill>
                  <a:srgbClr val="B80303"/>
                </a:solidFill>
              </a:rPr>
              <a:t>geosphere </a:t>
            </a:r>
            <a:r>
              <a:rPr lang="en-GB" dirty="0"/>
              <a:t>is the system that includes the solid parts of the Earth. </a:t>
            </a:r>
          </a:p>
        </p:txBody>
      </p:sp>
      <p:sp>
        <p:nvSpPr>
          <p:cNvPr id="6" name="Rectangle 5"/>
          <p:cNvSpPr/>
          <p:nvPr/>
        </p:nvSpPr>
        <p:spPr>
          <a:xfrm>
            <a:off x="358774" y="5356020"/>
            <a:ext cx="8605611" cy="461665"/>
          </a:xfrm>
          <a:prstGeom prst="rect">
            <a:avLst/>
          </a:prstGeom>
        </p:spPr>
        <p:txBody>
          <a:bodyPr wrap="square">
            <a:spAutoFit/>
          </a:bodyPr>
          <a:lstStyle/>
          <a:p>
            <a:r>
              <a:rPr lang="en-GB" dirty="0"/>
              <a:t>This includes all the rocks, minerals and landforms on Earth. </a:t>
            </a:r>
          </a:p>
        </p:txBody>
      </p:sp>
      <p:pic>
        <p:nvPicPr>
          <p:cNvPr id="7" name="Picture 19">
            <a:hlinkClick r:id="" action="ppaction://hlinkshowjump?jump=nextslide"/>
            <a:extLst>
              <a:ext uri="{FF2B5EF4-FFF2-40B4-BE49-F238E27FC236}">
                <a16:creationId xmlns:a16="http://schemas.microsoft.com/office/drawing/2014/main" id="{E0B4F990-4412-4D3A-B05B-B58427D926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5" name="Picture 4">
            <a:extLst>
              <a:ext uri="{FF2B5EF4-FFF2-40B4-BE49-F238E27FC236}">
                <a16:creationId xmlns:a16="http://schemas.microsoft.com/office/drawing/2014/main" id="{8604B11D-7A19-4B20-90CF-ACEDADC4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872" y="2014666"/>
            <a:ext cx="5976256" cy="2928365"/>
          </a:xfrm>
          <a:prstGeom prst="rect">
            <a:avLst/>
          </a:prstGeom>
        </p:spPr>
      </p:pic>
    </p:spTree>
    <p:extLst>
      <p:ext uri="{BB962C8B-B14F-4D97-AF65-F5344CB8AC3E}">
        <p14:creationId xmlns:p14="http://schemas.microsoft.com/office/powerpoint/2010/main" val="235240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49" cy="549275"/>
          </a:xfrm>
        </p:spPr>
        <p:txBody>
          <a:bodyPr/>
          <a:lstStyle/>
          <a:p>
            <a:r>
              <a:rPr lang="en-GB" dirty="0"/>
              <a:t>The geosphere (2)</a:t>
            </a:r>
          </a:p>
        </p:txBody>
      </p:sp>
      <p:sp>
        <p:nvSpPr>
          <p:cNvPr id="3" name="Rectangle 2"/>
          <p:cNvSpPr/>
          <p:nvPr/>
        </p:nvSpPr>
        <p:spPr>
          <a:xfrm>
            <a:off x="358775" y="766935"/>
            <a:ext cx="3951968" cy="1569660"/>
          </a:xfrm>
          <a:prstGeom prst="rect">
            <a:avLst/>
          </a:prstGeom>
        </p:spPr>
        <p:txBody>
          <a:bodyPr wrap="square">
            <a:spAutoFit/>
          </a:bodyPr>
          <a:lstStyle/>
          <a:p>
            <a:r>
              <a:rPr lang="en-GB" dirty="0"/>
              <a:t>On top of the crust is a layer of </a:t>
            </a:r>
            <a:r>
              <a:rPr lang="en-GB" b="1" dirty="0">
                <a:solidFill>
                  <a:srgbClr val="B80303"/>
                </a:solidFill>
              </a:rPr>
              <a:t>soil</a:t>
            </a:r>
            <a:r>
              <a:rPr lang="en-GB" dirty="0"/>
              <a:t>, which supports life. This is also part of the geosphere. </a:t>
            </a:r>
          </a:p>
        </p:txBody>
      </p:sp>
      <p:sp>
        <p:nvSpPr>
          <p:cNvPr id="4" name="Rectangle 3"/>
          <p:cNvSpPr/>
          <p:nvPr/>
        </p:nvSpPr>
        <p:spPr>
          <a:xfrm>
            <a:off x="4678136" y="4503635"/>
            <a:ext cx="4041322" cy="1200329"/>
          </a:xfrm>
          <a:prstGeom prst="rect">
            <a:avLst/>
          </a:prstGeom>
        </p:spPr>
        <p:txBody>
          <a:bodyPr wrap="square">
            <a:spAutoFit/>
          </a:bodyPr>
          <a:lstStyle/>
          <a:p>
            <a:r>
              <a:rPr lang="en-GB" b="1" dirty="0">
                <a:solidFill>
                  <a:srgbClr val="B80303"/>
                </a:solidFill>
              </a:rPr>
              <a:t>Sediment</a:t>
            </a:r>
            <a:r>
              <a:rPr lang="en-GB" dirty="0"/>
              <a:t> is also part of the geosphere. This is small bits of rock, sand or silt. </a:t>
            </a:r>
          </a:p>
        </p:txBody>
      </p:sp>
      <p:pic>
        <p:nvPicPr>
          <p:cNvPr id="7"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DEE95185-E638-42F6-AEB3-3E656D5EC4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5CF1C431-3D50-4AD9-8E85-07194A828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8136" y="796944"/>
            <a:ext cx="4181209" cy="2789464"/>
          </a:xfrm>
          <a:prstGeom prst="rect">
            <a:avLst/>
          </a:prstGeom>
        </p:spPr>
      </p:pic>
      <p:pic>
        <p:nvPicPr>
          <p:cNvPr id="10" name="Picture 9">
            <a:extLst>
              <a:ext uri="{FF2B5EF4-FFF2-40B4-BE49-F238E27FC236}">
                <a16:creationId xmlns:a16="http://schemas.microsoft.com/office/drawing/2014/main" id="{5288A8D5-0864-4B34-BA9B-9758B42302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775" y="3363686"/>
            <a:ext cx="3945438" cy="2613107"/>
          </a:xfrm>
          <a:prstGeom prst="rect">
            <a:avLst/>
          </a:prstGeom>
        </p:spPr>
      </p:pic>
    </p:spTree>
    <p:extLst>
      <p:ext uri="{BB962C8B-B14F-4D97-AF65-F5344CB8AC3E}">
        <p14:creationId xmlns:p14="http://schemas.microsoft.com/office/powerpoint/2010/main" val="3372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The hydrosphere</a:t>
            </a:r>
          </a:p>
        </p:txBody>
      </p:sp>
      <p:sp>
        <p:nvSpPr>
          <p:cNvPr id="5" name="Rectangle 4"/>
          <p:cNvSpPr/>
          <p:nvPr/>
        </p:nvSpPr>
        <p:spPr>
          <a:xfrm>
            <a:off x="358775" y="804547"/>
            <a:ext cx="8572953" cy="830997"/>
          </a:xfrm>
          <a:prstGeom prst="rect">
            <a:avLst/>
          </a:prstGeom>
        </p:spPr>
        <p:txBody>
          <a:bodyPr wrap="square">
            <a:spAutoFit/>
          </a:bodyPr>
          <a:lstStyle/>
          <a:p>
            <a:r>
              <a:rPr lang="en-GB" dirty="0"/>
              <a:t>The </a:t>
            </a:r>
            <a:r>
              <a:rPr lang="en-GB" b="1" dirty="0">
                <a:solidFill>
                  <a:srgbClr val="B80303"/>
                </a:solidFill>
              </a:rPr>
              <a:t>hydrosphere </a:t>
            </a:r>
            <a:r>
              <a:rPr lang="en-GB" dirty="0"/>
              <a:t>is the system that includes all the water on the planet. </a:t>
            </a:r>
          </a:p>
        </p:txBody>
      </p:sp>
      <p:pic>
        <p:nvPicPr>
          <p:cNvPr id="6"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E42E77CF-661D-4131-B29B-EDD24CA66A4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 name="Picture 3">
            <a:extLst>
              <a:ext uri="{FF2B5EF4-FFF2-40B4-BE49-F238E27FC236}">
                <a16:creationId xmlns:a16="http://schemas.microsoft.com/office/drawing/2014/main" id="{9F72C483-5E80-4BD6-A3B0-717EE95E82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574" y="1836841"/>
            <a:ext cx="6280853" cy="3974883"/>
          </a:xfrm>
          <a:prstGeom prst="rect">
            <a:avLst/>
          </a:prstGeom>
        </p:spPr>
      </p:pic>
      <p:sp>
        <p:nvSpPr>
          <p:cNvPr id="8" name="Rectangle 7">
            <a:extLst>
              <a:ext uri="{FF2B5EF4-FFF2-40B4-BE49-F238E27FC236}">
                <a16:creationId xmlns:a16="http://schemas.microsoft.com/office/drawing/2014/main" id="{CE3D198A-FE0E-49F9-AB13-F8CD14E41DBB}"/>
              </a:ext>
            </a:extLst>
          </p:cNvPr>
          <p:cNvSpPr/>
          <p:nvPr/>
        </p:nvSpPr>
        <p:spPr>
          <a:xfrm>
            <a:off x="1431573" y="6053453"/>
            <a:ext cx="6280854" cy="461665"/>
          </a:xfrm>
          <a:prstGeom prst="rect">
            <a:avLst/>
          </a:prstGeom>
          <a:solidFill>
            <a:srgbClr val="FDD9D9"/>
          </a:solidFill>
        </p:spPr>
        <p:txBody>
          <a:bodyPr wrap="square">
            <a:spAutoFit/>
          </a:bodyPr>
          <a:lstStyle/>
          <a:p>
            <a:pPr algn="ctr"/>
            <a:r>
              <a:rPr lang="en-GB" dirty="0"/>
              <a:t>Can you identify the water in this image? </a:t>
            </a:r>
          </a:p>
        </p:txBody>
      </p:sp>
    </p:spTree>
    <p:extLst>
      <p:ext uri="{BB962C8B-B14F-4D97-AF65-F5344CB8AC3E}">
        <p14:creationId xmlns:p14="http://schemas.microsoft.com/office/powerpoint/2010/main" val="214324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Where is water found?</a:t>
            </a:r>
          </a:p>
        </p:txBody>
      </p:sp>
      <p:sp>
        <p:nvSpPr>
          <p:cNvPr id="3" name="Rectangle 2"/>
          <p:cNvSpPr/>
          <p:nvPr/>
        </p:nvSpPr>
        <p:spPr>
          <a:xfrm>
            <a:off x="358775" y="790544"/>
            <a:ext cx="8532130" cy="830997"/>
          </a:xfrm>
          <a:prstGeom prst="rect">
            <a:avLst/>
          </a:prstGeom>
        </p:spPr>
        <p:txBody>
          <a:bodyPr wrap="square">
            <a:spAutoFit/>
          </a:bodyPr>
          <a:lstStyle/>
          <a:p>
            <a:r>
              <a:rPr lang="en-GB" dirty="0"/>
              <a:t>Water can be found on the surface, underground and in the air. It exists as liquid, </a:t>
            </a:r>
            <a:r>
              <a:rPr lang="en-GB" dirty="0" err="1"/>
              <a:t>vapor</a:t>
            </a:r>
            <a:r>
              <a:rPr lang="en-GB" dirty="0"/>
              <a:t> and ice.</a:t>
            </a:r>
          </a:p>
        </p:txBody>
      </p:sp>
      <p:sp>
        <p:nvSpPr>
          <p:cNvPr id="4" name="Rectangle 3"/>
          <p:cNvSpPr/>
          <p:nvPr/>
        </p:nvSpPr>
        <p:spPr>
          <a:xfrm>
            <a:off x="358775" y="5322153"/>
            <a:ext cx="7610475" cy="830997"/>
          </a:xfrm>
          <a:prstGeom prst="rect">
            <a:avLst/>
          </a:prstGeom>
        </p:spPr>
        <p:txBody>
          <a:bodyPr wrap="square">
            <a:spAutoFit/>
          </a:bodyPr>
          <a:lstStyle/>
          <a:p>
            <a:r>
              <a:rPr lang="en-GB" dirty="0"/>
              <a:t>Water is essential for life, as all organisms need water to survive. </a:t>
            </a:r>
          </a:p>
        </p:txBody>
      </p:sp>
      <p:pic>
        <p:nvPicPr>
          <p:cNvPr id="7"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5406A171-58E9-4BCD-8BF4-F842A889B3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33A508B0-178E-463F-AF27-7F80FCEEBE50}"/>
              </a:ext>
            </a:extLst>
          </p:cNvPr>
          <p:cNvPicPr>
            <a:picLocks noChangeAspect="1"/>
          </p:cNvPicPr>
          <p:nvPr/>
        </p:nvPicPr>
        <p:blipFill>
          <a:blip r:embed="rId5"/>
          <a:stretch>
            <a:fillRect/>
          </a:stretch>
        </p:blipFill>
        <p:spPr>
          <a:xfrm>
            <a:off x="2038661" y="1932942"/>
            <a:ext cx="5705205" cy="3077809"/>
          </a:xfrm>
          <a:prstGeom prst="rect">
            <a:avLst/>
          </a:prstGeom>
        </p:spPr>
      </p:pic>
      <p:pic>
        <p:nvPicPr>
          <p:cNvPr id="10" name="Picture 9">
            <a:extLst>
              <a:ext uri="{FF2B5EF4-FFF2-40B4-BE49-F238E27FC236}">
                <a16:creationId xmlns:a16="http://schemas.microsoft.com/office/drawing/2014/main" id="{AD1D6494-2A77-4849-A0EE-DA6ACCDF8263}"/>
              </a:ext>
            </a:extLst>
          </p:cNvPr>
          <p:cNvPicPr>
            <a:picLocks noChangeAspect="1"/>
          </p:cNvPicPr>
          <p:nvPr/>
        </p:nvPicPr>
        <p:blipFill>
          <a:blip r:embed="rId6"/>
          <a:stretch>
            <a:fillRect/>
          </a:stretch>
        </p:blipFill>
        <p:spPr>
          <a:xfrm>
            <a:off x="3882451" y="2005489"/>
            <a:ext cx="1838333" cy="899075"/>
          </a:xfrm>
          <a:prstGeom prst="rect">
            <a:avLst/>
          </a:prstGeom>
        </p:spPr>
      </p:pic>
      <p:sp>
        <p:nvSpPr>
          <p:cNvPr id="13" name="Arrow: Right 12">
            <a:extLst>
              <a:ext uri="{FF2B5EF4-FFF2-40B4-BE49-F238E27FC236}">
                <a16:creationId xmlns:a16="http://schemas.microsoft.com/office/drawing/2014/main" id="{7524BF89-4821-4EDA-A05A-52531E5F4D06}"/>
              </a:ext>
            </a:extLst>
          </p:cNvPr>
          <p:cNvSpPr/>
          <p:nvPr/>
        </p:nvSpPr>
        <p:spPr bwMode="auto">
          <a:xfrm>
            <a:off x="1588957" y="3957876"/>
            <a:ext cx="719528" cy="179409"/>
          </a:xfrm>
          <a:prstGeom prst="rightArrow">
            <a:avLst/>
          </a:prstGeom>
          <a:solidFill>
            <a:srgbClr val="B80303"/>
          </a:solidFill>
          <a:ln w="50800">
            <a:solidFill>
              <a:srgbClr val="B80303"/>
            </a:solidFill>
            <a:round/>
            <a:headEnd type="none" w="sm" len="sm"/>
            <a:tailEnd type="triangle" w="lg" len="lg"/>
          </a:ln>
        </p:spPr>
        <p:txBody>
          <a:bodyPr rtlCol="0" anchor="ctr">
            <a:spAutoFit/>
          </a:bodyPr>
          <a:lstStyle/>
          <a:p>
            <a:pPr algn="ctr"/>
            <a:endParaRPr lang="en-GB"/>
          </a:p>
        </p:txBody>
      </p:sp>
      <p:sp>
        <p:nvSpPr>
          <p:cNvPr id="14" name="TextBox 13">
            <a:extLst>
              <a:ext uri="{FF2B5EF4-FFF2-40B4-BE49-F238E27FC236}">
                <a16:creationId xmlns:a16="http://schemas.microsoft.com/office/drawing/2014/main" id="{9CD7A829-D19D-4D9D-97A3-A19B1AFC12A9}"/>
              </a:ext>
            </a:extLst>
          </p:cNvPr>
          <p:cNvSpPr txBox="1"/>
          <p:nvPr/>
        </p:nvSpPr>
        <p:spPr>
          <a:xfrm>
            <a:off x="358775" y="3816747"/>
            <a:ext cx="1230182" cy="461665"/>
          </a:xfrm>
          <a:prstGeom prst="rect">
            <a:avLst/>
          </a:prstGeom>
          <a:noFill/>
        </p:spPr>
        <p:txBody>
          <a:bodyPr wrap="square" rtlCol="0">
            <a:spAutoFit/>
          </a:bodyPr>
          <a:lstStyle/>
          <a:p>
            <a:r>
              <a:rPr lang="en-GB" dirty="0"/>
              <a:t>Ocean</a:t>
            </a:r>
          </a:p>
        </p:txBody>
      </p:sp>
      <p:sp>
        <p:nvSpPr>
          <p:cNvPr id="16" name="Arrow: Right 15">
            <a:extLst>
              <a:ext uri="{FF2B5EF4-FFF2-40B4-BE49-F238E27FC236}">
                <a16:creationId xmlns:a16="http://schemas.microsoft.com/office/drawing/2014/main" id="{D6327D86-1183-4993-AF0E-D0BC805F6F3D}"/>
              </a:ext>
            </a:extLst>
          </p:cNvPr>
          <p:cNvSpPr/>
          <p:nvPr/>
        </p:nvSpPr>
        <p:spPr bwMode="auto">
          <a:xfrm rot="10800000">
            <a:off x="6930719" y="4785781"/>
            <a:ext cx="936932" cy="207058"/>
          </a:xfrm>
          <a:prstGeom prst="rightArrow">
            <a:avLst/>
          </a:prstGeom>
          <a:solidFill>
            <a:srgbClr val="C00000"/>
          </a:solidFill>
          <a:ln w="50800">
            <a:solidFill>
              <a:srgbClr val="C00000"/>
            </a:solidFill>
            <a:round/>
            <a:headEnd type="none" w="sm" len="sm"/>
            <a:tailEnd type="triangle" w="lg" len="lg"/>
          </a:ln>
        </p:spPr>
        <p:txBody>
          <a:bodyPr rtlCol="0" anchor="ctr">
            <a:spAutoFit/>
          </a:bodyPr>
          <a:lstStyle/>
          <a:p>
            <a:pPr algn="ctr"/>
            <a:endParaRPr lang="en-GB"/>
          </a:p>
        </p:txBody>
      </p:sp>
      <p:sp>
        <p:nvSpPr>
          <p:cNvPr id="15" name="TextBox 14">
            <a:extLst>
              <a:ext uri="{FF2B5EF4-FFF2-40B4-BE49-F238E27FC236}">
                <a16:creationId xmlns:a16="http://schemas.microsoft.com/office/drawing/2014/main" id="{E7218380-81DB-454C-B559-3A0FA9A16135}"/>
              </a:ext>
            </a:extLst>
          </p:cNvPr>
          <p:cNvSpPr txBox="1"/>
          <p:nvPr/>
        </p:nvSpPr>
        <p:spPr>
          <a:xfrm>
            <a:off x="7847492" y="4473811"/>
            <a:ext cx="1461400" cy="830997"/>
          </a:xfrm>
          <a:prstGeom prst="rect">
            <a:avLst/>
          </a:prstGeom>
          <a:noFill/>
        </p:spPr>
        <p:txBody>
          <a:bodyPr wrap="square" rtlCol="0">
            <a:spAutoFit/>
          </a:bodyPr>
          <a:lstStyle/>
          <a:p>
            <a:r>
              <a:rPr lang="en-GB" dirty="0"/>
              <a:t>Ground-water</a:t>
            </a:r>
          </a:p>
        </p:txBody>
      </p:sp>
      <p:sp>
        <p:nvSpPr>
          <p:cNvPr id="18" name="Arrow: Right 17">
            <a:extLst>
              <a:ext uri="{FF2B5EF4-FFF2-40B4-BE49-F238E27FC236}">
                <a16:creationId xmlns:a16="http://schemas.microsoft.com/office/drawing/2014/main" id="{F6A5BAE7-9B38-4D80-B6F0-B957409D7F78}"/>
              </a:ext>
            </a:extLst>
          </p:cNvPr>
          <p:cNvSpPr/>
          <p:nvPr/>
        </p:nvSpPr>
        <p:spPr bwMode="auto">
          <a:xfrm rot="10800000">
            <a:off x="5622610" y="3758477"/>
            <a:ext cx="2245041" cy="230832"/>
          </a:xfrm>
          <a:prstGeom prst="rightArrow">
            <a:avLst/>
          </a:prstGeom>
          <a:solidFill>
            <a:srgbClr val="C00000"/>
          </a:solidFill>
          <a:ln w="50800">
            <a:solidFill>
              <a:srgbClr val="B80303"/>
            </a:solidFill>
            <a:round/>
            <a:headEnd type="none" w="sm" len="sm"/>
            <a:tailEnd type="triangle" w="lg" len="lg"/>
          </a:ln>
        </p:spPr>
        <p:txBody>
          <a:bodyPr rtlCol="0" anchor="ctr">
            <a:spAutoFit/>
          </a:bodyPr>
          <a:lstStyle/>
          <a:p>
            <a:pPr algn="ctr"/>
            <a:endParaRPr lang="en-GB"/>
          </a:p>
        </p:txBody>
      </p:sp>
      <p:sp>
        <p:nvSpPr>
          <p:cNvPr id="17" name="TextBox 16">
            <a:extLst>
              <a:ext uri="{FF2B5EF4-FFF2-40B4-BE49-F238E27FC236}">
                <a16:creationId xmlns:a16="http://schemas.microsoft.com/office/drawing/2014/main" id="{17B61CCC-A967-41E1-A13C-886F12B31956}"/>
              </a:ext>
            </a:extLst>
          </p:cNvPr>
          <p:cNvSpPr txBox="1"/>
          <p:nvPr/>
        </p:nvSpPr>
        <p:spPr>
          <a:xfrm>
            <a:off x="7867651" y="3649306"/>
            <a:ext cx="1108075" cy="461665"/>
          </a:xfrm>
          <a:prstGeom prst="rect">
            <a:avLst/>
          </a:prstGeom>
          <a:noFill/>
        </p:spPr>
        <p:txBody>
          <a:bodyPr wrap="square" rtlCol="0">
            <a:spAutoFit/>
          </a:bodyPr>
          <a:lstStyle/>
          <a:p>
            <a:r>
              <a:rPr lang="en-GB" dirty="0"/>
              <a:t>River</a:t>
            </a:r>
          </a:p>
        </p:txBody>
      </p:sp>
      <p:sp>
        <p:nvSpPr>
          <p:cNvPr id="20" name="Arrow: Right 19">
            <a:extLst>
              <a:ext uri="{FF2B5EF4-FFF2-40B4-BE49-F238E27FC236}">
                <a16:creationId xmlns:a16="http://schemas.microsoft.com/office/drawing/2014/main" id="{9EA3940E-EC22-4AC9-AE61-60E6228AB69E}"/>
              </a:ext>
            </a:extLst>
          </p:cNvPr>
          <p:cNvSpPr/>
          <p:nvPr/>
        </p:nvSpPr>
        <p:spPr bwMode="auto">
          <a:xfrm rot="10800000">
            <a:off x="6806935" y="3126351"/>
            <a:ext cx="1047910" cy="230833"/>
          </a:xfrm>
          <a:prstGeom prst="rightArrow">
            <a:avLst/>
          </a:prstGeom>
          <a:solidFill>
            <a:srgbClr val="C00000"/>
          </a:solidFill>
          <a:ln w="50800">
            <a:solidFill>
              <a:srgbClr val="C00000"/>
            </a:solidFill>
            <a:round/>
            <a:headEnd type="none" w="sm" len="sm"/>
            <a:tailEnd type="triangle" w="lg" len="lg"/>
          </a:ln>
        </p:spPr>
        <p:txBody>
          <a:bodyPr rtlCol="0" anchor="ctr">
            <a:spAutoFit/>
          </a:bodyPr>
          <a:lstStyle/>
          <a:p>
            <a:pPr algn="ctr"/>
            <a:endParaRPr lang="en-GB" dirty="0"/>
          </a:p>
        </p:txBody>
      </p:sp>
      <p:sp>
        <p:nvSpPr>
          <p:cNvPr id="19" name="TextBox 18">
            <a:extLst>
              <a:ext uri="{FF2B5EF4-FFF2-40B4-BE49-F238E27FC236}">
                <a16:creationId xmlns:a16="http://schemas.microsoft.com/office/drawing/2014/main" id="{6932C026-07F8-4613-93A2-C48BBD3FAB52}"/>
              </a:ext>
            </a:extLst>
          </p:cNvPr>
          <p:cNvSpPr txBox="1"/>
          <p:nvPr/>
        </p:nvSpPr>
        <p:spPr>
          <a:xfrm>
            <a:off x="7908371" y="3002975"/>
            <a:ext cx="1339642" cy="461665"/>
          </a:xfrm>
          <a:prstGeom prst="rect">
            <a:avLst/>
          </a:prstGeom>
          <a:noFill/>
        </p:spPr>
        <p:txBody>
          <a:bodyPr wrap="square" rtlCol="0">
            <a:spAutoFit/>
          </a:bodyPr>
          <a:lstStyle/>
          <a:p>
            <a:r>
              <a:rPr lang="en-GB" dirty="0"/>
              <a:t>Snow</a:t>
            </a:r>
          </a:p>
        </p:txBody>
      </p:sp>
      <p:sp>
        <p:nvSpPr>
          <p:cNvPr id="22" name="Arrow: Right 21">
            <a:extLst>
              <a:ext uri="{FF2B5EF4-FFF2-40B4-BE49-F238E27FC236}">
                <a16:creationId xmlns:a16="http://schemas.microsoft.com/office/drawing/2014/main" id="{E1967B2C-7BC5-4529-854A-EA4D89044B42}"/>
              </a:ext>
            </a:extLst>
          </p:cNvPr>
          <p:cNvSpPr/>
          <p:nvPr/>
        </p:nvSpPr>
        <p:spPr bwMode="auto">
          <a:xfrm>
            <a:off x="1764977" y="2699810"/>
            <a:ext cx="2221108" cy="239775"/>
          </a:xfrm>
          <a:prstGeom prst="rightArrow">
            <a:avLst/>
          </a:prstGeom>
          <a:solidFill>
            <a:srgbClr val="C00000"/>
          </a:solidFill>
          <a:ln w="50800">
            <a:solidFill>
              <a:srgbClr val="C00000"/>
            </a:solidFill>
            <a:round/>
            <a:headEnd type="none" w="sm" len="sm"/>
            <a:tailEnd type="triangle" w="lg" len="lg"/>
          </a:ln>
        </p:spPr>
        <p:txBody>
          <a:bodyPr rtlCol="0" anchor="ctr">
            <a:spAutoFit/>
          </a:bodyPr>
          <a:lstStyle/>
          <a:p>
            <a:pPr algn="ctr"/>
            <a:endParaRPr lang="en-GB" dirty="0"/>
          </a:p>
        </p:txBody>
      </p:sp>
      <p:sp>
        <p:nvSpPr>
          <p:cNvPr id="21" name="TextBox 20">
            <a:extLst>
              <a:ext uri="{FF2B5EF4-FFF2-40B4-BE49-F238E27FC236}">
                <a16:creationId xmlns:a16="http://schemas.microsoft.com/office/drawing/2014/main" id="{7EF0969F-92ED-455F-8725-8B2A1ABC26AA}"/>
              </a:ext>
            </a:extLst>
          </p:cNvPr>
          <p:cNvSpPr txBox="1"/>
          <p:nvPr/>
        </p:nvSpPr>
        <p:spPr>
          <a:xfrm>
            <a:off x="358775" y="2499687"/>
            <a:ext cx="1804911" cy="830997"/>
          </a:xfrm>
          <a:prstGeom prst="rect">
            <a:avLst/>
          </a:prstGeom>
          <a:noFill/>
        </p:spPr>
        <p:txBody>
          <a:bodyPr wrap="square" rtlCol="0">
            <a:spAutoFit/>
          </a:bodyPr>
          <a:lstStyle/>
          <a:p>
            <a:r>
              <a:rPr lang="en-GB" dirty="0"/>
              <a:t>Water vapor/cloud</a:t>
            </a:r>
          </a:p>
        </p:txBody>
      </p:sp>
    </p:spTree>
    <p:extLst>
      <p:ext uri="{BB962C8B-B14F-4D97-AF65-F5344CB8AC3E}">
        <p14:creationId xmlns:p14="http://schemas.microsoft.com/office/powerpoint/2010/main" val="194546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8" fill="hold" grpId="0" nodeType="withEffect">
                                  <p:stCondLst>
                                    <p:cond delay="25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22" presetClass="entr" presetSubtype="8"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22" presetClass="entr" presetSubtype="2"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22" presetClass="entr" presetSubtype="2" fill="hold" grpId="0"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22" presetClass="entr" presetSubtype="2"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p:bldP spid="16" grpId="0" animBg="1"/>
      <p:bldP spid="15" grpId="0"/>
      <p:bldP spid="18" grpId="0" animBg="1"/>
      <p:bldP spid="17" grpId="0"/>
      <p:bldP spid="20" grpId="0" animBg="1"/>
      <p:bldP spid="19" grpId="0"/>
      <p:bldP spid="22"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00" y="53975"/>
            <a:ext cx="7626350" cy="549275"/>
          </a:xfrm>
        </p:spPr>
        <p:txBody>
          <a:bodyPr/>
          <a:lstStyle/>
          <a:p>
            <a:r>
              <a:rPr lang="en-GB" dirty="0"/>
              <a:t>The water cycle</a:t>
            </a:r>
          </a:p>
        </p:txBody>
      </p:sp>
      <p:pic>
        <p:nvPicPr>
          <p:cNvPr id="4"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6" name="Picture 19">
            <a:hlinkClick r:id="" action="ppaction://hlinkshowjump?jump=nextslide"/>
            <a:extLst>
              <a:ext uri="{FF2B5EF4-FFF2-40B4-BE49-F238E27FC236}">
                <a16:creationId xmlns:a16="http://schemas.microsoft.com/office/drawing/2014/main" id="{DC168DD9-656B-49EB-88EA-C487098673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110"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716418F3-642C-4185-87AE-A72E4FC45FBE}"/>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378960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4"/>
  <p:tag name="ARTICULATE_DESIGN_ID_1_DEFAULT DESIGN" val="pyn04ovy"/>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15588</TotalTime>
  <Words>1045</Words>
  <Application>Microsoft Office PowerPoint</Application>
  <PresentationFormat>On-screen Show (4:3)</PresentationFormat>
  <Paragraphs>117</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Wingdings</vt:lpstr>
      <vt:lpstr>Wingdings 2</vt:lpstr>
      <vt:lpstr>Default Design</vt:lpstr>
      <vt:lpstr>3_Default Design</vt:lpstr>
      <vt:lpstr>Earth’s Systems</vt:lpstr>
      <vt:lpstr>Information</vt:lpstr>
      <vt:lpstr>The Earth</vt:lpstr>
      <vt:lpstr>The structure of the Earth</vt:lpstr>
      <vt:lpstr>The geosphere (1)</vt:lpstr>
      <vt:lpstr>The geosphere (2)</vt:lpstr>
      <vt:lpstr>The hydrosphere</vt:lpstr>
      <vt:lpstr>Where is water found?</vt:lpstr>
      <vt:lpstr>The water cycle</vt:lpstr>
      <vt:lpstr>The atmosphere</vt:lpstr>
      <vt:lpstr>The biosphere</vt:lpstr>
      <vt:lpstr>How do Earth’s systems interact?</vt:lpstr>
      <vt:lpstr>Landforms</vt:lpstr>
      <vt:lpstr>The rain shadow effect</vt:lpstr>
      <vt:lpstr>Erosion and deposition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Systems</dc:title>
  <dc:subject>Boardworks Elementary School Earth and Space Sciences</dc:subject>
  <dc:creator>Boardworks</dc:creator>
  <cp:lastModifiedBy>Tim Crilly</cp:lastModifiedBy>
  <cp:revision>703</cp:revision>
  <dcterms:created xsi:type="dcterms:W3CDTF">2003-10-06T13:07:42Z</dcterms:created>
  <dcterms:modified xsi:type="dcterms:W3CDTF">2018-12-04T11:00:33Z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