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activeX/activeX5.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6.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3" r:id="rId2"/>
  </p:sldMasterIdLst>
  <p:notesMasterIdLst>
    <p:notesMasterId r:id="rId16"/>
  </p:notesMasterIdLst>
  <p:handoutMasterIdLst>
    <p:handoutMasterId r:id="rId17"/>
  </p:handoutMasterIdLst>
  <p:sldIdLst>
    <p:sldId id="290" r:id="rId3"/>
    <p:sldId id="488" r:id="rId4"/>
    <p:sldId id="305" r:id="rId5"/>
    <p:sldId id="306" r:id="rId6"/>
    <p:sldId id="303" r:id="rId7"/>
    <p:sldId id="304" r:id="rId8"/>
    <p:sldId id="259" r:id="rId9"/>
    <p:sldId id="260" r:id="rId10"/>
    <p:sldId id="261" r:id="rId11"/>
    <p:sldId id="301" r:id="rId12"/>
    <p:sldId id="265" r:id="rId13"/>
    <p:sldId id="266" r:id="rId14"/>
    <p:sldId id="267" r:id="rId15"/>
  </p:sldIdLst>
  <p:sldSz cx="9144000" cy="6858000" type="screen4x3"/>
  <p:notesSz cx="6858000" cy="9296400"/>
  <p:defaultTextStyle>
    <a:defPPr>
      <a:defRPr lang="en-GB"/>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B80303"/>
    <a:srgbClr val="FFFF00"/>
    <a:srgbClr val="FFFFCC"/>
    <a:srgbClr val="EEFEA0"/>
    <a:srgbClr val="0000FF"/>
    <a:srgbClr val="FF6600"/>
    <a:srgbClr val="FF3300"/>
    <a:srgbClr val="5B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p:cViewPr varScale="1">
        <p:scale>
          <a:sx n="85" d="100"/>
          <a:sy n="85" d="100"/>
        </p:scale>
        <p:origin x="540" y="66"/>
      </p:cViewPr>
      <p:guideLst>
        <p:guide orient="horz" pos="567"/>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5" name="Rectangle 5">
            <a:extLst>
              <a:ext uri="{FF2B5EF4-FFF2-40B4-BE49-F238E27FC236}">
                <a16:creationId xmlns:a16="http://schemas.microsoft.com/office/drawing/2014/main" id="{867898C2-C74F-4801-A5F8-45BDC3B57682}"/>
              </a:ext>
            </a:extLst>
          </p:cNvPr>
          <p:cNvSpPr>
            <a:spLocks noGrp="1" noChangeArrowheads="1"/>
          </p:cNvSpPr>
          <p:nvPr>
            <p:ph type="sldNum" sz="quarter" idx="3"/>
          </p:nvPr>
        </p:nvSpPr>
        <p:spPr bwMode="auto">
          <a:xfrm>
            <a:off x="3884064" y="8830091"/>
            <a:ext cx="2972335"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57FA1A1-1CC7-4930-95FA-66D4A4E52FD4}" type="slidenum">
              <a:rPr lang="en-GB" altLang="en-US" b="1"/>
              <a:pPr/>
              <a:t>‹#›</a:t>
            </a:fld>
            <a:endParaRPr lang="en-GB" altLang="en-US" b="1"/>
          </a:p>
        </p:txBody>
      </p:sp>
      <p:sp>
        <p:nvSpPr>
          <p:cNvPr id="6" name="Rectangle 7">
            <a:extLst>
              <a:ext uri="{FF2B5EF4-FFF2-40B4-BE49-F238E27FC236}">
                <a16:creationId xmlns:a16="http://schemas.microsoft.com/office/drawing/2014/main" id="{95E6BF52-00FD-48B5-A02F-AA94FE26F324}"/>
              </a:ext>
            </a:extLst>
          </p:cNvPr>
          <p:cNvSpPr>
            <a:spLocks noChangeArrowheads="1"/>
          </p:cNvSpPr>
          <p:nvPr/>
        </p:nvSpPr>
        <p:spPr bwMode="auto">
          <a:xfrm>
            <a:off x="1928414" y="8830091"/>
            <a:ext cx="2999574" cy="429065"/>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0D2B3F04-1887-419A-99D9-0380EE70627C}"/>
              </a:ext>
            </a:extLst>
          </p:cNvPr>
          <p:cNvSpPr>
            <a:spLocks noChangeArrowheads="1"/>
          </p:cNvSpPr>
          <p:nvPr/>
        </p:nvSpPr>
        <p:spPr bwMode="auto">
          <a:xfrm>
            <a:off x="903896" y="107267"/>
            <a:ext cx="5114304" cy="429065"/>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73EC8D51-8A94-4850-A005-E7D03BED673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1D3DA-91E7-4A9E-B470-AD1C322A080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7" name="Rectangle 7">
            <a:extLst>
              <a:ext uri="{FF2B5EF4-FFF2-40B4-BE49-F238E27FC236}">
                <a16:creationId xmlns:a16="http://schemas.microsoft.com/office/drawing/2014/main" id="{6D36FBF6-8804-47ED-8750-93FBFC22A87B}"/>
              </a:ext>
            </a:extLst>
          </p:cNvPr>
          <p:cNvSpPr>
            <a:spLocks noGrp="1" noChangeArrowheads="1"/>
          </p:cNvSpPr>
          <p:nvPr>
            <p:ph type="sldNum" sz="quarter" idx="5"/>
          </p:nvPr>
        </p:nvSpPr>
        <p:spPr bwMode="auto">
          <a:xfrm>
            <a:off x="3884064" y="8830091"/>
            <a:ext cx="2972335"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4F76E5C6-B762-476F-BB8B-1498D39F4AFE}" type="slidenum">
              <a:rPr lang="en-GB" altLang="en-US" smtClean="0"/>
              <a:pPr/>
              <a:t>‹#›</a:t>
            </a:fld>
            <a:endParaRPr lang="en-GB" altLang="en-US"/>
          </a:p>
        </p:txBody>
      </p:sp>
      <p:sp>
        <p:nvSpPr>
          <p:cNvPr id="8" name="Rectangle 9">
            <a:extLst>
              <a:ext uri="{FF2B5EF4-FFF2-40B4-BE49-F238E27FC236}">
                <a16:creationId xmlns:a16="http://schemas.microsoft.com/office/drawing/2014/main" id="{A8C7FF86-1BF4-4E57-BB53-42F9E91D75AE}"/>
              </a:ext>
            </a:extLst>
          </p:cNvPr>
          <p:cNvSpPr>
            <a:spLocks noChangeArrowheads="1"/>
          </p:cNvSpPr>
          <p:nvPr/>
        </p:nvSpPr>
        <p:spPr bwMode="auto">
          <a:xfrm>
            <a:off x="1961261" y="8830091"/>
            <a:ext cx="2999574" cy="429065"/>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6A45EB63-C513-40C9-B9A5-2A64BCE0B78B}"/>
              </a:ext>
            </a:extLst>
          </p:cNvPr>
          <p:cNvSpPr>
            <a:spLocks noChangeArrowheads="1"/>
          </p:cNvSpPr>
          <p:nvPr/>
        </p:nvSpPr>
        <p:spPr bwMode="auto">
          <a:xfrm>
            <a:off x="903896" y="107267"/>
            <a:ext cx="5114304" cy="429065"/>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E54FF807-9412-44FE-9E7E-BF4FC03C1A9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379117A-F930-4363-A825-0F1C37696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1938B5-44C8-44A8-86D0-DD13E89366F6}"/>
              </a:ext>
            </a:extLst>
          </p:cNvPr>
          <p:cNvSpPr>
            <a:spLocks noGrp="1"/>
          </p:cNvSpPr>
          <p:nvPr>
            <p:ph type="sldNum" sz="quarter" idx="10"/>
          </p:nvPr>
        </p:nvSpPr>
        <p:spPr/>
        <p:txBody>
          <a:bodyPr/>
          <a:lstStyle/>
          <a:p>
            <a:fld id="{4F76E5C6-B762-476F-BB8B-1498D39F4AFE}"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4A6BAEDD-9E25-44BD-8FA9-2A3698C728A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F2BCBF2-0CCE-4920-B4CD-6765B7CDB6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Photo courtesy of PDPhotos.org</a:t>
            </a:r>
          </a:p>
        </p:txBody>
      </p:sp>
      <p:sp>
        <p:nvSpPr>
          <p:cNvPr id="2" name="Slide Number Placeholder 1">
            <a:extLst>
              <a:ext uri="{FF2B5EF4-FFF2-40B4-BE49-F238E27FC236}">
                <a16:creationId xmlns:a16="http://schemas.microsoft.com/office/drawing/2014/main" id="{CDAA0379-D85A-42C2-96B1-555B209DCB06}"/>
              </a:ext>
            </a:extLst>
          </p:cNvPr>
          <p:cNvSpPr>
            <a:spLocks noGrp="1"/>
          </p:cNvSpPr>
          <p:nvPr>
            <p:ph type="sldNum" sz="quarter" idx="10"/>
          </p:nvPr>
        </p:nvSpPr>
        <p:spPr/>
        <p:txBody>
          <a:bodyPr/>
          <a:lstStyle/>
          <a:p>
            <a:fld id="{4F76E5C6-B762-476F-BB8B-1498D39F4AFE}"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06C8D049-A07E-40AD-988F-A3E5D6E06AE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4D13F60-EE5B-4718-A0B4-BD7FA04DB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C6349AC9-4FDC-43BA-BA7C-F3D893C8D968}"/>
              </a:ext>
            </a:extLst>
          </p:cNvPr>
          <p:cNvSpPr>
            <a:spLocks noGrp="1"/>
          </p:cNvSpPr>
          <p:nvPr>
            <p:ph type="sldNum" sz="quarter" idx="10"/>
          </p:nvPr>
        </p:nvSpPr>
        <p:spPr/>
        <p:txBody>
          <a:bodyPr/>
          <a:lstStyle/>
          <a:p>
            <a:fld id="{4F76E5C6-B762-476F-BB8B-1498D39F4AFE}"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8A27971-6729-4E91-AE4E-F86A1A19141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A32EDD0-F0C8-4915-BF76-7946BF4B1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399D623D-6ED5-4209-895C-72BD1B1D1F50}"/>
              </a:ext>
            </a:extLst>
          </p:cNvPr>
          <p:cNvSpPr>
            <a:spLocks noGrp="1"/>
          </p:cNvSpPr>
          <p:nvPr>
            <p:ph type="sldNum" sz="quarter" idx="10"/>
          </p:nvPr>
        </p:nvSpPr>
        <p:spPr/>
        <p:txBody>
          <a:bodyPr/>
          <a:lstStyle/>
          <a:p>
            <a:fld id="{4F76E5C6-B762-476F-BB8B-1498D39F4AFE}"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4E2A9A1C-61E3-497C-BA67-D29461E0DE7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1032FA3-BDEC-4B97-A273-2A82F75365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1858B11-44E8-454D-9B00-AE5C67698E68}"/>
              </a:ext>
            </a:extLst>
          </p:cNvPr>
          <p:cNvSpPr>
            <a:spLocks noGrp="1"/>
          </p:cNvSpPr>
          <p:nvPr>
            <p:ph type="sldNum" sz="quarter" idx="10"/>
          </p:nvPr>
        </p:nvSpPr>
        <p:spPr/>
        <p:txBody>
          <a:bodyPr/>
          <a:lstStyle/>
          <a:p>
            <a:fld id="{4F76E5C6-B762-476F-BB8B-1498D39F4AFE}" type="slidenum">
              <a:rPr lang="en-GB" altLang="en-US" smtClean="0"/>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4674B2F-8742-4D56-B082-FBC48BC47544}"/>
              </a:ext>
            </a:extLst>
          </p:cNvPr>
          <p:cNvSpPr>
            <a:spLocks noGrp="1"/>
          </p:cNvSpPr>
          <p:nvPr>
            <p:ph type="sldNum" sz="quarter" idx="10"/>
          </p:nvPr>
        </p:nvSpPr>
        <p:spPr/>
        <p:txBody>
          <a:bodyPr/>
          <a:lstStyle/>
          <a:p>
            <a:fld id="{4F76E5C6-B762-476F-BB8B-1498D39F4AFE}" type="slidenum">
              <a:rPr lang="en-GB" altLang="en-US" smtClean="0"/>
              <a:pPr/>
              <a:t>2</a:t>
            </a:fld>
            <a:endParaRPr lang="en-GB" altLang="en-US"/>
          </a:p>
        </p:txBody>
      </p:sp>
    </p:spTree>
    <p:extLst>
      <p:ext uri="{BB962C8B-B14F-4D97-AF65-F5344CB8AC3E}">
        <p14:creationId xmlns:p14="http://schemas.microsoft.com/office/powerpoint/2010/main" val="195073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DCDA3BC9-F497-4BDB-9BFD-9F33C1CC388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AFFBB32-03F0-476F-90B7-DFB83ABCD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The Pinnacles, Borneo © </a:t>
            </a:r>
            <a:r>
              <a:rPr lang="en-GB" altLang="en-US" dirty="0" err="1">
                <a:latin typeface="Arial" panose="020B0604020202020204" pitchFamily="34" charset="0"/>
              </a:rPr>
              <a:t>Dorin</a:t>
            </a:r>
            <a:r>
              <a:rPr lang="en-GB" altLang="en-US" dirty="0">
                <a:latin typeface="Arial" panose="020B0604020202020204" pitchFamily="34" charset="0"/>
              </a:rPr>
              <a:t> </a:t>
            </a:r>
            <a:r>
              <a:rPr lang="en-GB" altLang="en-US" dirty="0" err="1">
                <a:latin typeface="Arial" panose="020B0604020202020204" pitchFamily="34" charset="0"/>
              </a:rPr>
              <a:t>Panaitopol</a:t>
            </a:r>
            <a:r>
              <a:rPr lang="en-GB" altLang="en-US" dirty="0">
                <a:latin typeface="Arial" panose="020B0604020202020204" pitchFamily="34" charset="0"/>
              </a:rPr>
              <a:t>; Cappadocia, Turkey © </a:t>
            </a:r>
            <a:r>
              <a:rPr lang="en-GB" altLang="en-US" dirty="0" err="1">
                <a:latin typeface="Arial" panose="020B0604020202020204" pitchFamily="34" charset="0"/>
              </a:rPr>
              <a:t>Manamana</a:t>
            </a:r>
            <a:r>
              <a:rPr lang="en-GB" altLang="en-US" dirty="0">
                <a:latin typeface="Arial" panose="020B0604020202020204" pitchFamily="34" charset="0"/>
              </a:rPr>
              <a:t>; Arches National Park, Utah © Irina </a:t>
            </a:r>
            <a:r>
              <a:rPr lang="en-GB" altLang="en-US" dirty="0" err="1">
                <a:latin typeface="Arial" panose="020B0604020202020204" pitchFamily="34" charset="0"/>
              </a:rPr>
              <a:t>Moskalev</a:t>
            </a:r>
            <a:r>
              <a:rPr lang="en-GB" altLang="en-US" dirty="0">
                <a:latin typeface="Arial" panose="020B0604020202020204" pitchFamily="34" charset="0"/>
              </a:rPr>
              <a:t>; Bryce Canyon National Park, Utah © </a:t>
            </a:r>
            <a:r>
              <a:rPr lang="en-GB" altLang="en-US" dirty="0" err="1">
                <a:latin typeface="Arial" panose="020B0604020202020204" pitchFamily="34" charset="0"/>
              </a:rPr>
              <a:t>Songquan</a:t>
            </a:r>
            <a:r>
              <a:rPr lang="en-GB" altLang="en-US" dirty="0">
                <a:latin typeface="Arial" panose="020B0604020202020204" pitchFamily="34" charset="0"/>
              </a:rPr>
              <a:t> Deng, all at Shutterstock.com 2018</a:t>
            </a:r>
          </a:p>
        </p:txBody>
      </p:sp>
      <p:sp>
        <p:nvSpPr>
          <p:cNvPr id="2" name="Slide Number Placeholder 1">
            <a:extLst>
              <a:ext uri="{FF2B5EF4-FFF2-40B4-BE49-F238E27FC236}">
                <a16:creationId xmlns:a16="http://schemas.microsoft.com/office/drawing/2014/main" id="{D2F8B97A-1179-4763-BEA5-371683547505}"/>
              </a:ext>
            </a:extLst>
          </p:cNvPr>
          <p:cNvSpPr>
            <a:spLocks noGrp="1"/>
          </p:cNvSpPr>
          <p:nvPr>
            <p:ph type="sldNum" sz="quarter" idx="10"/>
          </p:nvPr>
        </p:nvSpPr>
        <p:spPr/>
        <p:txBody>
          <a:bodyPr/>
          <a:lstStyle/>
          <a:p>
            <a:fld id="{4F76E5C6-B762-476F-BB8B-1498D39F4AFE}"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562B1FE-0568-4B36-8458-4C7E16B2609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6E2C8C7-9FBF-4906-B4A6-D6E5161EAB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50AB1DA-5176-46A0-A3E0-4A727551A713}"/>
              </a:ext>
            </a:extLst>
          </p:cNvPr>
          <p:cNvSpPr>
            <a:spLocks noGrp="1"/>
          </p:cNvSpPr>
          <p:nvPr>
            <p:ph type="sldNum" sz="quarter" idx="10"/>
          </p:nvPr>
        </p:nvSpPr>
        <p:spPr/>
        <p:txBody>
          <a:bodyPr/>
          <a:lstStyle/>
          <a:p>
            <a:fld id="{4F76E5C6-B762-476F-BB8B-1498D39F4AFE}"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06075B19-257E-45E6-A49D-47A110F0058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D55517E-BAD7-4E0E-A393-E38D958122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and predict reasonable outcomes based on patterns such as cause and effect relationships.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to test a design solution.</a:t>
            </a:r>
          </a:p>
        </p:txBody>
      </p:sp>
      <p:sp>
        <p:nvSpPr>
          <p:cNvPr id="2" name="Slide Number Placeholder 1">
            <a:extLst>
              <a:ext uri="{FF2B5EF4-FFF2-40B4-BE49-F238E27FC236}">
                <a16:creationId xmlns:a16="http://schemas.microsoft.com/office/drawing/2014/main" id="{4C0AE50F-8094-4796-932E-753C2F7EF62C}"/>
              </a:ext>
            </a:extLst>
          </p:cNvPr>
          <p:cNvSpPr>
            <a:spLocks noGrp="1"/>
          </p:cNvSpPr>
          <p:nvPr>
            <p:ph type="sldNum" sz="quarter" idx="10"/>
          </p:nvPr>
        </p:nvSpPr>
        <p:spPr/>
        <p:txBody>
          <a:bodyPr/>
          <a:lstStyle/>
          <a:p>
            <a:fld id="{4F76E5C6-B762-476F-BB8B-1498D39F4AFE}"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C6CB4E34-45FA-44EE-9EEF-E2FC0F734C6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DF41BD0-88FF-4605-AD7E-2BB02C28B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and predict reasonable outcomes based on patterns such as cause and effect relationships.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to test a design solution.</a:t>
            </a:r>
          </a:p>
        </p:txBody>
      </p:sp>
      <p:sp>
        <p:nvSpPr>
          <p:cNvPr id="2" name="Slide Number Placeholder 1">
            <a:extLst>
              <a:ext uri="{FF2B5EF4-FFF2-40B4-BE49-F238E27FC236}">
                <a16:creationId xmlns:a16="http://schemas.microsoft.com/office/drawing/2014/main" id="{6AA5BCB7-338D-4BA0-B9B2-D65DC478F8D6}"/>
              </a:ext>
            </a:extLst>
          </p:cNvPr>
          <p:cNvSpPr>
            <a:spLocks noGrp="1"/>
          </p:cNvSpPr>
          <p:nvPr>
            <p:ph type="sldNum" sz="quarter" idx="10"/>
          </p:nvPr>
        </p:nvSpPr>
        <p:spPr/>
        <p:txBody>
          <a:bodyPr/>
          <a:lstStyle/>
          <a:p>
            <a:fld id="{4F76E5C6-B762-476F-BB8B-1498D39F4AFE}"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2FB1605E-7759-4507-8506-621ACAF551C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6EE9CA1-1396-448F-8929-976293C53F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8226943-ACEA-41C3-9241-EDCB9546B280}"/>
              </a:ext>
            </a:extLst>
          </p:cNvPr>
          <p:cNvSpPr>
            <a:spLocks noGrp="1"/>
          </p:cNvSpPr>
          <p:nvPr>
            <p:ph type="sldNum" sz="quarter" idx="10"/>
          </p:nvPr>
        </p:nvSpPr>
        <p:spPr/>
        <p:txBody>
          <a:bodyPr/>
          <a:lstStyle/>
          <a:p>
            <a:fld id="{4F76E5C6-B762-476F-BB8B-1498D39F4AFE}"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C87BDD3-B1AB-4DCD-8C1E-97BF0DC2776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6E99B8E-C634-42BE-8F0C-8B4E7CD28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BAB5C2-9E7A-45E5-94EF-725AEA1DD376}"/>
              </a:ext>
            </a:extLst>
          </p:cNvPr>
          <p:cNvSpPr>
            <a:spLocks noGrp="1"/>
          </p:cNvSpPr>
          <p:nvPr>
            <p:ph type="sldNum" sz="quarter" idx="10"/>
          </p:nvPr>
        </p:nvSpPr>
        <p:spPr/>
        <p:txBody>
          <a:bodyPr/>
          <a:lstStyle/>
          <a:p>
            <a:fld id="{4F76E5C6-B762-476F-BB8B-1498D39F4AFE}"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C1F25336-C953-461B-84E3-4E13E784ECE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B3B4E63-5F23-470B-98EF-B183915CA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503EE1-62A5-46DC-BEFA-B82C94D57814}"/>
              </a:ext>
            </a:extLst>
          </p:cNvPr>
          <p:cNvSpPr>
            <a:spLocks noGrp="1"/>
          </p:cNvSpPr>
          <p:nvPr>
            <p:ph type="sldNum" sz="quarter" idx="10"/>
          </p:nvPr>
        </p:nvSpPr>
        <p:spPr/>
        <p:txBody>
          <a:bodyPr/>
          <a:lstStyle/>
          <a:p>
            <a:fld id="{4F76E5C6-B762-476F-BB8B-1498D39F4AFE}"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164037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581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78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326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079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83471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6722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943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009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085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869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3643602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37039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9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2237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0422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3789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560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49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271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512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734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810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2447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065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046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13</a:t>
            </a:r>
          </a:p>
        </p:txBody>
      </p:sp>
    </p:spTree>
    <p:custDataLst>
      <p:tags r:id="rId16"/>
    </p:custDataLst>
    <p:extLst>
      <p:ext uri="{BB962C8B-B14F-4D97-AF65-F5344CB8AC3E}">
        <p14:creationId xmlns:p14="http://schemas.microsoft.com/office/powerpoint/2010/main" val="2647028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40232700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8.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8.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8.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B2616-FBD4-4250-AD3E-AD6726DB101E}"/>
              </a:ext>
            </a:extLst>
          </p:cNvPr>
          <p:cNvSpPr>
            <a:spLocks noGrp="1"/>
          </p:cNvSpPr>
          <p:nvPr>
            <p:ph type="title"/>
          </p:nvPr>
        </p:nvSpPr>
        <p:spPr>
          <a:xfrm>
            <a:off x="3230311" y="1187864"/>
            <a:ext cx="4581600" cy="3127761"/>
          </a:xfrm>
        </p:spPr>
        <p:txBody>
          <a:bodyPr/>
          <a:lstStyle/>
          <a:p>
            <a:r>
              <a:rPr lang="en-GB" sz="3600" dirty="0"/>
              <a:t>Erosion, </a:t>
            </a:r>
            <a:br>
              <a:rPr lang="en-GB" sz="3600" dirty="0"/>
            </a:br>
            <a:r>
              <a:rPr lang="en-GB" sz="3600" dirty="0"/>
              <a:t>Transportation and Deposition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1" descr="ireland_168_bg_061902">
            <a:extLst>
              <a:ext uri="{FF2B5EF4-FFF2-40B4-BE49-F238E27FC236}">
                <a16:creationId xmlns:a16="http://schemas.microsoft.com/office/drawing/2014/main" id="{154AB2B4-CF72-4126-A953-E7D75D1D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000125"/>
            <a:ext cx="3617912"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86040" name="AutoShape 24">
            <a:extLst>
              <a:ext uri="{FF2B5EF4-FFF2-40B4-BE49-F238E27FC236}">
                <a16:creationId xmlns:a16="http://schemas.microsoft.com/office/drawing/2014/main" id="{DABD6800-9165-47BE-AE6B-B30E816B1FD4}"/>
              </a:ext>
            </a:extLst>
          </p:cNvPr>
          <p:cNvSpPr>
            <a:spLocks noChangeArrowheads="1"/>
          </p:cNvSpPr>
          <p:nvPr/>
        </p:nvSpPr>
        <p:spPr bwMode="auto">
          <a:xfrm rot="-263258">
            <a:off x="4633913" y="2778125"/>
            <a:ext cx="3271837" cy="3343275"/>
          </a:xfrm>
          <a:prstGeom prst="foldedCorner">
            <a:avLst>
              <a:gd name="adj" fmla="val 12500"/>
            </a:avLst>
          </a:prstGeom>
          <a:solidFill>
            <a:srgbClr val="FFFFCC"/>
          </a:solidFill>
          <a:ln w="19050">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6041" name="Text Box 25">
            <a:extLst>
              <a:ext uri="{FF2B5EF4-FFF2-40B4-BE49-F238E27FC236}">
                <a16:creationId xmlns:a16="http://schemas.microsoft.com/office/drawing/2014/main" id="{7217B88D-135C-4BDF-AB9F-8EF460A49DA1}"/>
              </a:ext>
            </a:extLst>
          </p:cNvPr>
          <p:cNvSpPr txBox="1">
            <a:spLocks noChangeArrowheads="1"/>
          </p:cNvSpPr>
          <p:nvPr/>
        </p:nvSpPr>
        <p:spPr bwMode="auto">
          <a:xfrm rot="21346170">
            <a:off x="4649788" y="2873375"/>
            <a:ext cx="32337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100" b="0" dirty="0">
                <a:solidFill>
                  <a:srgbClr val="000066"/>
                </a:solidFill>
              </a:rPr>
              <a:t>You see V-shaped </a:t>
            </a:r>
            <a:r>
              <a:rPr lang="en-GB" altLang="en-US" sz="2100" dirty="0">
                <a:solidFill>
                  <a:srgbClr val="B80303"/>
                </a:solidFill>
              </a:rPr>
              <a:t>valleys</a:t>
            </a:r>
            <a:r>
              <a:rPr lang="en-GB" altLang="en-US" sz="2100" b="0" dirty="0">
                <a:solidFill>
                  <a:srgbClr val="000066"/>
                </a:solidFill>
              </a:rPr>
              <a:t> like this at the start of rivers. The river and the rocks it is carrying slowly erode the river bed, cutting into the land. The valley becomes wider and wider over time.</a:t>
            </a:r>
          </a:p>
        </p:txBody>
      </p:sp>
      <p:cxnSp>
        <p:nvCxnSpPr>
          <p:cNvPr id="13317" name="AutoShape 30">
            <a:extLst>
              <a:ext uri="{FF2B5EF4-FFF2-40B4-BE49-F238E27FC236}">
                <a16:creationId xmlns:a16="http://schemas.microsoft.com/office/drawing/2014/main" id="{E57CC03D-07BF-497C-91CC-610F2D3E9C82}"/>
              </a:ext>
            </a:extLst>
          </p:cNvPr>
          <p:cNvCxnSpPr>
            <a:cxnSpLocks noChangeShapeType="1"/>
          </p:cNvCxnSpPr>
          <p:nvPr/>
        </p:nvCxnSpPr>
        <p:spPr bwMode="auto">
          <a:xfrm>
            <a:off x="461963" y="351948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19" name="Rectangle 36">
            <a:extLst>
              <a:ext uri="{FF2B5EF4-FFF2-40B4-BE49-F238E27FC236}">
                <a16:creationId xmlns:a16="http://schemas.microsoft.com/office/drawing/2014/main" id="{B9788A47-6F17-4EE4-BB4F-A37821D4551A}"/>
              </a:ext>
            </a:extLst>
          </p:cNvPr>
          <p:cNvSpPr>
            <a:spLocks noGrp="1" noChangeArrowheads="1"/>
          </p:cNvSpPr>
          <p:nvPr>
            <p:ph type="title"/>
          </p:nvPr>
        </p:nvSpPr>
        <p:spPr>
          <a:xfrm>
            <a:off x="259200" y="53975"/>
            <a:ext cx="7507287" cy="549275"/>
          </a:xfrm>
        </p:spPr>
        <p:txBody>
          <a:bodyPr/>
          <a:lstStyle/>
          <a:p>
            <a:pPr eaLnBrk="1" hangingPunct="1"/>
            <a:r>
              <a:rPr lang="en-GB" altLang="en-US" dirty="0"/>
              <a:t>Valleys</a:t>
            </a:r>
          </a:p>
        </p:txBody>
      </p:sp>
      <p:sp>
        <p:nvSpPr>
          <p:cNvPr id="13320" name="Text Box 37">
            <a:extLst>
              <a:ext uri="{FF2B5EF4-FFF2-40B4-BE49-F238E27FC236}">
                <a16:creationId xmlns:a16="http://schemas.microsoft.com/office/drawing/2014/main" id="{6518104B-398A-4AF9-9115-5690C14120CE}"/>
              </a:ext>
            </a:extLst>
          </p:cNvPr>
          <p:cNvSpPr txBox="1">
            <a:spLocks noChangeArrowheads="1"/>
          </p:cNvSpPr>
          <p:nvPr/>
        </p:nvSpPr>
        <p:spPr bwMode="auto">
          <a:xfrm>
            <a:off x="4386263" y="900113"/>
            <a:ext cx="45132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dirty="0">
                <a:solidFill>
                  <a:srgbClr val="B80303"/>
                </a:solidFill>
              </a:rPr>
              <a:t>Weathering</a:t>
            </a:r>
            <a:r>
              <a:rPr lang="en-GB" altLang="en-US" sz="2400" b="0" dirty="0">
                <a:solidFill>
                  <a:srgbClr val="000066"/>
                </a:solidFill>
              </a:rPr>
              <a:t>,</a:t>
            </a:r>
            <a:r>
              <a:rPr lang="en-GB" altLang="en-US" sz="2400" dirty="0">
                <a:solidFill>
                  <a:srgbClr val="FF6600"/>
                </a:solidFill>
              </a:rPr>
              <a:t> </a:t>
            </a:r>
            <a:r>
              <a:rPr lang="en-GB" altLang="en-US" sz="2400" b="0" dirty="0">
                <a:solidFill>
                  <a:srgbClr val="000066"/>
                </a:solidFill>
              </a:rPr>
              <a:t>along with</a:t>
            </a:r>
            <a:r>
              <a:rPr lang="en-GB" altLang="en-US" sz="2400" dirty="0">
                <a:solidFill>
                  <a:srgbClr val="FF6600"/>
                </a:solidFill>
              </a:rPr>
              <a:t> </a:t>
            </a:r>
            <a:r>
              <a:rPr lang="en-GB" altLang="en-US" sz="2400" dirty="0">
                <a:solidFill>
                  <a:srgbClr val="B80303"/>
                </a:solidFill>
              </a:rPr>
              <a:t>erosion</a:t>
            </a:r>
            <a:r>
              <a:rPr lang="en-GB" altLang="en-US" sz="2400" b="0" dirty="0">
                <a:solidFill>
                  <a:srgbClr val="000066"/>
                </a:solidFill>
              </a:rPr>
              <a:t>,</a:t>
            </a:r>
            <a:r>
              <a:rPr lang="en-GB" altLang="en-US" sz="2400" dirty="0">
                <a:solidFill>
                  <a:srgbClr val="B80303"/>
                </a:solidFill>
              </a:rPr>
              <a:t> transportation </a:t>
            </a:r>
            <a:r>
              <a:rPr lang="en-GB" altLang="en-US" sz="2400" b="0" dirty="0">
                <a:solidFill>
                  <a:srgbClr val="000066"/>
                </a:solidFill>
              </a:rPr>
              <a:t>and</a:t>
            </a:r>
            <a:r>
              <a:rPr lang="en-GB" altLang="en-US" sz="2400" dirty="0">
                <a:solidFill>
                  <a:srgbClr val="FF6600"/>
                </a:solidFill>
              </a:rPr>
              <a:t> </a:t>
            </a:r>
            <a:r>
              <a:rPr lang="en-GB" altLang="en-US" sz="2400" dirty="0">
                <a:solidFill>
                  <a:srgbClr val="B80303"/>
                </a:solidFill>
              </a:rPr>
              <a:t>deposition</a:t>
            </a:r>
            <a:r>
              <a:rPr lang="en-GB" altLang="en-US" sz="2400" dirty="0">
                <a:solidFill>
                  <a:srgbClr val="FF6600"/>
                </a:solidFill>
              </a:rPr>
              <a:t> </a:t>
            </a:r>
            <a:r>
              <a:rPr lang="en-GB" altLang="en-US" sz="2400" b="0" dirty="0">
                <a:solidFill>
                  <a:srgbClr val="000066"/>
                </a:solidFill>
              </a:rPr>
              <a:t>by rivers, creates landscape features!</a:t>
            </a:r>
          </a:p>
        </p:txBody>
      </p:sp>
      <p:pic>
        <p:nvPicPr>
          <p:cNvPr id="9" name="Picture 19">
            <a:hlinkClick r:id="" action="ppaction://hlinkshowjump?jump=nextslide"/>
            <a:extLst>
              <a:ext uri="{FF2B5EF4-FFF2-40B4-BE49-F238E27FC236}">
                <a16:creationId xmlns:a16="http://schemas.microsoft.com/office/drawing/2014/main" id="{D8C255C0-6430-4155-80F5-049DDDF3C4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041"/>
                                        </p:tgtEl>
                                        <p:attrNameLst>
                                          <p:attrName>style.visibility</p:attrName>
                                        </p:attrNameLst>
                                      </p:cBhvr>
                                      <p:to>
                                        <p:strVal val="visible"/>
                                      </p:to>
                                    </p:set>
                                    <p:animEffect transition="in" filter="wipe(up)">
                                      <p:cBhvr>
                                        <p:cTn id="7" dur="500"/>
                                        <p:tgtEl>
                                          <p:spTgt spid="860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6040"/>
                                        </p:tgtEl>
                                        <p:attrNameLst>
                                          <p:attrName>style.visibility</p:attrName>
                                        </p:attrNameLst>
                                      </p:cBhvr>
                                      <p:to>
                                        <p:strVal val="visible"/>
                                      </p:to>
                                    </p:set>
                                    <p:animEffect transition="in" filter="wipe(up)">
                                      <p:cBhvr>
                                        <p:cTn id="10" dur="500"/>
                                        <p:tgtEl>
                                          <p:spTgt spid="86040"/>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0" grpId="0" animBg="1"/>
      <p:bldP spid="860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99AC0132-92AB-41DC-A8C5-BA69F0078EAF}"/>
              </a:ext>
            </a:extLst>
          </p:cNvPr>
          <p:cNvSpPr txBox="1">
            <a:spLocks noChangeArrowheads="1"/>
          </p:cNvSpPr>
          <p:nvPr/>
        </p:nvSpPr>
        <p:spPr bwMode="auto">
          <a:xfrm>
            <a:off x="179388" y="32131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2000" b="0">
              <a:solidFill>
                <a:srgbClr val="FF0000"/>
              </a:solidFill>
            </a:endParaRPr>
          </a:p>
        </p:txBody>
      </p:sp>
      <p:sp>
        <p:nvSpPr>
          <p:cNvPr id="14339" name="Text Box 6">
            <a:extLst>
              <a:ext uri="{FF2B5EF4-FFF2-40B4-BE49-F238E27FC236}">
                <a16:creationId xmlns:a16="http://schemas.microsoft.com/office/drawing/2014/main" id="{30E7F5EA-B712-45D9-BEBD-33B4A3C60121}"/>
              </a:ext>
            </a:extLst>
          </p:cNvPr>
          <p:cNvSpPr txBox="1">
            <a:spLocks noChangeArrowheads="1"/>
          </p:cNvSpPr>
          <p:nvPr/>
        </p:nvSpPr>
        <p:spPr bwMode="auto">
          <a:xfrm>
            <a:off x="879475" y="5967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2400">
              <a:solidFill>
                <a:srgbClr val="FF6600"/>
              </a:solidFill>
            </a:endParaRPr>
          </a:p>
        </p:txBody>
      </p:sp>
      <p:pic>
        <p:nvPicPr>
          <p:cNvPr id="14340" name="Picture 14" descr="19042496">
            <a:extLst>
              <a:ext uri="{FF2B5EF4-FFF2-40B4-BE49-F238E27FC236}">
                <a16:creationId xmlns:a16="http://schemas.microsoft.com/office/drawing/2014/main" id="{8D0A20A2-D49F-44B6-BF34-65E21039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24000"/>
            <a:ext cx="662463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19479" name="Line 23">
            <a:extLst>
              <a:ext uri="{FF2B5EF4-FFF2-40B4-BE49-F238E27FC236}">
                <a16:creationId xmlns:a16="http://schemas.microsoft.com/office/drawing/2014/main" id="{27AA9274-EA2E-44F4-B9B8-5AD22914DB3D}"/>
              </a:ext>
            </a:extLst>
          </p:cNvPr>
          <p:cNvSpPr>
            <a:spLocks noChangeShapeType="1"/>
          </p:cNvSpPr>
          <p:nvPr/>
        </p:nvSpPr>
        <p:spPr bwMode="auto">
          <a:xfrm flipH="1" flipV="1">
            <a:off x="2965450" y="5427663"/>
            <a:ext cx="360363" cy="792162"/>
          </a:xfrm>
          <a:prstGeom prst="line">
            <a:avLst/>
          </a:prstGeom>
          <a:noFill/>
          <a:ln w="76200">
            <a:solidFill>
              <a:srgbClr val="B80303"/>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9480" name="Text Box 24">
            <a:extLst>
              <a:ext uri="{FF2B5EF4-FFF2-40B4-BE49-F238E27FC236}">
                <a16:creationId xmlns:a16="http://schemas.microsoft.com/office/drawing/2014/main" id="{B5251892-E67F-45B9-A1F8-BCC7EB259F88}"/>
              </a:ext>
            </a:extLst>
          </p:cNvPr>
          <p:cNvSpPr txBox="1">
            <a:spLocks noChangeArrowheads="1"/>
          </p:cNvSpPr>
          <p:nvPr/>
        </p:nvSpPr>
        <p:spPr bwMode="auto">
          <a:xfrm>
            <a:off x="2627313" y="6284913"/>
            <a:ext cx="236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dirty="0">
                <a:solidFill>
                  <a:srgbClr val="000066"/>
                </a:solidFill>
              </a:rPr>
              <a:t>Colorado River</a:t>
            </a:r>
          </a:p>
        </p:txBody>
      </p:sp>
      <p:pic>
        <p:nvPicPr>
          <p:cNvPr id="19488" name="Picture 32" descr="page">
            <a:extLst>
              <a:ext uri="{FF2B5EF4-FFF2-40B4-BE49-F238E27FC236}">
                <a16:creationId xmlns:a16="http://schemas.microsoft.com/office/drawing/2014/main" id="{001AA7D2-31E0-4875-AE23-671431956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0000">
            <a:off x="4815547" y="1039323"/>
            <a:ext cx="4134366" cy="354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Text Box 27">
            <a:extLst>
              <a:ext uri="{FF2B5EF4-FFF2-40B4-BE49-F238E27FC236}">
                <a16:creationId xmlns:a16="http://schemas.microsoft.com/office/drawing/2014/main" id="{10F98289-1171-42F5-B465-C25F963B66DE}"/>
              </a:ext>
            </a:extLst>
          </p:cNvPr>
          <p:cNvSpPr txBox="1">
            <a:spLocks noChangeArrowheads="1"/>
          </p:cNvSpPr>
          <p:nvPr/>
        </p:nvSpPr>
        <p:spPr bwMode="auto">
          <a:xfrm rot="535645">
            <a:off x="4992489" y="1213515"/>
            <a:ext cx="389443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100" b="0" dirty="0">
                <a:solidFill>
                  <a:srgbClr val="000066"/>
                </a:solidFill>
              </a:rPr>
              <a:t>This is the </a:t>
            </a:r>
            <a:r>
              <a:rPr lang="en-GB" altLang="en-US" sz="2100" dirty="0">
                <a:solidFill>
                  <a:srgbClr val="000066"/>
                </a:solidFill>
              </a:rPr>
              <a:t>Grand Canyon</a:t>
            </a:r>
            <a:r>
              <a:rPr lang="en-GB" altLang="en-US" sz="2100" b="0" dirty="0">
                <a:solidFill>
                  <a:srgbClr val="000066"/>
                </a:solidFill>
              </a:rPr>
              <a:t>. </a:t>
            </a:r>
          </a:p>
          <a:p>
            <a:pPr eaLnBrk="1" hangingPunct="1"/>
            <a:r>
              <a:rPr lang="en-GB" altLang="en-US" sz="2100" b="0" dirty="0">
                <a:solidFill>
                  <a:srgbClr val="000066"/>
                </a:solidFill>
              </a:rPr>
              <a:t>A </a:t>
            </a:r>
            <a:r>
              <a:rPr lang="en-GB" altLang="en-US" sz="2100" dirty="0">
                <a:solidFill>
                  <a:srgbClr val="B80303"/>
                </a:solidFill>
              </a:rPr>
              <a:t>canyon</a:t>
            </a:r>
            <a:r>
              <a:rPr lang="en-GB" altLang="en-US" sz="2100" b="0" dirty="0">
                <a:solidFill>
                  <a:srgbClr val="000066"/>
                </a:solidFill>
              </a:rPr>
              <a:t> is a very steep valley. Parts of the Grand Canyon are over one </a:t>
            </a:r>
            <a:r>
              <a:rPr lang="en-GB" altLang="en-US" sz="2100" b="0" dirty="0" err="1">
                <a:solidFill>
                  <a:srgbClr val="000066"/>
                </a:solidFill>
              </a:rPr>
              <a:t>kilometers</a:t>
            </a:r>
            <a:r>
              <a:rPr lang="en-GB" altLang="en-US" sz="2100" b="0" dirty="0">
                <a:solidFill>
                  <a:srgbClr val="000066"/>
                </a:solidFill>
              </a:rPr>
              <a:t> deep! The Canyon was carved out over thousands of years by erosion caused by the Colorado River, as well other forms of weathering.</a:t>
            </a:r>
          </a:p>
        </p:txBody>
      </p:sp>
      <p:sp>
        <p:nvSpPr>
          <p:cNvPr id="14346" name="Rectangle 31">
            <a:extLst>
              <a:ext uri="{FF2B5EF4-FFF2-40B4-BE49-F238E27FC236}">
                <a16:creationId xmlns:a16="http://schemas.microsoft.com/office/drawing/2014/main" id="{0D9B37ED-FB29-4B79-98E4-EDBD56921EA7}"/>
              </a:ext>
            </a:extLst>
          </p:cNvPr>
          <p:cNvSpPr>
            <a:spLocks noGrp="1" noChangeArrowheads="1"/>
          </p:cNvSpPr>
          <p:nvPr>
            <p:ph type="title"/>
          </p:nvPr>
        </p:nvSpPr>
        <p:spPr>
          <a:xfrm>
            <a:off x="259200" y="53975"/>
            <a:ext cx="7507287" cy="549275"/>
          </a:xfrm>
        </p:spPr>
        <p:txBody>
          <a:bodyPr/>
          <a:lstStyle/>
          <a:p>
            <a:pPr eaLnBrk="1" hangingPunct="1"/>
            <a:r>
              <a:rPr lang="en-GB" altLang="en-US" dirty="0"/>
              <a:t>Canyons</a:t>
            </a:r>
          </a:p>
        </p:txBody>
      </p:sp>
      <p:pic>
        <p:nvPicPr>
          <p:cNvPr id="11" name="Picture 19">
            <a:hlinkClick r:id="" action="ppaction://hlinkshowjump?jump=nextslide"/>
            <a:extLst>
              <a:ext uri="{FF2B5EF4-FFF2-40B4-BE49-F238E27FC236}">
                <a16:creationId xmlns:a16="http://schemas.microsoft.com/office/drawing/2014/main" id="{01B5FFBD-5DAD-41C9-9206-03A27980A6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83"/>
                                        </p:tgtEl>
                                        <p:attrNameLst>
                                          <p:attrName>style.visibility</p:attrName>
                                        </p:attrNameLst>
                                      </p:cBhvr>
                                      <p:to>
                                        <p:strVal val="visible"/>
                                      </p:to>
                                    </p:set>
                                    <p:animEffect transition="in" filter="wipe(up)">
                                      <p:cBhvr>
                                        <p:cTn id="7" dur="500"/>
                                        <p:tgtEl>
                                          <p:spTgt spid="19483"/>
                                        </p:tgtEl>
                                      </p:cBhvr>
                                    </p:animEffect>
                                  </p:childTnLst>
                                </p:cTn>
                              </p:par>
                              <p:par>
                                <p:cTn id="8" presetID="3" presetClass="entr" presetSubtype="10" fill="hold" nodeType="withEffect">
                                  <p:stCondLst>
                                    <p:cond delay="0"/>
                                  </p:stCondLst>
                                  <p:childTnLst>
                                    <p:set>
                                      <p:cBhvr>
                                        <p:cTn id="9" dur="1" fill="hold">
                                          <p:stCondLst>
                                            <p:cond delay="0"/>
                                          </p:stCondLst>
                                        </p:cTn>
                                        <p:tgtEl>
                                          <p:spTgt spid="19488"/>
                                        </p:tgtEl>
                                        <p:attrNameLst>
                                          <p:attrName>style.visibility</p:attrName>
                                        </p:attrNameLst>
                                      </p:cBhvr>
                                      <p:to>
                                        <p:strVal val="visible"/>
                                      </p:to>
                                    </p:set>
                                    <p:animEffect transition="in" filter="blinds(horizontal)">
                                      <p:cBhvr>
                                        <p:cTn id="10" dur="500"/>
                                        <p:tgtEl>
                                          <p:spTgt spid="19488"/>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9479"/>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94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P spid="194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7" descr="delta">
            <a:extLst>
              <a:ext uri="{FF2B5EF4-FFF2-40B4-BE49-F238E27FC236}">
                <a16:creationId xmlns:a16="http://schemas.microsoft.com/office/drawing/2014/main" id="{24C3243B-2233-4C19-9B8F-BBE1FF923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50950"/>
            <a:ext cx="72723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9">
            <a:extLst>
              <a:ext uri="{FF2B5EF4-FFF2-40B4-BE49-F238E27FC236}">
                <a16:creationId xmlns:a16="http://schemas.microsoft.com/office/drawing/2014/main" id="{2A53F96A-1355-4825-AB23-DC60D5369AEE}"/>
              </a:ext>
            </a:extLst>
          </p:cNvPr>
          <p:cNvSpPr txBox="1">
            <a:spLocks noChangeArrowheads="1"/>
          </p:cNvSpPr>
          <p:nvPr/>
        </p:nvSpPr>
        <p:spPr bwMode="auto">
          <a:xfrm>
            <a:off x="2751138" y="63293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b="0"/>
          </a:p>
        </p:txBody>
      </p:sp>
      <p:sp>
        <p:nvSpPr>
          <p:cNvPr id="15365" name="Rectangle 45">
            <a:extLst>
              <a:ext uri="{FF2B5EF4-FFF2-40B4-BE49-F238E27FC236}">
                <a16:creationId xmlns:a16="http://schemas.microsoft.com/office/drawing/2014/main" id="{1AF46EE6-9DF5-4F09-8C14-280E42C4B2DD}"/>
              </a:ext>
            </a:extLst>
          </p:cNvPr>
          <p:cNvSpPr>
            <a:spLocks noGrp="1" noChangeArrowheads="1"/>
          </p:cNvSpPr>
          <p:nvPr>
            <p:ph type="title"/>
          </p:nvPr>
        </p:nvSpPr>
        <p:spPr>
          <a:xfrm>
            <a:off x="259200" y="53975"/>
            <a:ext cx="7507287" cy="549275"/>
          </a:xfrm>
        </p:spPr>
        <p:txBody>
          <a:bodyPr/>
          <a:lstStyle/>
          <a:p>
            <a:pPr eaLnBrk="1" hangingPunct="1"/>
            <a:r>
              <a:rPr lang="en-GB" altLang="en-US" dirty="0"/>
              <a:t>Deltas</a:t>
            </a:r>
          </a:p>
        </p:txBody>
      </p:sp>
      <p:sp>
        <p:nvSpPr>
          <p:cNvPr id="21530" name="Line 26">
            <a:extLst>
              <a:ext uri="{FF2B5EF4-FFF2-40B4-BE49-F238E27FC236}">
                <a16:creationId xmlns:a16="http://schemas.microsoft.com/office/drawing/2014/main" id="{2E21359E-0D99-49BA-9955-0B4F93BB2357}"/>
              </a:ext>
            </a:extLst>
          </p:cNvPr>
          <p:cNvSpPr>
            <a:spLocks noChangeShapeType="1"/>
          </p:cNvSpPr>
          <p:nvPr/>
        </p:nvSpPr>
        <p:spPr bwMode="auto">
          <a:xfrm flipV="1">
            <a:off x="5292725" y="4365625"/>
            <a:ext cx="792163" cy="719138"/>
          </a:xfrm>
          <a:prstGeom prst="line">
            <a:avLst/>
          </a:prstGeom>
          <a:noFill/>
          <a:ln w="76200">
            <a:solidFill>
              <a:srgbClr val="B8030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534" name="Text Box 30">
            <a:extLst>
              <a:ext uri="{FF2B5EF4-FFF2-40B4-BE49-F238E27FC236}">
                <a16:creationId xmlns:a16="http://schemas.microsoft.com/office/drawing/2014/main" id="{27BC259A-D086-447B-BEE9-155BBA0CAAD5}"/>
              </a:ext>
            </a:extLst>
          </p:cNvPr>
          <p:cNvSpPr txBox="1">
            <a:spLocks noChangeArrowheads="1"/>
          </p:cNvSpPr>
          <p:nvPr/>
        </p:nvSpPr>
        <p:spPr bwMode="auto">
          <a:xfrm>
            <a:off x="4427538" y="5053013"/>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a:solidFill>
                  <a:srgbClr val="000066"/>
                </a:solidFill>
              </a:rPr>
              <a:t>delta</a:t>
            </a:r>
          </a:p>
        </p:txBody>
      </p:sp>
      <p:sp>
        <p:nvSpPr>
          <p:cNvPr id="21544" name="AutoShape 40">
            <a:extLst>
              <a:ext uri="{FF2B5EF4-FFF2-40B4-BE49-F238E27FC236}">
                <a16:creationId xmlns:a16="http://schemas.microsoft.com/office/drawing/2014/main" id="{24A71907-F908-40C5-84E3-8DD12CE02076}"/>
              </a:ext>
            </a:extLst>
          </p:cNvPr>
          <p:cNvSpPr>
            <a:spLocks noChangeArrowheads="1"/>
          </p:cNvSpPr>
          <p:nvPr/>
        </p:nvSpPr>
        <p:spPr bwMode="auto">
          <a:xfrm rot="-273411">
            <a:off x="317500" y="1209675"/>
            <a:ext cx="3744913" cy="3497263"/>
          </a:xfrm>
          <a:prstGeom prst="foldedCorner">
            <a:avLst>
              <a:gd name="adj" fmla="val 11704"/>
            </a:avLst>
          </a:prstGeom>
          <a:solidFill>
            <a:srgbClr val="FFFFCC"/>
          </a:solidFill>
          <a:ln w="19050">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1545" name="Text Box 41">
            <a:extLst>
              <a:ext uri="{FF2B5EF4-FFF2-40B4-BE49-F238E27FC236}">
                <a16:creationId xmlns:a16="http://schemas.microsoft.com/office/drawing/2014/main" id="{BD954805-E0B2-431B-9D01-D014875CDE3A}"/>
              </a:ext>
            </a:extLst>
          </p:cNvPr>
          <p:cNvSpPr txBox="1">
            <a:spLocks noChangeArrowheads="1"/>
          </p:cNvSpPr>
          <p:nvPr/>
        </p:nvSpPr>
        <p:spPr bwMode="auto">
          <a:xfrm rot="21312131">
            <a:off x="344311" y="1220434"/>
            <a:ext cx="37417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000" b="0" dirty="0">
                <a:solidFill>
                  <a:srgbClr val="000066"/>
                </a:solidFill>
              </a:rPr>
              <a:t>Deposition can create new land! As a river enters the ocean, its current is very slow. It deposits all the rock and mud that it can no longer transport. </a:t>
            </a:r>
          </a:p>
          <a:p>
            <a:pPr eaLnBrk="1" hangingPunct="1"/>
            <a:r>
              <a:rPr lang="en-GB" altLang="en-US" sz="2000" b="0" dirty="0">
                <a:solidFill>
                  <a:srgbClr val="000066"/>
                </a:solidFill>
              </a:rPr>
              <a:t>This causes the river to break up into smaller channels. </a:t>
            </a:r>
          </a:p>
          <a:p>
            <a:pPr eaLnBrk="1" hangingPunct="1"/>
            <a:r>
              <a:rPr lang="en-GB" altLang="en-US" sz="2000" b="0" dirty="0">
                <a:solidFill>
                  <a:srgbClr val="000066"/>
                </a:solidFill>
              </a:rPr>
              <a:t>The </a:t>
            </a:r>
            <a:r>
              <a:rPr lang="en-GB" altLang="en-US" sz="2000" dirty="0">
                <a:solidFill>
                  <a:srgbClr val="B80303"/>
                </a:solidFill>
              </a:rPr>
              <a:t>sediment</a:t>
            </a:r>
            <a:r>
              <a:rPr lang="en-GB" altLang="en-US" sz="2000" b="0" dirty="0">
                <a:solidFill>
                  <a:srgbClr val="000066"/>
                </a:solidFill>
              </a:rPr>
              <a:t> left by the river builds up and turns into new sections of land, called </a:t>
            </a:r>
            <a:r>
              <a:rPr lang="en-GB" altLang="en-US" sz="2000" dirty="0">
                <a:solidFill>
                  <a:srgbClr val="B80303"/>
                </a:solidFill>
              </a:rPr>
              <a:t>deltas</a:t>
            </a:r>
            <a:r>
              <a:rPr lang="en-GB" altLang="en-US" sz="2000" b="0" dirty="0">
                <a:solidFill>
                  <a:srgbClr val="000066"/>
                </a:solidFill>
              </a:rPr>
              <a:t>. </a:t>
            </a:r>
          </a:p>
        </p:txBody>
      </p:sp>
      <p:pic>
        <p:nvPicPr>
          <p:cNvPr id="10" name="Picture 19">
            <a:hlinkClick r:id="" action="ppaction://hlinkshowjump?jump=nextslide"/>
            <a:extLst>
              <a:ext uri="{FF2B5EF4-FFF2-40B4-BE49-F238E27FC236}">
                <a16:creationId xmlns:a16="http://schemas.microsoft.com/office/drawing/2014/main" id="{79EB8F47-0812-4FB9-BA41-F51210131E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45"/>
                                        </p:tgtEl>
                                        <p:attrNameLst>
                                          <p:attrName>style.visibility</p:attrName>
                                        </p:attrNameLst>
                                      </p:cBhvr>
                                      <p:to>
                                        <p:strVal val="visible"/>
                                      </p:to>
                                    </p:set>
                                    <p:animEffect transition="in" filter="wipe(up)">
                                      <p:cBhvr>
                                        <p:cTn id="7" dur="500"/>
                                        <p:tgtEl>
                                          <p:spTgt spid="2154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44"/>
                                        </p:tgtEl>
                                        <p:attrNameLst>
                                          <p:attrName>style.visibility</p:attrName>
                                        </p:attrNameLst>
                                      </p:cBhvr>
                                      <p:to>
                                        <p:strVal val="visible"/>
                                      </p:to>
                                    </p:set>
                                    <p:animEffect transition="in" filter="wipe(up)">
                                      <p:cBhvr>
                                        <p:cTn id="10" dur="500"/>
                                        <p:tgtEl>
                                          <p:spTgt spid="2154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153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215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4" grpId="0"/>
      <p:bldP spid="21544" grpId="0" animBg="1"/>
      <p:bldP spid="215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a:extLst>
              <a:ext uri="{FF2B5EF4-FFF2-40B4-BE49-F238E27FC236}">
                <a16:creationId xmlns:a16="http://schemas.microsoft.com/office/drawing/2014/main" id="{1FCB36DB-3847-4A66-93E6-C5BA029F8586}"/>
              </a:ext>
            </a:extLst>
          </p:cNvPr>
          <p:cNvSpPr txBox="1">
            <a:spLocks noChangeArrowheads="1"/>
          </p:cNvSpPr>
          <p:nvPr/>
        </p:nvSpPr>
        <p:spPr bwMode="auto">
          <a:xfrm>
            <a:off x="323850" y="2420938"/>
            <a:ext cx="882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b="0">
              <a:solidFill>
                <a:srgbClr val="FF0000"/>
              </a:solidFill>
            </a:endParaRPr>
          </a:p>
        </p:txBody>
      </p:sp>
      <p:sp>
        <p:nvSpPr>
          <p:cNvPr id="6149" name="Rectangle 21">
            <a:extLst>
              <a:ext uri="{FF2B5EF4-FFF2-40B4-BE49-F238E27FC236}">
                <a16:creationId xmlns:a16="http://schemas.microsoft.com/office/drawing/2014/main" id="{E93E3C0C-D28A-4494-9A55-467F8107F9FC}"/>
              </a:ext>
            </a:extLst>
          </p:cNvPr>
          <p:cNvSpPr>
            <a:spLocks noGrp="1" noChangeArrowheads="1"/>
          </p:cNvSpPr>
          <p:nvPr>
            <p:ph type="title"/>
          </p:nvPr>
        </p:nvSpPr>
        <p:spPr>
          <a:xfrm>
            <a:off x="259200" y="53975"/>
            <a:ext cx="7507287" cy="549275"/>
          </a:xfrm>
        </p:spPr>
        <p:txBody>
          <a:bodyPr/>
          <a:lstStyle/>
          <a:p>
            <a:pPr eaLnBrk="1" hangingPunct="1"/>
            <a:r>
              <a:rPr lang="en-GB" altLang="en-US" dirty="0"/>
              <a:t>Erosion, transportation and deposition</a:t>
            </a:r>
          </a:p>
        </p:txBody>
      </p:sp>
      <p:pic>
        <p:nvPicPr>
          <p:cNvPr id="6" name="Picture 5" descr="flash_icon">
            <a:extLst>
              <a:ext uri="{FF2B5EF4-FFF2-40B4-BE49-F238E27FC236}">
                <a16:creationId xmlns:a16="http://schemas.microsoft.com/office/drawing/2014/main" id="{B10C2582-7E55-4CBB-9F18-6995832AD96C}"/>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79"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9CD043C8-6A5C-45AD-A987-DF887CCD7343}"/>
                    </a:ext>
                  </a:extLst>
                </p:cNvPr>
                <p:cNvPicPr>
                  <a:picLocks/>
                </p:cNvPicPr>
                <p:nvPr/>
              </p:nvPicPr>
              <p:blipFill>
                <a:blip r:embed="rId6"/>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a:xfrm>
            <a:off x="259200" y="53975"/>
            <a:ext cx="7507287" cy="549275"/>
          </a:xfrm>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Planning and Carrying Out Investigations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a:t>
            </a:r>
          </a:p>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C58151-3D9D-4230-8BEF-093574156232}"/>
              </a:ext>
            </a:extLst>
          </p:cNvPr>
          <p:cNvSpPr>
            <a:spLocks noGrp="1" noChangeArrowheads="1"/>
          </p:cNvSpPr>
          <p:nvPr>
            <p:ph type="title"/>
          </p:nvPr>
        </p:nvSpPr>
        <p:spPr>
          <a:xfrm>
            <a:off x="259200" y="53975"/>
            <a:ext cx="7507287" cy="549275"/>
          </a:xfrm>
        </p:spPr>
        <p:txBody>
          <a:bodyPr/>
          <a:lstStyle/>
          <a:p>
            <a:pPr eaLnBrk="1" hangingPunct="1"/>
            <a:r>
              <a:rPr lang="en-GB" altLang="en-US" dirty="0"/>
              <a:t>Changing landscapes</a:t>
            </a:r>
          </a:p>
        </p:txBody>
      </p:sp>
      <p:sp>
        <p:nvSpPr>
          <p:cNvPr id="11267" name="Text Box 5">
            <a:extLst>
              <a:ext uri="{FF2B5EF4-FFF2-40B4-BE49-F238E27FC236}">
                <a16:creationId xmlns:a16="http://schemas.microsoft.com/office/drawing/2014/main" id="{D6817DC1-334B-4C9A-9AB6-CB3FB2C16826}"/>
              </a:ext>
            </a:extLst>
          </p:cNvPr>
          <p:cNvSpPr txBox="1">
            <a:spLocks noChangeArrowheads="1"/>
          </p:cNvSpPr>
          <p:nvPr/>
        </p:nvSpPr>
        <p:spPr bwMode="auto">
          <a:xfrm>
            <a:off x="358775" y="900113"/>
            <a:ext cx="5149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b="0" dirty="0">
                <a:solidFill>
                  <a:srgbClr val="000066"/>
                </a:solidFill>
              </a:rPr>
              <a:t>Where can we find evidence of landscapes changing? </a:t>
            </a:r>
          </a:p>
        </p:txBody>
      </p:sp>
      <p:pic>
        <p:nvPicPr>
          <p:cNvPr id="125958" name="Picture 6" descr="shutterstock_74811391_small">
            <a:extLst>
              <a:ext uri="{FF2B5EF4-FFF2-40B4-BE49-F238E27FC236}">
                <a16:creationId xmlns:a16="http://schemas.microsoft.com/office/drawing/2014/main" id="{7899A418-F4C0-4C9C-B884-A45FAEA72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900113"/>
            <a:ext cx="3052762"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7" descr="shutterstock_97011260_small">
            <a:extLst>
              <a:ext uri="{FF2B5EF4-FFF2-40B4-BE49-F238E27FC236}">
                <a16:creationId xmlns:a16="http://schemas.microsoft.com/office/drawing/2014/main" id="{C9F16A01-AF61-41DB-ABCA-A72C3E403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588" y="4105275"/>
            <a:ext cx="3171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8" descr="shutterstock_32020552small">
            <a:extLst>
              <a:ext uri="{FF2B5EF4-FFF2-40B4-BE49-F238E27FC236}">
                <a16:creationId xmlns:a16="http://schemas.microsoft.com/office/drawing/2014/main" id="{5FB8BA5B-DB9F-46A2-8EE5-3C4FAB516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1912938"/>
            <a:ext cx="3171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descr="shutterstock_20941801_small">
            <a:extLst>
              <a:ext uri="{FF2B5EF4-FFF2-40B4-BE49-F238E27FC236}">
                <a16:creationId xmlns:a16="http://schemas.microsoft.com/office/drawing/2014/main" id="{8B50BA33-7472-411D-B35E-F2E01331D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1906588"/>
            <a:ext cx="224631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E3CC55A7-E3BD-4565-8327-13C6F95A83D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8D3EA07-03A5-45A3-991A-0D84AF0B711C}"/>
              </a:ext>
            </a:extLst>
          </p:cNvPr>
          <p:cNvSpPr>
            <a:spLocks noGrp="1" noChangeArrowheads="1"/>
          </p:cNvSpPr>
          <p:nvPr>
            <p:ph type="title"/>
          </p:nvPr>
        </p:nvSpPr>
        <p:spPr>
          <a:xfrm>
            <a:off x="259200" y="53975"/>
            <a:ext cx="7507287" cy="549275"/>
          </a:xfrm>
        </p:spPr>
        <p:txBody>
          <a:bodyPr/>
          <a:lstStyle/>
          <a:p>
            <a:pPr eaLnBrk="1" hangingPunct="1"/>
            <a:r>
              <a:rPr lang="en-GB" altLang="en-US" dirty="0"/>
              <a:t>Causes of landscape change</a:t>
            </a:r>
          </a:p>
        </p:txBody>
      </p:sp>
      <p:sp>
        <p:nvSpPr>
          <p:cNvPr id="12291" name="Text Box 5">
            <a:extLst>
              <a:ext uri="{FF2B5EF4-FFF2-40B4-BE49-F238E27FC236}">
                <a16:creationId xmlns:a16="http://schemas.microsoft.com/office/drawing/2014/main" id="{39886040-0052-42B2-B73A-1A23154095D3}"/>
              </a:ext>
            </a:extLst>
          </p:cNvPr>
          <p:cNvSpPr txBox="1">
            <a:spLocks noChangeArrowheads="1"/>
          </p:cNvSpPr>
          <p:nvPr/>
        </p:nvSpPr>
        <p:spPr bwMode="auto">
          <a:xfrm>
            <a:off x="358775" y="900113"/>
            <a:ext cx="762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b="0" dirty="0">
                <a:solidFill>
                  <a:srgbClr val="000066"/>
                </a:solidFill>
              </a:rPr>
              <a:t>What do you think causes changes in landscapes?</a:t>
            </a:r>
          </a:p>
        </p:txBody>
      </p:sp>
      <p:sp>
        <p:nvSpPr>
          <p:cNvPr id="13"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58775" y="1628775"/>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  water</a:t>
            </a:r>
          </a:p>
        </p:txBody>
      </p:sp>
      <p:sp>
        <p:nvSpPr>
          <p:cNvPr id="14" name="Text Box 5">
            <a:extLst>
              <a:ext uri="{FF2B5EF4-FFF2-40B4-BE49-F238E27FC236}">
                <a16:creationId xmlns:a16="http://schemas.microsoft.com/office/drawing/2014/main" id="{7B90FE17-48D4-4879-900A-1454C44D0637}"/>
              </a:ext>
            </a:extLst>
          </p:cNvPr>
          <p:cNvSpPr txBox="1">
            <a:spLocks noChangeArrowheads="1"/>
          </p:cNvSpPr>
          <p:nvPr/>
        </p:nvSpPr>
        <p:spPr bwMode="auto">
          <a:xfrm>
            <a:off x="358775" y="3162300"/>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  gravity</a:t>
            </a:r>
          </a:p>
        </p:txBody>
      </p:sp>
      <p:sp>
        <p:nvSpPr>
          <p:cNvPr id="15" name="Text Box 5">
            <a:extLst>
              <a:ext uri="{FF2B5EF4-FFF2-40B4-BE49-F238E27FC236}">
                <a16:creationId xmlns:a16="http://schemas.microsoft.com/office/drawing/2014/main" id="{3AD50C5B-3DBB-411A-95CE-29C5E52598AF}"/>
              </a:ext>
            </a:extLst>
          </p:cNvPr>
          <p:cNvSpPr txBox="1">
            <a:spLocks noChangeArrowheads="1"/>
          </p:cNvSpPr>
          <p:nvPr/>
        </p:nvSpPr>
        <p:spPr bwMode="auto">
          <a:xfrm>
            <a:off x="358775" y="3673475"/>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  living things.</a:t>
            </a:r>
          </a:p>
        </p:txBody>
      </p:sp>
      <p:sp>
        <p:nvSpPr>
          <p:cNvPr id="16" name="Text Box 5">
            <a:extLst>
              <a:ext uri="{FF2B5EF4-FFF2-40B4-BE49-F238E27FC236}">
                <a16:creationId xmlns:a16="http://schemas.microsoft.com/office/drawing/2014/main" id="{77734C22-883E-493E-A271-E351FAF15F7A}"/>
              </a:ext>
            </a:extLst>
          </p:cNvPr>
          <p:cNvSpPr txBox="1">
            <a:spLocks noChangeArrowheads="1"/>
          </p:cNvSpPr>
          <p:nvPr/>
        </p:nvSpPr>
        <p:spPr bwMode="auto">
          <a:xfrm>
            <a:off x="358775" y="2139950"/>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  ice</a:t>
            </a:r>
          </a:p>
        </p:txBody>
      </p:sp>
      <p:sp>
        <p:nvSpPr>
          <p:cNvPr id="17" name="Text Box 5">
            <a:extLst>
              <a:ext uri="{FF2B5EF4-FFF2-40B4-BE49-F238E27FC236}">
                <a16:creationId xmlns:a16="http://schemas.microsoft.com/office/drawing/2014/main" id="{B77A97B4-941E-4D8E-8FF3-8F61B6EDF4EE}"/>
              </a:ext>
            </a:extLst>
          </p:cNvPr>
          <p:cNvSpPr txBox="1">
            <a:spLocks noChangeArrowheads="1"/>
          </p:cNvSpPr>
          <p:nvPr/>
        </p:nvSpPr>
        <p:spPr bwMode="auto">
          <a:xfrm>
            <a:off x="358775" y="2651125"/>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  wind</a:t>
            </a:r>
          </a:p>
        </p:txBody>
      </p:sp>
      <p:sp>
        <p:nvSpPr>
          <p:cNvPr id="18" name="Text Box 5">
            <a:extLst>
              <a:ext uri="{FF2B5EF4-FFF2-40B4-BE49-F238E27FC236}">
                <a16:creationId xmlns:a16="http://schemas.microsoft.com/office/drawing/2014/main" id="{FE069D8D-C267-408A-B9E4-90C29C4BD4D3}"/>
              </a:ext>
            </a:extLst>
          </p:cNvPr>
          <p:cNvSpPr txBox="1">
            <a:spLocks noChangeArrowheads="1"/>
          </p:cNvSpPr>
          <p:nvPr/>
        </p:nvSpPr>
        <p:spPr bwMode="auto">
          <a:xfrm>
            <a:off x="358775" y="4445000"/>
            <a:ext cx="434816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b="0">
                <a:solidFill>
                  <a:srgbClr val="000066"/>
                </a:solidFill>
              </a:rPr>
              <a:t>All of these can change </a:t>
            </a:r>
            <a:br>
              <a:rPr lang="en-GB" altLang="en-US" sz="2400" b="0">
                <a:solidFill>
                  <a:srgbClr val="000066"/>
                </a:solidFill>
              </a:rPr>
            </a:br>
            <a:r>
              <a:rPr lang="en-GB" altLang="en-US" sz="2400" b="0">
                <a:solidFill>
                  <a:srgbClr val="000066"/>
                </a:solidFill>
              </a:rPr>
              <a:t>the shape of the land.</a:t>
            </a:r>
          </a:p>
        </p:txBody>
      </p:sp>
      <p:pic>
        <p:nvPicPr>
          <p:cNvPr id="12300" name="Picture 19" descr="Alexis.png">
            <a:extLst>
              <a:ext uri="{FF2B5EF4-FFF2-40B4-BE49-F238E27FC236}">
                <a16:creationId xmlns:a16="http://schemas.microsoft.com/office/drawing/2014/main" id="{2F04073F-F87E-496E-B0D5-87A01785EE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4331" y="1985963"/>
            <a:ext cx="17335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0" descr="James.png">
            <a:extLst>
              <a:ext uri="{FF2B5EF4-FFF2-40B4-BE49-F238E27FC236}">
                <a16:creationId xmlns:a16="http://schemas.microsoft.com/office/drawing/2014/main" id="{8E6BB299-9B66-49CC-8C96-00E7860800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943" y="1881188"/>
            <a:ext cx="21240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a:extLst>
              <a:ext uri="{FF2B5EF4-FFF2-40B4-BE49-F238E27FC236}">
                <a16:creationId xmlns:a16="http://schemas.microsoft.com/office/drawing/2014/main" id="{7077A12B-67EC-4F7E-B91C-D6ABE371CCE7}"/>
              </a:ext>
            </a:extLst>
          </p:cNvPr>
          <p:cNvSpPr txBox="1">
            <a:spLocks noChangeArrowheads="1"/>
          </p:cNvSpPr>
          <p:nvPr/>
        </p:nvSpPr>
        <p:spPr bwMode="auto">
          <a:xfrm>
            <a:off x="358775" y="5405438"/>
            <a:ext cx="4348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400" b="0" dirty="0">
                <a:solidFill>
                  <a:srgbClr val="000066"/>
                </a:solidFill>
              </a:rPr>
              <a:t>They can also work together.</a:t>
            </a:r>
          </a:p>
        </p:txBody>
      </p:sp>
      <p:pic>
        <p:nvPicPr>
          <p:cNvPr id="19" name="Picture 19">
            <a:hlinkClick r:id="" action="ppaction://hlinkshowjump?jump=nextslide"/>
            <a:extLst>
              <a:ext uri="{FF2B5EF4-FFF2-40B4-BE49-F238E27FC236}">
                <a16:creationId xmlns:a16="http://schemas.microsoft.com/office/drawing/2014/main" id="{D421860D-6677-41BE-87AE-F56731BA7B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F539CBCE-0E67-441D-9D24-B11F6DF397D2}"/>
              </a:ext>
            </a:extLst>
          </p:cNvPr>
          <p:cNvSpPr>
            <a:spLocks noGrp="1" noChangeArrowheads="1"/>
          </p:cNvSpPr>
          <p:nvPr>
            <p:ph type="title"/>
          </p:nvPr>
        </p:nvSpPr>
        <p:spPr>
          <a:xfrm>
            <a:off x="259200" y="53975"/>
            <a:ext cx="7507287" cy="549275"/>
          </a:xfrm>
        </p:spPr>
        <p:txBody>
          <a:bodyPr/>
          <a:lstStyle/>
          <a:p>
            <a:pPr eaLnBrk="1" hangingPunct="1"/>
            <a:r>
              <a:rPr lang="en-GB" altLang="en-US" dirty="0"/>
              <a:t>Weathering experiment</a:t>
            </a:r>
          </a:p>
        </p:txBody>
      </p:sp>
      <p:pic>
        <p:nvPicPr>
          <p:cNvPr id="6" name="Picture 19">
            <a:hlinkClick r:id="" action="ppaction://hlinkshowjump?jump=nextslide"/>
            <a:extLst>
              <a:ext uri="{FF2B5EF4-FFF2-40B4-BE49-F238E27FC236}">
                <a16:creationId xmlns:a16="http://schemas.microsoft.com/office/drawing/2014/main" id="{7B10AEF1-771E-4302-A671-B7E37B0313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E7005DF3-4F6B-4FDF-963E-05FA321CECF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534CCD3F-F9BC-403C-A936-5E8C89B2C3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937" y="133322"/>
            <a:ext cx="609685" cy="390580"/>
          </a:xfrm>
          <a:prstGeom prst="rect">
            <a:avLst/>
          </a:prstGeom>
        </p:spPr>
      </p:pic>
      <p:pic>
        <p:nvPicPr>
          <p:cNvPr id="10" name="Picture 9">
            <a:extLst>
              <a:ext uri="{FF2B5EF4-FFF2-40B4-BE49-F238E27FC236}">
                <a16:creationId xmlns:a16="http://schemas.microsoft.com/office/drawing/2014/main" id="{97E2B0A0-5853-4EE6-9741-24B88B0FB2D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3E3FB206-DDBE-4D72-B1C5-742F80CBE23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910CCE0C-6255-4039-968B-9EAA673C9210}"/>
              </a:ext>
            </a:extLst>
          </p:cNvPr>
          <p:cNvSpPr>
            <a:spLocks noGrp="1" noChangeArrowheads="1"/>
          </p:cNvSpPr>
          <p:nvPr>
            <p:ph type="title"/>
          </p:nvPr>
        </p:nvSpPr>
        <p:spPr>
          <a:xfrm>
            <a:off x="259200" y="53975"/>
            <a:ext cx="7507287" cy="549275"/>
          </a:xfrm>
        </p:spPr>
        <p:txBody>
          <a:bodyPr/>
          <a:lstStyle/>
          <a:p>
            <a:pPr eaLnBrk="1" hangingPunct="1"/>
            <a:r>
              <a:rPr lang="en-GB" altLang="en-US" dirty="0"/>
              <a:t>Freezing temperature and weathering</a:t>
            </a:r>
          </a:p>
        </p:txBody>
      </p:sp>
      <p:pic>
        <p:nvPicPr>
          <p:cNvPr id="6" name="Picture 19">
            <a:hlinkClick r:id="" action="ppaction://hlinkshowjump?jump=nextslide"/>
            <a:extLst>
              <a:ext uri="{FF2B5EF4-FFF2-40B4-BE49-F238E27FC236}">
                <a16:creationId xmlns:a16="http://schemas.microsoft.com/office/drawing/2014/main" id="{C83ABD3E-493A-4809-9F62-A02F144A86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777FCD2-2ADC-4954-B646-1CE405AB316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E624930E-D130-48C0-BE66-E20F61C818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4937" y="133322"/>
            <a:ext cx="609685" cy="390580"/>
          </a:xfrm>
          <a:prstGeom prst="rect">
            <a:avLst/>
          </a:prstGeom>
        </p:spPr>
      </p:pic>
      <p:pic>
        <p:nvPicPr>
          <p:cNvPr id="10" name="Picture 9">
            <a:extLst>
              <a:ext uri="{FF2B5EF4-FFF2-40B4-BE49-F238E27FC236}">
                <a16:creationId xmlns:a16="http://schemas.microsoft.com/office/drawing/2014/main" id="{DD638ECA-6812-4215-85BA-CD1F9FBE0E3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8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E2047CC-C5BF-49BD-94C8-1C18307E405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2">
            <a:extLst>
              <a:ext uri="{FF2B5EF4-FFF2-40B4-BE49-F238E27FC236}">
                <a16:creationId xmlns:a16="http://schemas.microsoft.com/office/drawing/2014/main" id="{D07806BB-25C4-4073-933C-AA5E876480D6}"/>
              </a:ext>
            </a:extLst>
          </p:cNvPr>
          <p:cNvSpPr>
            <a:spLocks noGrp="1" noChangeArrowheads="1"/>
          </p:cNvSpPr>
          <p:nvPr>
            <p:ph type="title"/>
          </p:nvPr>
        </p:nvSpPr>
        <p:spPr>
          <a:xfrm>
            <a:off x="259200" y="53975"/>
            <a:ext cx="7507287" cy="549275"/>
          </a:xfrm>
        </p:spPr>
        <p:txBody>
          <a:bodyPr/>
          <a:lstStyle/>
          <a:p>
            <a:pPr eaLnBrk="1" hangingPunct="1"/>
            <a:r>
              <a:rPr lang="en-GB" altLang="en-US" dirty="0"/>
              <a:t>What happens to weathered rocks? (1)</a:t>
            </a:r>
          </a:p>
        </p:txBody>
      </p:sp>
      <p:pic>
        <p:nvPicPr>
          <p:cNvPr id="6" name="Picture 19">
            <a:hlinkClick r:id="" action="ppaction://hlinkshowjump?jump=nextslide"/>
            <a:extLst>
              <a:ext uri="{FF2B5EF4-FFF2-40B4-BE49-F238E27FC236}">
                <a16:creationId xmlns:a16="http://schemas.microsoft.com/office/drawing/2014/main" id="{81C05FFD-E633-4C97-8FC0-4DA0E97FCB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F73B0381-FC20-4F15-95AF-9203F4F8A2D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6"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C1B4C7E3-474F-4B9B-8B3F-CD28E621CA7D}"/>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7">
            <a:extLst>
              <a:ext uri="{FF2B5EF4-FFF2-40B4-BE49-F238E27FC236}">
                <a16:creationId xmlns:a16="http://schemas.microsoft.com/office/drawing/2014/main" id="{4086A086-520E-490E-B206-1E93C97A858E}"/>
              </a:ext>
            </a:extLst>
          </p:cNvPr>
          <p:cNvSpPr>
            <a:spLocks noGrp="1" noChangeArrowheads="1"/>
          </p:cNvSpPr>
          <p:nvPr>
            <p:ph type="title"/>
          </p:nvPr>
        </p:nvSpPr>
        <p:spPr>
          <a:xfrm>
            <a:off x="259200" y="53975"/>
            <a:ext cx="7507287" cy="549275"/>
          </a:xfrm>
        </p:spPr>
        <p:txBody>
          <a:bodyPr/>
          <a:lstStyle/>
          <a:p>
            <a:pPr eaLnBrk="1" hangingPunct="1"/>
            <a:r>
              <a:rPr lang="en-GB" altLang="en-US" dirty="0"/>
              <a:t>What happens to weathered rocks? (2)</a:t>
            </a:r>
          </a:p>
        </p:txBody>
      </p:sp>
      <p:pic>
        <p:nvPicPr>
          <p:cNvPr id="6" name="Picture 19">
            <a:hlinkClick r:id="" action="ppaction://hlinkshowjump?jump=nextslide"/>
            <a:extLst>
              <a:ext uri="{FF2B5EF4-FFF2-40B4-BE49-F238E27FC236}">
                <a16:creationId xmlns:a16="http://schemas.microsoft.com/office/drawing/2014/main" id="{D7CAB545-AF9B-46CD-A48C-894DF17BAA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6D182D1-FBEA-4525-802A-D447247BECE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3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D800652B-CA2C-4A53-B129-7B20DD3F74C0}"/>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a:extLst>
              <a:ext uri="{FF2B5EF4-FFF2-40B4-BE49-F238E27FC236}">
                <a16:creationId xmlns:a16="http://schemas.microsoft.com/office/drawing/2014/main" id="{0B7C2CAE-C7D1-4FCA-BD8E-172470441B8F}"/>
              </a:ext>
            </a:extLst>
          </p:cNvPr>
          <p:cNvSpPr txBox="1">
            <a:spLocks noChangeArrowheads="1"/>
          </p:cNvSpPr>
          <p:nvPr/>
        </p:nvSpPr>
        <p:spPr bwMode="auto">
          <a:xfrm>
            <a:off x="395288" y="4868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b="0">
              <a:solidFill>
                <a:srgbClr val="FF0000"/>
              </a:solidFill>
            </a:endParaRPr>
          </a:p>
        </p:txBody>
      </p:sp>
      <p:sp>
        <p:nvSpPr>
          <p:cNvPr id="5126" name="Rectangle 25">
            <a:extLst>
              <a:ext uri="{FF2B5EF4-FFF2-40B4-BE49-F238E27FC236}">
                <a16:creationId xmlns:a16="http://schemas.microsoft.com/office/drawing/2014/main" id="{CD8ED70E-D9CC-43D8-ACD7-540C937C79AD}"/>
              </a:ext>
            </a:extLst>
          </p:cNvPr>
          <p:cNvSpPr>
            <a:spLocks noGrp="1" noChangeArrowheads="1"/>
          </p:cNvSpPr>
          <p:nvPr>
            <p:ph type="title"/>
          </p:nvPr>
        </p:nvSpPr>
        <p:spPr>
          <a:xfrm>
            <a:off x="259200" y="53975"/>
            <a:ext cx="7507287" cy="549275"/>
          </a:xfrm>
        </p:spPr>
        <p:txBody>
          <a:bodyPr/>
          <a:lstStyle/>
          <a:p>
            <a:pPr eaLnBrk="1" hangingPunct="1"/>
            <a:r>
              <a:rPr lang="en-GB" altLang="en-US" dirty="0"/>
              <a:t>What happens to weathered rocks? (3)</a:t>
            </a:r>
          </a:p>
        </p:txBody>
      </p:sp>
      <p:pic>
        <p:nvPicPr>
          <p:cNvPr id="7" name="Picture 19">
            <a:hlinkClick r:id="" action="ppaction://hlinkshowjump?jump=nextslide"/>
            <a:extLst>
              <a:ext uri="{FF2B5EF4-FFF2-40B4-BE49-F238E27FC236}">
                <a16:creationId xmlns:a16="http://schemas.microsoft.com/office/drawing/2014/main" id="{7D07D2DF-7231-4C90-AE85-4F426FDDB7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C472348-17A7-49C8-8B15-A4C059AE5B2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55"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95553F50-44E1-460F-84CB-8ED1D0F5D8AE}"/>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8798</TotalTime>
  <Words>505</Words>
  <Application>Microsoft Office PowerPoint</Application>
  <PresentationFormat>On-screen Show (4:3)</PresentationFormat>
  <Paragraphs>59</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Wingdings</vt:lpstr>
      <vt:lpstr>Wingdings 2</vt:lpstr>
      <vt:lpstr>Default Design</vt:lpstr>
      <vt:lpstr>3_Default Design</vt:lpstr>
      <vt:lpstr>Erosion,  Transportation and Deposition</vt:lpstr>
      <vt:lpstr>Information</vt:lpstr>
      <vt:lpstr>Changing landscapes</vt:lpstr>
      <vt:lpstr>Causes of landscape change</vt:lpstr>
      <vt:lpstr>Weathering experiment</vt:lpstr>
      <vt:lpstr>Freezing temperature and weathering</vt:lpstr>
      <vt:lpstr>What happens to weathered rocks? (1)</vt:lpstr>
      <vt:lpstr>What happens to weathered rocks? (2)</vt:lpstr>
      <vt:lpstr>What happens to weathered rocks? (3)</vt:lpstr>
      <vt:lpstr>Valleys</vt:lpstr>
      <vt:lpstr>Canyons</vt:lpstr>
      <vt:lpstr>Deltas</vt:lpstr>
      <vt:lpstr>Erosion, transportation and deposition</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Erosion, Transportation and Deposition</dc:title>
  <dc:subject>Boardworks Elementary School Earth and Space Sciences</dc:subject>
  <dc:creator>Boardworks</dc:creator>
  <cp:lastModifiedBy>Tim Crilly</cp:lastModifiedBy>
  <cp:revision>187</cp:revision>
  <dcterms:created xsi:type="dcterms:W3CDTF">2006-01-06T12:26:23Z</dcterms:created>
  <dcterms:modified xsi:type="dcterms:W3CDTF">2018-12-04T11:00:40Z</dcterms:modified>
</cp:coreProperties>
</file>