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2.xml" ContentType="application/vnd.ms-office.activeX+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3"/>
  </p:notesMasterIdLst>
  <p:handoutMasterIdLst>
    <p:handoutMasterId r:id="rId14"/>
  </p:handoutMasterIdLst>
  <p:sldIdLst>
    <p:sldId id="430" r:id="rId3"/>
    <p:sldId id="488" r:id="rId4"/>
    <p:sldId id="487" r:id="rId5"/>
    <p:sldId id="490" r:id="rId6"/>
    <p:sldId id="489" r:id="rId7"/>
    <p:sldId id="492" r:id="rId8"/>
    <p:sldId id="493" r:id="rId9"/>
    <p:sldId id="494" r:id="rId10"/>
    <p:sldId id="495" r:id="rId11"/>
    <p:sldId id="496" r:id="rId12"/>
  </p:sldIdLst>
  <p:sldSz cx="9144000" cy="6858000" type="screen4x3"/>
  <p:notesSz cx="6858000" cy="9296400"/>
  <p:custDataLst>
    <p:tags r:id="rId15"/>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4" pos="216">
          <p15:clr>
            <a:srgbClr val="A4A3A4"/>
          </p15:clr>
        </p15:guide>
        <p15:guide id="5" orient="horz" pos="384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303"/>
    <a:srgbClr val="FDD9D9"/>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91" d="100"/>
          <a:sy n="91" d="100"/>
        </p:scale>
        <p:origin x="1914" y="66"/>
      </p:cViewPr>
      <p:guideLst>
        <p:guide orient="horz" pos="494"/>
        <p:guide pos="216"/>
        <p:guide orient="horz" pos="384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9484173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91895812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Ask students to think about what impact this could have on future space missions and existing spacecraft with humans on board, such as the International Space Station. </a:t>
            </a:r>
          </a:p>
          <a:p>
            <a:endParaRPr lang="en-GB" baseline="0" dirty="0"/>
          </a:p>
          <a:p>
            <a:r>
              <a:rPr lang="en-GB" b="1" baseline="0" dirty="0"/>
              <a:t>Photo credit: </a:t>
            </a:r>
            <a:r>
              <a:rPr lang="en-GB" b="0" baseline="0" dirty="0"/>
              <a:t>NASA</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59389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credit:</a:t>
            </a:r>
            <a:r>
              <a:rPr lang="en-US" sz="1200" b="0" i="0" kern="1200" dirty="0">
                <a:solidFill>
                  <a:schemeClr val="tx1"/>
                </a:solidFill>
                <a:effectLst/>
                <a:latin typeface="Arial" charset="0"/>
                <a:ea typeface="+mn-ea"/>
                <a:cs typeface="+mn-cs"/>
              </a:rPr>
              <a:t> </a:t>
            </a:r>
            <a:r>
              <a:rPr lang="en-US" altLang="en-US" dirty="0">
                <a:cs typeface="Times New Roman" panose="02020603050405020304" pitchFamily="18" charset="0"/>
              </a:rPr>
              <a:t>© Roxana </a:t>
            </a:r>
            <a:r>
              <a:rPr lang="en-US" altLang="en-US" dirty="0" err="1">
                <a:cs typeface="Times New Roman" panose="02020603050405020304" pitchFamily="18" charset="0"/>
              </a:rPr>
              <a:t>Bashyrova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credit: </a:t>
            </a:r>
            <a:r>
              <a:rPr lang="en-US" altLang="en-US" dirty="0">
                <a:cs typeface="Times New Roman" panose="02020603050405020304" pitchFamily="18" charset="0"/>
              </a:rPr>
              <a:t>© MOHAMED ABDULRAHEEM,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kakteen</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6DD2F0-D1FD-47AC-BDE5-BBC87A498939}" type="slidenum">
              <a:rPr lang="en-GB" altLang="en-US" smtClean="0"/>
              <a:pPr eaLnBrk="1" hangingPunct="1">
                <a:spcBef>
                  <a:spcPct val="0"/>
                </a:spcBef>
              </a:pPr>
              <a:t>6</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design a solution to a problem</a:t>
            </a:r>
            <a:r>
              <a:rPr lang="en-GB" sz="1200" b="0" kern="1200" dirty="0">
                <a:solidFill>
                  <a:schemeClr val="tx1"/>
                </a:solidFill>
                <a:effectLst/>
                <a:latin typeface="Arial" charset="0"/>
                <a:ea typeface="+mn-ea"/>
                <a:cs typeface="+mn-cs"/>
              </a:rPr>
              <a:t>.</a:t>
            </a:r>
            <a:endParaRPr lang="en-GB" b="0" dirty="0">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Scientists</a:t>
            </a:r>
            <a:r>
              <a:rPr lang="en-GB" baseline="0" dirty="0"/>
              <a:t> estimate there are 8 million metric tons of plastic being added to the oceans each year. This is equivalent to a garbage truck of plastic every minute.</a:t>
            </a:r>
          </a:p>
          <a:p>
            <a:endParaRPr lang="en-GB" baseline="0" dirty="0"/>
          </a:p>
          <a:p>
            <a:r>
              <a:rPr lang="en-GB" baseline="0" dirty="0"/>
              <a:t>Ask students if they can guess what turtles often mistake plastic bags for. The right answer is jellyfish.</a:t>
            </a:r>
          </a:p>
          <a:p>
            <a:endParaRPr lang="en-GB" baseline="0" dirty="0"/>
          </a:p>
          <a:p>
            <a:r>
              <a:rPr lang="en-GB" b="1" baseline="0" dirty="0"/>
              <a:t>Photo credit: </a:t>
            </a:r>
            <a:r>
              <a:rPr lang="en-US" altLang="en-US" dirty="0">
                <a:cs typeface="Times New Roman" panose="02020603050405020304" pitchFamily="18" charset="0"/>
              </a:rPr>
              <a:t>© Rich Carey,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99428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The image shows a forest in Bavaria that has been damaged by acid rain.</a:t>
            </a:r>
          </a:p>
          <a:p>
            <a:endParaRPr lang="en-GB" b="1" dirty="0"/>
          </a:p>
          <a:p>
            <a:r>
              <a:rPr lang="en-GB" b="1" dirty="0"/>
              <a:t>Photo credit: </a:t>
            </a:r>
            <a:r>
              <a:rPr lang="en-US" altLang="en-US" dirty="0">
                <a:cs typeface="Times New Roman" panose="02020603050405020304" pitchFamily="18" charset="0"/>
              </a:rPr>
              <a:t>© Axel Jung,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254916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 </a:t>
            </a:r>
            <a:r>
              <a:rPr lang="en-GB" sz="1200" kern="1200" dirty="0">
                <a:solidFill>
                  <a:schemeClr val="tx1"/>
                </a:solidFill>
                <a:effectLst/>
                <a:latin typeface="Arial" charset="0"/>
                <a:ea typeface="+mn-ea"/>
                <a:cs typeface="+mn-cs"/>
              </a:rPr>
              <a:t>Use evidence (e.g., measurements, observations, patterns) to construct or support an explanation or design a solution to a problem</a:t>
            </a:r>
            <a:r>
              <a:rPr lang="en-GB" sz="1200" b="0" kern="1200" dirty="0">
                <a:solidFill>
                  <a:schemeClr val="tx1"/>
                </a:solidFill>
                <a:effectLst/>
                <a:latin typeface="Arial" charset="0"/>
                <a:ea typeface="+mn-ea"/>
                <a:cs typeface="+mn-cs"/>
              </a:rPr>
              <a:t>.</a:t>
            </a:r>
            <a:endParaRPr lang="en-GB" b="0"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29914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231686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0.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20.xml"/><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604179" cy="3127761"/>
          </a:xfrm>
        </p:spPr>
        <p:txBody>
          <a:bodyPr/>
          <a:lstStyle/>
          <a:p>
            <a:r>
              <a:rPr lang="en-GB" dirty="0"/>
              <a:t>Impacts </a:t>
            </a:r>
            <a:br>
              <a:rPr lang="en-GB" dirty="0"/>
            </a:br>
            <a:r>
              <a:rPr lang="en-GB" dirty="0"/>
              <a:t>of Human </a:t>
            </a:r>
            <a:br>
              <a:rPr lang="en-GB" dirty="0"/>
            </a:br>
            <a:r>
              <a:rPr lang="en-GB" dirty="0"/>
              <a:t>Activity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Impacts of human activity</a:t>
            </a:r>
          </a:p>
        </p:txBody>
      </p:sp>
      <p:sp>
        <p:nvSpPr>
          <p:cNvPr id="4" name="TextBox 3"/>
          <p:cNvSpPr txBox="1"/>
          <p:nvPr/>
        </p:nvSpPr>
        <p:spPr>
          <a:xfrm>
            <a:off x="342900" y="784225"/>
            <a:ext cx="8196943" cy="830997"/>
          </a:xfrm>
          <a:prstGeom prst="rect">
            <a:avLst/>
          </a:prstGeom>
          <a:noFill/>
        </p:spPr>
        <p:txBody>
          <a:bodyPr wrap="square" rtlCol="0">
            <a:spAutoFit/>
          </a:bodyPr>
          <a:lstStyle/>
          <a:p>
            <a:r>
              <a:rPr lang="en-GB" dirty="0"/>
              <a:t>Human activity has not only affected Earth, but also </a:t>
            </a:r>
            <a:br>
              <a:rPr lang="en-GB" dirty="0"/>
            </a:br>
            <a:r>
              <a:rPr lang="en-GB" b="1" dirty="0">
                <a:solidFill>
                  <a:srgbClr val="B80303"/>
                </a:solidFill>
              </a:rPr>
              <a:t>outer space</a:t>
            </a:r>
            <a:r>
              <a:rPr lang="en-GB" dirty="0"/>
              <a:t>. </a:t>
            </a:r>
          </a:p>
        </p:txBody>
      </p:sp>
      <p:sp>
        <p:nvSpPr>
          <p:cNvPr id="6" name="TextBox 5"/>
          <p:cNvSpPr txBox="1"/>
          <p:nvPr/>
        </p:nvSpPr>
        <p:spPr>
          <a:xfrm>
            <a:off x="342899" y="2013721"/>
            <a:ext cx="8196943" cy="830997"/>
          </a:xfrm>
          <a:prstGeom prst="rect">
            <a:avLst/>
          </a:prstGeom>
          <a:noFill/>
        </p:spPr>
        <p:txBody>
          <a:bodyPr wrap="square" rtlCol="0">
            <a:spAutoFit/>
          </a:bodyPr>
          <a:lstStyle/>
          <a:p>
            <a:r>
              <a:rPr lang="en-GB" dirty="0"/>
              <a:t>There are thought to be more than 500,000 pieces of </a:t>
            </a:r>
            <a:r>
              <a:rPr lang="en-GB" b="1" dirty="0">
                <a:solidFill>
                  <a:srgbClr val="B80303"/>
                </a:solidFill>
              </a:rPr>
              <a:t>space debris </a:t>
            </a:r>
            <a:r>
              <a:rPr lang="en-GB" dirty="0"/>
              <a:t>orbiting the Earth.</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6146" name="Picture 2" descr="https://www.nasa.gov/centers/johnson/images/content/728145main_orbital_debris.jpg">
            <a:extLst>
              <a:ext uri="{FF2B5EF4-FFF2-40B4-BE49-F238E27FC236}">
                <a16:creationId xmlns:a16="http://schemas.microsoft.com/office/drawing/2014/main" id="{1913706A-E065-4392-94B2-67C7802CA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428" y="3143645"/>
            <a:ext cx="4964431" cy="3267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30D872-C7C8-47D1-8BD7-2C376B5F7244}"/>
              </a:ext>
            </a:extLst>
          </p:cNvPr>
          <p:cNvSpPr txBox="1"/>
          <p:nvPr/>
        </p:nvSpPr>
        <p:spPr>
          <a:xfrm>
            <a:off x="342899" y="3501400"/>
            <a:ext cx="3680463" cy="2308324"/>
          </a:xfrm>
          <a:prstGeom prst="rect">
            <a:avLst/>
          </a:prstGeom>
          <a:noFill/>
        </p:spPr>
        <p:txBody>
          <a:bodyPr wrap="square" rtlCol="0">
            <a:spAutoFit/>
          </a:bodyPr>
          <a:lstStyle/>
          <a:p>
            <a:r>
              <a:rPr lang="en-GB" dirty="0"/>
              <a:t>This includes human-made objects that are </a:t>
            </a:r>
            <a:br>
              <a:rPr lang="en-GB" dirty="0"/>
            </a:br>
            <a:r>
              <a:rPr lang="en-GB" dirty="0"/>
              <a:t>no longer in use, such </a:t>
            </a:r>
            <a:br>
              <a:rPr lang="en-GB" dirty="0"/>
            </a:br>
            <a:r>
              <a:rPr lang="en-GB" dirty="0"/>
              <a:t>as satellites, and parts </a:t>
            </a:r>
            <a:br>
              <a:rPr lang="en-GB" dirty="0"/>
            </a:br>
            <a:r>
              <a:rPr lang="en-GB" dirty="0"/>
              <a:t>of rockets and space vehicles. </a:t>
            </a:r>
          </a:p>
        </p:txBody>
      </p:sp>
    </p:spTree>
    <p:extLst>
      <p:ext uri="{BB962C8B-B14F-4D97-AF65-F5344CB8AC3E}">
        <p14:creationId xmlns:p14="http://schemas.microsoft.com/office/powerpoint/2010/main" val="41963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a:xfrm>
            <a:off x="259200" y="53975"/>
            <a:ext cx="7735887" cy="549275"/>
          </a:xfrm>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a:p>
            <a:r>
              <a:rPr lang="en-GB" sz="1600" dirty="0"/>
              <a:t>7. Stability and Change</a:t>
            </a:r>
            <a:endParaRPr lang="en-US" sz="1600"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Impacts of human activity</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42900" y="784225"/>
            <a:ext cx="8801100" cy="461665"/>
          </a:xfrm>
          <a:prstGeom prst="rect">
            <a:avLst/>
          </a:prstGeom>
          <a:noFill/>
        </p:spPr>
        <p:txBody>
          <a:bodyPr wrap="square" rtlCol="0">
            <a:spAutoFit/>
          </a:bodyPr>
          <a:lstStyle/>
          <a:p>
            <a:r>
              <a:rPr lang="en-GB" dirty="0"/>
              <a:t>Over 7 billion people live on Earth today. </a:t>
            </a:r>
          </a:p>
        </p:txBody>
      </p:sp>
      <p:sp>
        <p:nvSpPr>
          <p:cNvPr id="8" name="Rectangle 7"/>
          <p:cNvSpPr/>
          <p:nvPr/>
        </p:nvSpPr>
        <p:spPr>
          <a:xfrm>
            <a:off x="342899" y="1581630"/>
            <a:ext cx="8226425" cy="830997"/>
          </a:xfrm>
          <a:prstGeom prst="rect">
            <a:avLst/>
          </a:prstGeom>
        </p:spPr>
        <p:txBody>
          <a:bodyPr wrap="square">
            <a:spAutoFit/>
          </a:bodyPr>
          <a:lstStyle/>
          <a:p>
            <a:r>
              <a:rPr lang="en-GB" dirty="0"/>
              <a:t>The activities of all these humans has had a major effect </a:t>
            </a:r>
            <a:br>
              <a:rPr lang="en-GB" dirty="0"/>
            </a:br>
            <a:r>
              <a:rPr lang="en-GB" dirty="0"/>
              <a:t>on the environment. </a:t>
            </a:r>
          </a:p>
        </p:txBody>
      </p:sp>
      <p:sp>
        <p:nvSpPr>
          <p:cNvPr id="10" name="Rectangle 9"/>
          <p:cNvSpPr/>
          <p:nvPr/>
        </p:nvSpPr>
        <p:spPr>
          <a:xfrm>
            <a:off x="342900" y="2748366"/>
            <a:ext cx="2006511" cy="461665"/>
          </a:xfrm>
          <a:prstGeom prst="rect">
            <a:avLst/>
          </a:prstGeom>
        </p:spPr>
        <p:txBody>
          <a:bodyPr wrap="none">
            <a:spAutoFit/>
          </a:bodyPr>
          <a:lstStyle/>
          <a:p>
            <a:r>
              <a:rPr lang="en-GB" dirty="0"/>
              <a:t>This affects:  </a:t>
            </a:r>
          </a:p>
        </p:txBody>
      </p:sp>
      <p:sp>
        <p:nvSpPr>
          <p:cNvPr id="11" name="Rectangle 10">
            <a:extLst>
              <a:ext uri="{FF2B5EF4-FFF2-40B4-BE49-F238E27FC236}">
                <a16:creationId xmlns:a16="http://schemas.microsoft.com/office/drawing/2014/main" id="{DB4333A6-D5B2-4D9E-8AC6-F97A7B98F8E5}"/>
              </a:ext>
            </a:extLst>
          </p:cNvPr>
          <p:cNvSpPr/>
          <p:nvPr/>
        </p:nvSpPr>
        <p:spPr>
          <a:xfrm>
            <a:off x="342900" y="3316200"/>
            <a:ext cx="2006511" cy="2677656"/>
          </a:xfrm>
          <a:prstGeom prst="rect">
            <a:avLst/>
          </a:prstGeom>
        </p:spPr>
        <p:txBody>
          <a:bodyPr wrap="square">
            <a:spAutoFit/>
          </a:bodyPr>
          <a:lstStyle/>
          <a:p>
            <a:pPr eaLnBrk="1" hangingPunct="1">
              <a:spcBef>
                <a:spcPct val="50000"/>
              </a:spcBef>
              <a:buClr>
                <a:srgbClr val="B80303"/>
              </a:buClr>
              <a:buFont typeface="Wingdings" panose="05000000000000000000" pitchFamily="2" charset="2"/>
              <a:buChar char="l"/>
            </a:pPr>
            <a:r>
              <a:rPr lang="en-GB" altLang="en-US" dirty="0"/>
              <a:t> land</a:t>
            </a:r>
          </a:p>
          <a:p>
            <a:pPr eaLnBrk="1" hangingPunct="1">
              <a:spcBef>
                <a:spcPct val="50000"/>
              </a:spcBef>
              <a:buClr>
                <a:srgbClr val="B80303"/>
              </a:buClr>
              <a:buFont typeface="Wingdings" panose="05000000000000000000" pitchFamily="2" charset="2"/>
              <a:buChar char="l"/>
            </a:pPr>
            <a:r>
              <a:rPr lang="en-GB" altLang="en-US" dirty="0"/>
              <a:t> vegetation</a:t>
            </a:r>
          </a:p>
          <a:p>
            <a:pPr eaLnBrk="1" hangingPunct="1">
              <a:spcBef>
                <a:spcPct val="50000"/>
              </a:spcBef>
              <a:buClr>
                <a:srgbClr val="B80303"/>
              </a:buClr>
              <a:buFont typeface="Wingdings" panose="05000000000000000000" pitchFamily="2" charset="2"/>
              <a:buChar char="l"/>
            </a:pPr>
            <a:r>
              <a:rPr lang="en-GB" altLang="en-US" dirty="0"/>
              <a:t> streams</a:t>
            </a:r>
          </a:p>
          <a:p>
            <a:pPr eaLnBrk="1" hangingPunct="1">
              <a:spcBef>
                <a:spcPct val="50000"/>
              </a:spcBef>
              <a:buClr>
                <a:srgbClr val="B80303"/>
              </a:buClr>
              <a:buFont typeface="Wingdings" panose="05000000000000000000" pitchFamily="2" charset="2"/>
              <a:buChar char="l"/>
            </a:pPr>
            <a:r>
              <a:rPr lang="en-GB" altLang="en-US" dirty="0"/>
              <a:t> oceans</a:t>
            </a:r>
          </a:p>
          <a:p>
            <a:pPr eaLnBrk="1" hangingPunct="1">
              <a:spcBef>
                <a:spcPct val="50000"/>
              </a:spcBef>
              <a:buClr>
                <a:srgbClr val="B80303"/>
              </a:buClr>
              <a:buFont typeface="Wingdings" panose="05000000000000000000" pitchFamily="2" charset="2"/>
              <a:buChar char="l"/>
            </a:pPr>
            <a:r>
              <a:rPr lang="en-GB" altLang="en-US" dirty="0"/>
              <a:t> air.</a:t>
            </a:r>
          </a:p>
        </p:txBody>
      </p:sp>
      <p:pic>
        <p:nvPicPr>
          <p:cNvPr id="4" name="Picture 3">
            <a:extLst>
              <a:ext uri="{FF2B5EF4-FFF2-40B4-BE49-F238E27FC236}">
                <a16:creationId xmlns:a16="http://schemas.microsoft.com/office/drawing/2014/main" id="{2DD2BBFC-B2E9-4085-8A34-34F62464C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744" y="2902382"/>
            <a:ext cx="4753694" cy="3171393"/>
          </a:xfrm>
          <a:prstGeom prst="rect">
            <a:avLst/>
          </a:prstGeom>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Impacts of human activity </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42900" y="784225"/>
            <a:ext cx="8229600" cy="830997"/>
          </a:xfrm>
          <a:prstGeom prst="rect">
            <a:avLst/>
          </a:prstGeom>
          <a:noFill/>
        </p:spPr>
        <p:txBody>
          <a:bodyPr wrap="square" rtlCol="0">
            <a:spAutoFit/>
          </a:bodyPr>
          <a:lstStyle/>
          <a:p>
            <a:r>
              <a:rPr lang="en-GB" dirty="0"/>
              <a:t>Humans generate a lot of waste products. </a:t>
            </a:r>
            <a:r>
              <a:rPr lang="en-GB" b="1" dirty="0">
                <a:solidFill>
                  <a:srgbClr val="B80303"/>
                </a:solidFill>
              </a:rPr>
              <a:t>Landfill sites </a:t>
            </a:r>
            <a:r>
              <a:rPr lang="en-GB" dirty="0"/>
              <a:t>are areas where garbage is dumped and buried. </a:t>
            </a:r>
          </a:p>
        </p:txBody>
      </p:sp>
      <p:sp>
        <p:nvSpPr>
          <p:cNvPr id="8" name="TextBox 7"/>
          <p:cNvSpPr txBox="1"/>
          <p:nvPr/>
        </p:nvSpPr>
        <p:spPr>
          <a:xfrm>
            <a:off x="342899" y="2264379"/>
            <a:ext cx="8734425" cy="1200329"/>
          </a:xfrm>
          <a:prstGeom prst="rect">
            <a:avLst/>
          </a:prstGeom>
          <a:noFill/>
        </p:spPr>
        <p:txBody>
          <a:bodyPr wrap="square" rtlCol="0">
            <a:spAutoFit/>
          </a:bodyPr>
          <a:lstStyle/>
          <a:p>
            <a:r>
              <a:rPr lang="en-GB" dirty="0"/>
              <a:t>This garbage takes a long time to break down. Some materials also release </a:t>
            </a:r>
            <a:r>
              <a:rPr lang="en-GB" b="1" dirty="0">
                <a:solidFill>
                  <a:srgbClr val="B80303"/>
                </a:solidFill>
              </a:rPr>
              <a:t>toxic chemicals </a:t>
            </a:r>
            <a:r>
              <a:rPr lang="en-GB" dirty="0"/>
              <a:t>as they break down, which can enter the soil.</a:t>
            </a:r>
          </a:p>
        </p:txBody>
      </p:sp>
      <p:sp>
        <p:nvSpPr>
          <p:cNvPr id="9" name="TextBox 8"/>
          <p:cNvSpPr txBox="1"/>
          <p:nvPr/>
        </p:nvSpPr>
        <p:spPr>
          <a:xfrm>
            <a:off x="342900" y="4113866"/>
            <a:ext cx="3004457" cy="1200329"/>
          </a:xfrm>
          <a:prstGeom prst="rect">
            <a:avLst/>
          </a:prstGeom>
          <a:noFill/>
        </p:spPr>
        <p:txBody>
          <a:bodyPr wrap="square" rtlCol="0">
            <a:spAutoFit/>
          </a:bodyPr>
          <a:lstStyle/>
          <a:p>
            <a:r>
              <a:rPr lang="en-GB" dirty="0"/>
              <a:t>These toxic chemicals can stop plants from growing. </a:t>
            </a:r>
          </a:p>
        </p:txBody>
      </p:sp>
      <p:pic>
        <p:nvPicPr>
          <p:cNvPr id="4" name="Picture 3">
            <a:extLst>
              <a:ext uri="{FF2B5EF4-FFF2-40B4-BE49-F238E27FC236}">
                <a16:creationId xmlns:a16="http://schemas.microsoft.com/office/drawing/2014/main" id="{5F5416D4-9AC8-4BAC-BD7F-7B68D7CBD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801" y="3408650"/>
            <a:ext cx="4259955" cy="2841999"/>
          </a:xfrm>
          <a:prstGeom prst="rect">
            <a:avLst/>
          </a:prstGeom>
        </p:spPr>
      </p:pic>
    </p:spTree>
    <p:custDataLst>
      <p:tags r:id="rId1"/>
    </p:custDataLst>
    <p:extLst>
      <p:ext uri="{BB962C8B-B14F-4D97-AF65-F5344CB8AC3E}">
        <p14:creationId xmlns:p14="http://schemas.microsoft.com/office/powerpoint/2010/main" val="28932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Impacts of human activity</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42900" y="784225"/>
            <a:ext cx="8801100" cy="830997"/>
          </a:xfrm>
          <a:prstGeom prst="rect">
            <a:avLst/>
          </a:prstGeom>
          <a:noFill/>
        </p:spPr>
        <p:txBody>
          <a:bodyPr wrap="square" rtlCol="0">
            <a:spAutoFit/>
          </a:bodyPr>
          <a:lstStyle/>
          <a:p>
            <a:r>
              <a:rPr lang="en-GB" b="1" dirty="0">
                <a:solidFill>
                  <a:srgbClr val="B80303"/>
                </a:solidFill>
              </a:rPr>
              <a:t>Deforestation</a:t>
            </a:r>
            <a:r>
              <a:rPr lang="en-GB" dirty="0">
                <a:solidFill>
                  <a:srgbClr val="B80303"/>
                </a:solidFill>
              </a:rPr>
              <a:t> </a:t>
            </a:r>
            <a:r>
              <a:rPr lang="en-GB" dirty="0"/>
              <a:t>is the removal of forests. This is often done to allow human activities, such as agriculture or cattle farming. </a:t>
            </a:r>
          </a:p>
        </p:txBody>
      </p:sp>
      <p:sp>
        <p:nvSpPr>
          <p:cNvPr id="8" name="TextBox 7"/>
          <p:cNvSpPr txBox="1"/>
          <p:nvPr/>
        </p:nvSpPr>
        <p:spPr>
          <a:xfrm>
            <a:off x="5666013" y="2069600"/>
            <a:ext cx="3411311" cy="1938992"/>
          </a:xfrm>
          <a:prstGeom prst="rect">
            <a:avLst/>
          </a:prstGeom>
          <a:noFill/>
        </p:spPr>
        <p:txBody>
          <a:bodyPr wrap="square" rtlCol="0">
            <a:spAutoFit/>
          </a:bodyPr>
          <a:lstStyle/>
          <a:p>
            <a:r>
              <a:rPr lang="en-GB" dirty="0"/>
              <a:t>This removes </a:t>
            </a:r>
            <a:r>
              <a:rPr lang="en-GB" b="1" dirty="0">
                <a:solidFill>
                  <a:srgbClr val="B80303"/>
                </a:solidFill>
              </a:rPr>
              <a:t>habitats </a:t>
            </a:r>
            <a:r>
              <a:rPr lang="en-GB" dirty="0"/>
              <a:t>for many types of animals and plants, which can affect population numbers. </a:t>
            </a:r>
          </a:p>
        </p:txBody>
      </p:sp>
      <p:sp>
        <p:nvSpPr>
          <p:cNvPr id="3" name="Rectangle 2"/>
          <p:cNvSpPr/>
          <p:nvPr/>
        </p:nvSpPr>
        <p:spPr>
          <a:xfrm>
            <a:off x="5682342" y="4394895"/>
            <a:ext cx="3233058" cy="1200329"/>
          </a:xfrm>
          <a:prstGeom prst="rect">
            <a:avLst/>
          </a:prstGeom>
        </p:spPr>
        <p:txBody>
          <a:bodyPr wrap="square">
            <a:spAutoFit/>
          </a:bodyPr>
          <a:lstStyle/>
          <a:p>
            <a:r>
              <a:rPr lang="en-GB" dirty="0"/>
              <a:t>It may even cause some organisms to become </a:t>
            </a:r>
            <a:r>
              <a:rPr lang="en-GB" b="1" dirty="0">
                <a:solidFill>
                  <a:srgbClr val="B80303"/>
                </a:solidFill>
              </a:rPr>
              <a:t>extinct</a:t>
            </a:r>
            <a:r>
              <a:rPr lang="en-GB" dirty="0"/>
              <a:t>. </a:t>
            </a:r>
          </a:p>
        </p:txBody>
      </p:sp>
      <p:pic>
        <p:nvPicPr>
          <p:cNvPr id="5" name="Picture 4">
            <a:extLst>
              <a:ext uri="{FF2B5EF4-FFF2-40B4-BE49-F238E27FC236}">
                <a16:creationId xmlns:a16="http://schemas.microsoft.com/office/drawing/2014/main" id="{82447E35-FE12-4E04-8256-2F06B89C22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14" y="2155661"/>
            <a:ext cx="4912690" cy="3688296"/>
          </a:xfrm>
          <a:prstGeom prst="rect">
            <a:avLst/>
          </a:prstGeom>
        </p:spPr>
      </p:pic>
    </p:spTree>
    <p:custDataLst>
      <p:tags r:id="rId1"/>
    </p:custDataLst>
    <p:extLst>
      <p:ext uri="{BB962C8B-B14F-4D97-AF65-F5344CB8AC3E}">
        <p14:creationId xmlns:p14="http://schemas.microsoft.com/office/powerpoint/2010/main" val="289320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8"/>
          <p:cNvSpPr>
            <a:spLocks noGrp="1" noChangeArrowheads="1"/>
          </p:cNvSpPr>
          <p:nvPr>
            <p:ph type="title"/>
          </p:nvPr>
        </p:nvSpPr>
        <p:spPr/>
        <p:txBody>
          <a:bodyPr/>
          <a:lstStyle/>
          <a:p>
            <a:pPr eaLnBrk="1" hangingPunct="1"/>
            <a:r>
              <a:rPr lang="en-GB" dirty="0"/>
              <a:t>Impacts of human activity</a:t>
            </a:r>
            <a:endParaRPr lang="en-GB" altLang="en-US" dirty="0"/>
          </a:p>
        </p:txBody>
      </p:sp>
      <p:pic>
        <p:nvPicPr>
          <p:cNvPr id="8"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0BAD172E-9A3B-429F-A9D2-3C7385C6BD9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9">
            <a:extLst>
              <a:ext uri="{FF2B5EF4-FFF2-40B4-BE49-F238E27FC236}">
                <a16:creationId xmlns:a16="http://schemas.microsoft.com/office/drawing/2014/main" id="{B38BF9B4-49A4-4993-B3D5-14B918A4B5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5760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4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BC46C3A2-9AF1-461B-839D-356C9518ADA6}"/>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9669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Impacts of human activity</a:t>
            </a:r>
          </a:p>
        </p:txBody>
      </p:sp>
      <p:sp>
        <p:nvSpPr>
          <p:cNvPr id="4" name="TextBox 3"/>
          <p:cNvSpPr txBox="1"/>
          <p:nvPr/>
        </p:nvSpPr>
        <p:spPr>
          <a:xfrm>
            <a:off x="342900" y="784225"/>
            <a:ext cx="8196943" cy="1200329"/>
          </a:xfrm>
          <a:prstGeom prst="rect">
            <a:avLst/>
          </a:prstGeom>
          <a:noFill/>
        </p:spPr>
        <p:txBody>
          <a:bodyPr wrap="square" rtlCol="0">
            <a:spAutoFit/>
          </a:bodyPr>
          <a:lstStyle/>
          <a:p>
            <a:r>
              <a:rPr lang="en-GB" dirty="0"/>
              <a:t>A lot of objects we use and throw away in everyday life are made of </a:t>
            </a:r>
            <a:r>
              <a:rPr lang="en-GB" b="1" dirty="0">
                <a:solidFill>
                  <a:srgbClr val="B80303"/>
                </a:solidFill>
              </a:rPr>
              <a:t>plastic</a:t>
            </a:r>
            <a:r>
              <a:rPr lang="en-GB" dirty="0"/>
              <a:t>. Some of this plastic eventually makes its way into the ocean. </a:t>
            </a:r>
          </a:p>
        </p:txBody>
      </p:sp>
      <p:sp>
        <p:nvSpPr>
          <p:cNvPr id="6" name="TextBox 5"/>
          <p:cNvSpPr txBox="1"/>
          <p:nvPr/>
        </p:nvSpPr>
        <p:spPr>
          <a:xfrm>
            <a:off x="343354" y="2415022"/>
            <a:ext cx="4098471" cy="1569660"/>
          </a:xfrm>
          <a:prstGeom prst="rect">
            <a:avLst/>
          </a:prstGeom>
          <a:noFill/>
        </p:spPr>
        <p:txBody>
          <a:bodyPr wrap="square" rtlCol="0">
            <a:spAutoFit/>
          </a:bodyPr>
          <a:lstStyle/>
          <a:p>
            <a:r>
              <a:rPr lang="en-GB" dirty="0"/>
              <a:t>Many marine animals cannot tell the difference between plastic and food, so they can accidentally eat it. </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AD1A28CD-2467-4A90-A381-CC7197E5F0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383B3956-0C7D-45B5-B008-A9FB6990A7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112" y="2415022"/>
            <a:ext cx="4286250" cy="2859541"/>
          </a:xfrm>
          <a:prstGeom prst="rect">
            <a:avLst/>
          </a:prstGeom>
        </p:spPr>
      </p:pic>
      <p:sp>
        <p:nvSpPr>
          <p:cNvPr id="9" name="TextBox 8">
            <a:extLst>
              <a:ext uri="{FF2B5EF4-FFF2-40B4-BE49-F238E27FC236}">
                <a16:creationId xmlns:a16="http://schemas.microsoft.com/office/drawing/2014/main" id="{09CDCA5E-DE48-4900-A347-053951AFA20E}"/>
              </a:ext>
            </a:extLst>
          </p:cNvPr>
          <p:cNvSpPr txBox="1"/>
          <p:nvPr/>
        </p:nvSpPr>
        <p:spPr>
          <a:xfrm>
            <a:off x="342900" y="4415150"/>
            <a:ext cx="3883510" cy="1569660"/>
          </a:xfrm>
          <a:prstGeom prst="rect">
            <a:avLst/>
          </a:prstGeom>
          <a:noFill/>
        </p:spPr>
        <p:txBody>
          <a:bodyPr wrap="square" rtlCol="0">
            <a:spAutoFit/>
          </a:bodyPr>
          <a:lstStyle/>
          <a:p>
            <a:r>
              <a:rPr lang="en-GB" dirty="0"/>
              <a:t>The plastic cannot be broken down, so it fills their stomach and prevents them from eating real food. </a:t>
            </a:r>
          </a:p>
        </p:txBody>
      </p:sp>
    </p:spTree>
    <p:extLst>
      <p:ext uri="{BB962C8B-B14F-4D97-AF65-F5344CB8AC3E}">
        <p14:creationId xmlns:p14="http://schemas.microsoft.com/office/powerpoint/2010/main" val="15607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Impacts of human activity</a:t>
            </a:r>
          </a:p>
        </p:txBody>
      </p:sp>
      <p:sp>
        <p:nvSpPr>
          <p:cNvPr id="4" name="TextBox 3"/>
          <p:cNvSpPr txBox="1"/>
          <p:nvPr/>
        </p:nvSpPr>
        <p:spPr>
          <a:xfrm>
            <a:off x="342900" y="784225"/>
            <a:ext cx="8196943" cy="1200329"/>
          </a:xfrm>
          <a:prstGeom prst="rect">
            <a:avLst/>
          </a:prstGeom>
          <a:noFill/>
        </p:spPr>
        <p:txBody>
          <a:bodyPr wrap="square" rtlCol="0">
            <a:spAutoFit/>
          </a:bodyPr>
          <a:lstStyle/>
          <a:p>
            <a:r>
              <a:rPr lang="en-GB" dirty="0"/>
              <a:t>Human activity is causing harmful chemicals and materials to enter the Earth’s atmosphere. For example, smoke from burning fuels and gases from industrial activities. </a:t>
            </a:r>
          </a:p>
        </p:txBody>
      </p:sp>
      <p:sp>
        <p:nvSpPr>
          <p:cNvPr id="5" name="TextBox 4"/>
          <p:cNvSpPr txBox="1"/>
          <p:nvPr/>
        </p:nvSpPr>
        <p:spPr>
          <a:xfrm>
            <a:off x="342900" y="2510065"/>
            <a:ext cx="8196943" cy="830997"/>
          </a:xfrm>
          <a:prstGeom prst="rect">
            <a:avLst/>
          </a:prstGeom>
          <a:noFill/>
        </p:spPr>
        <p:txBody>
          <a:bodyPr wrap="square" rtlCol="0">
            <a:spAutoFit/>
          </a:bodyPr>
          <a:lstStyle/>
          <a:p>
            <a:r>
              <a:rPr lang="en-GB" dirty="0"/>
              <a:t>Acidic gases can dissolve in the water held in clouds, leading to </a:t>
            </a:r>
            <a:r>
              <a:rPr lang="en-GB" b="1" dirty="0">
                <a:solidFill>
                  <a:srgbClr val="B80303"/>
                </a:solidFill>
              </a:rPr>
              <a:t>acid rain</a:t>
            </a:r>
            <a:r>
              <a:rPr lang="en-GB" dirty="0"/>
              <a:t>. </a:t>
            </a:r>
          </a:p>
        </p:txBody>
      </p:sp>
      <p:sp>
        <p:nvSpPr>
          <p:cNvPr id="6" name="TextBox 5"/>
          <p:cNvSpPr txBox="1"/>
          <p:nvPr/>
        </p:nvSpPr>
        <p:spPr>
          <a:xfrm>
            <a:off x="342900" y="3732167"/>
            <a:ext cx="4425043" cy="2308324"/>
          </a:xfrm>
          <a:prstGeom prst="rect">
            <a:avLst/>
          </a:prstGeom>
          <a:noFill/>
        </p:spPr>
        <p:txBody>
          <a:bodyPr wrap="square" rtlCol="0">
            <a:spAutoFit/>
          </a:bodyPr>
          <a:lstStyle/>
          <a:p>
            <a:r>
              <a:rPr lang="en-GB" dirty="0"/>
              <a:t>When acid rain falls, it can cause changes to the soil and water in rivers, lakes and streams. This can then affect plant and animals in these areas, causing some to die. </a:t>
            </a:r>
          </a:p>
        </p:txBody>
      </p:sp>
      <p:pic>
        <p:nvPicPr>
          <p:cNvPr id="8" name="Picture 19">
            <a:hlinkClick r:id="" action="ppaction://hlinkshowjump?jump=nextslide"/>
            <a:extLst>
              <a:ext uri="{FF2B5EF4-FFF2-40B4-BE49-F238E27FC236}">
                <a16:creationId xmlns:a16="http://schemas.microsoft.com/office/drawing/2014/main" id="{F1A67701-018D-4DFB-848F-8A93215304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5D0BA67E-27F8-491E-A560-31AF209A2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516" y="3516939"/>
            <a:ext cx="3635099" cy="2425130"/>
          </a:xfrm>
          <a:prstGeom prst="rect">
            <a:avLst/>
          </a:prstGeom>
        </p:spPr>
      </p:pic>
      <p:pic>
        <p:nvPicPr>
          <p:cNvPr id="10" name="Picture 5" descr="notes_icon">
            <a:extLst>
              <a:ext uri="{FF2B5EF4-FFF2-40B4-BE49-F238E27FC236}">
                <a16:creationId xmlns:a16="http://schemas.microsoft.com/office/drawing/2014/main" id="{0FF5CA14-3E60-4190-9811-8679881F0472}"/>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419298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Impacts of human activity</a:t>
            </a:r>
          </a:p>
        </p:txBody>
      </p:sp>
      <p:pic>
        <p:nvPicPr>
          <p:cNvPr id="5" name="Picture 19">
            <a:hlinkClick r:id="" action="ppaction://hlinkshowjump?jump=nextslide"/>
            <a:extLst>
              <a:ext uri="{FF2B5EF4-FFF2-40B4-BE49-F238E27FC236}">
                <a16:creationId xmlns:a16="http://schemas.microsoft.com/office/drawing/2014/main" id="{41CED6CB-CDBE-46C9-8154-EB6FCDF62E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descr="flash_icon">
            <a:extLst>
              <a:ext uri="{FF2B5EF4-FFF2-40B4-BE49-F238E27FC236}">
                <a16:creationId xmlns:a16="http://schemas.microsoft.com/office/drawing/2014/main" id="{42F49313-57AD-4409-98B1-C26845920EA5}"/>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9">
            <a:extLst>
              <a:ext uri="{FF2B5EF4-FFF2-40B4-BE49-F238E27FC236}">
                <a16:creationId xmlns:a16="http://schemas.microsoft.com/office/drawing/2014/main" id="{0B5CECCB-F324-4F58-A7E2-2C05DBF8F99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57603"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58"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83D8C824-BD8E-437F-BE12-E2F91865856A}"/>
                    </a:ext>
                  </a:extLst>
                </p:cNvPr>
                <p:cNvPicPr>
                  <a:picLocks/>
                </p:cNvPicPr>
                <p:nvPr>
                  <p:custDataLst>
                    <p:tags r:id="rId3"/>
                  </p:custDataLst>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935224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MOVIE" val="Reactions_of_Acids_5_acid_rain_ERUS_JB.swf"/>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15463</TotalTime>
  <Words>620</Words>
  <Application>Microsoft Office PowerPoint</Application>
  <PresentationFormat>On-screen Show (4:3)</PresentationFormat>
  <Paragraphs>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Wingdings</vt:lpstr>
      <vt:lpstr>Wingdings 2</vt:lpstr>
      <vt:lpstr>Default Design</vt:lpstr>
      <vt:lpstr>3_Default Design</vt:lpstr>
      <vt:lpstr>Impacts  of Human  Activity</vt:lpstr>
      <vt:lpstr>Information</vt:lpstr>
      <vt:lpstr>Impacts of human activity</vt:lpstr>
      <vt:lpstr>Impacts of human activity </vt:lpstr>
      <vt:lpstr>Impacts of human activity</vt:lpstr>
      <vt:lpstr>Impacts of human activity</vt:lpstr>
      <vt:lpstr>Impacts of human activity</vt:lpstr>
      <vt:lpstr>Impacts of human activity</vt:lpstr>
      <vt:lpstr>Impacts of human activity</vt:lpstr>
      <vt:lpstr>Impacts of human activity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Human Activity</dc:title>
  <dc:subject>Boardworks Elementary School Earth and Space Sciences</dc:subject>
  <dc:creator>Boardworks</dc:creator>
  <cp:lastModifiedBy>Tim Crilly</cp:lastModifiedBy>
  <cp:revision>668</cp:revision>
  <dcterms:created xsi:type="dcterms:W3CDTF">2003-10-06T13:07:42Z</dcterms:created>
  <dcterms:modified xsi:type="dcterms:W3CDTF">2018-12-04T11:00:43Z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