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3863" r:id="rId2"/>
  </p:sldMasterIdLst>
  <p:notesMasterIdLst>
    <p:notesMasterId r:id="rId16"/>
  </p:notesMasterIdLst>
  <p:handoutMasterIdLst>
    <p:handoutMasterId r:id="rId17"/>
  </p:handoutMasterIdLst>
  <p:sldIdLst>
    <p:sldId id="430" r:id="rId3"/>
    <p:sldId id="488" r:id="rId4"/>
    <p:sldId id="487" r:id="rId5"/>
    <p:sldId id="491" r:id="rId6"/>
    <p:sldId id="489" r:id="rId7"/>
    <p:sldId id="492" r:id="rId8"/>
    <p:sldId id="497" r:id="rId9"/>
    <p:sldId id="496" r:id="rId10"/>
    <p:sldId id="494" r:id="rId11"/>
    <p:sldId id="498" r:id="rId12"/>
    <p:sldId id="493" r:id="rId13"/>
    <p:sldId id="499" r:id="rId14"/>
    <p:sldId id="495" r:id="rId15"/>
  </p:sldIdLst>
  <p:sldSz cx="9144000" cy="6858000" type="screen4x3"/>
  <p:notesSz cx="6858000" cy="9296400"/>
  <p:custDataLst>
    <p:tags r:id="rId18"/>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9D9"/>
    <a:srgbClr val="B80303"/>
    <a:srgbClr val="010066"/>
    <a:srgbClr val="FF6600"/>
    <a:srgbClr val="FFCC99"/>
    <a:srgbClr val="ECA4EE"/>
    <a:srgbClr val="FF9955"/>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varScale="1">
        <p:scale>
          <a:sx n="85" d="100"/>
          <a:sy n="85" d="100"/>
        </p:scale>
        <p:origin x="540" y="78"/>
      </p:cViewPr>
      <p:guideLst>
        <p:guide orient="horz" pos="494"/>
        <p:guide orient="horz" pos="3876"/>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1.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F14FA67B-035B-4724-A60E-3861DC9805E3}"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766C8C4B-32D4-4DD3-845A-E5B1C4EEBDF1}"/>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custDataLst>
      <p:tags r:id="rId2"/>
    </p:custDataLst>
    <p:extLst>
      <p:ext uri="{BB962C8B-B14F-4D97-AF65-F5344CB8AC3E}">
        <p14:creationId xmlns:p14="http://schemas.microsoft.com/office/powerpoint/2010/main" val="4163498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defRPr>
            </a:lvl1pPr>
          </a:lstStyle>
          <a:p>
            <a:pPr>
              <a:defRPr/>
            </a:pPr>
            <a:fld id="{3D2491E0-F370-47E7-B5E7-001C97B7B8ED}"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AF634381-9BC9-4222-A5E6-4A578FDE8F5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anchor="b"/>
          <a:lstStyle/>
          <a:p>
            <a:pPr algn="ctr"/>
            <a:r>
              <a:rPr lang="en-GB" sz="1200" b="1" dirty="0">
                <a:solidFill>
                  <a:schemeClr val="tx1"/>
                </a:solidFill>
              </a:rPr>
              <a:t>Boardworks Elementary School Earth and Space Sciences</a:t>
            </a:r>
          </a:p>
        </p:txBody>
      </p:sp>
    </p:spTree>
    <p:extLst>
      <p:ext uri="{BB962C8B-B14F-4D97-AF65-F5344CB8AC3E}">
        <p14:creationId xmlns:p14="http://schemas.microsoft.com/office/powerpoint/2010/main" val="1854540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0E9860F0-39BC-46C8-B23F-9FD38BFA22D0}" type="slidenum">
              <a:rPr lang="en-US" smtClean="0"/>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2"/>
              </a:spcBef>
            </a:pPr>
            <a:r>
              <a:rPr lang="en-GB"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LanaElcova</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10</a:t>
            </a:fld>
            <a:endParaRPr lang="en-US"/>
          </a:p>
        </p:txBody>
      </p:sp>
    </p:spTree>
    <p:extLst>
      <p:ext uri="{BB962C8B-B14F-4D97-AF65-F5344CB8AC3E}">
        <p14:creationId xmlns:p14="http://schemas.microsoft.com/office/powerpoint/2010/main" val="2897679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2"/>
              </a:spcBef>
            </a:pPr>
            <a:r>
              <a:rPr lang="en-GB" b="1" dirty="0"/>
              <a:t>Photo credit: </a:t>
            </a:r>
            <a:r>
              <a:rPr lang="en-US" altLang="en-US" dirty="0">
                <a:cs typeface="Times New Roman" panose="02020603050405020304" pitchFamily="18" charset="0"/>
              </a:rPr>
              <a:t>© CLICKMANIS,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11</a:t>
            </a:fld>
            <a:endParaRPr lang="en-US"/>
          </a:p>
        </p:txBody>
      </p:sp>
    </p:spTree>
    <p:extLst>
      <p:ext uri="{BB962C8B-B14F-4D97-AF65-F5344CB8AC3E}">
        <p14:creationId xmlns:p14="http://schemas.microsoft.com/office/powerpoint/2010/main" val="417483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2"/>
              </a:spcBef>
            </a:pPr>
            <a:r>
              <a:rPr lang="en-GB" b="1" dirty="0"/>
              <a:t>Photo credit: </a:t>
            </a:r>
            <a:r>
              <a:rPr lang="en-US" altLang="en-US" dirty="0">
                <a:cs typeface="Times New Roman" panose="02020603050405020304" pitchFamily="18" charset="0"/>
              </a:rPr>
              <a:t>© Rawpixel.com,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12</a:t>
            </a:fld>
            <a:endParaRPr lang="en-US"/>
          </a:p>
        </p:txBody>
      </p:sp>
    </p:spTree>
    <p:extLst>
      <p:ext uri="{BB962C8B-B14F-4D97-AF65-F5344CB8AC3E}">
        <p14:creationId xmlns:p14="http://schemas.microsoft.com/office/powerpoint/2010/main" val="305566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information or design ideas and/or solutions with others in oral and/or written forms using models, drawings, writing, or numbers that provide detail about scientific ideas, practices, and/or design ideas</a:t>
            </a: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endParaRPr lang="en-GB" b="1" dirty="0"/>
          </a:p>
          <a:p>
            <a:pPr>
              <a:spcBef>
                <a:spcPts val="432"/>
              </a:spcBef>
            </a:pPr>
            <a:r>
              <a:rPr lang="en-GB"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Bellovittorio</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13</a:t>
            </a:fld>
            <a:endParaRPr lang="en-US"/>
          </a:p>
        </p:txBody>
      </p:sp>
    </p:spTree>
    <p:extLst>
      <p:ext uri="{BB962C8B-B14F-4D97-AF65-F5344CB8AC3E}">
        <p14:creationId xmlns:p14="http://schemas.microsoft.com/office/powerpoint/2010/main" val="215094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2</a:t>
            </a:fld>
            <a:endParaRPr lang="en-US"/>
          </a:p>
        </p:txBody>
      </p:sp>
    </p:spTree>
    <p:extLst>
      <p:ext uri="{BB962C8B-B14F-4D97-AF65-F5344CB8AC3E}">
        <p14:creationId xmlns:p14="http://schemas.microsoft.com/office/powerpoint/2010/main" val="1888666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2"/>
              </a:spcBef>
            </a:pPr>
            <a:r>
              <a:rPr lang="en-US" b="1" dirty="0"/>
              <a:t>Teacher notes</a:t>
            </a:r>
          </a:p>
          <a:p>
            <a:pPr>
              <a:spcBef>
                <a:spcPts val="432"/>
              </a:spcBef>
            </a:pPr>
            <a:r>
              <a:rPr lang="en-US" dirty="0"/>
              <a:t>Beavers</a:t>
            </a:r>
            <a:r>
              <a:rPr lang="en-US" baseline="0" dirty="0"/>
              <a:t> build dams to deepen the water to enable them to create “lodges” where they can raise young. The deep water helps them to defend the lodges from predators. </a:t>
            </a:r>
          </a:p>
          <a:p>
            <a:pPr>
              <a:spcBef>
                <a:spcPts val="432"/>
              </a:spcBef>
            </a:pPr>
            <a:endParaRPr lang="en-US" baseline="0" dirty="0"/>
          </a:p>
          <a:p>
            <a:pPr>
              <a:spcBef>
                <a:spcPts val="432"/>
              </a:spcBef>
            </a:pPr>
            <a:r>
              <a:rPr lang="en-US" b="1" baseline="0" dirty="0"/>
              <a:t>Photo credit: </a:t>
            </a:r>
            <a:r>
              <a:rPr lang="en-US" altLang="en-US" dirty="0">
                <a:cs typeface="Times New Roman" panose="02020603050405020304" pitchFamily="18" charset="0"/>
              </a:rPr>
              <a:t>© Chase Dekker,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3</a:t>
            </a:fld>
            <a:endParaRPr lang="en-US"/>
          </a:p>
        </p:txBody>
      </p:sp>
    </p:spTree>
    <p:extLst>
      <p:ext uri="{BB962C8B-B14F-4D97-AF65-F5344CB8AC3E}">
        <p14:creationId xmlns:p14="http://schemas.microsoft.com/office/powerpoint/2010/main" val="341088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Use information from observations (</a:t>
            </a:r>
            <a:r>
              <a:rPr lang="en-GB" sz="1200" kern="1200" dirty="0" err="1">
                <a:solidFill>
                  <a:schemeClr val="tx1"/>
                </a:solidFill>
                <a:effectLst/>
                <a:latin typeface="Arial" charset="0"/>
                <a:ea typeface="+mn-ea"/>
                <a:cs typeface="+mn-cs"/>
              </a:rPr>
              <a:t>firsthand</a:t>
            </a:r>
            <a:r>
              <a:rPr lang="en-GB" sz="1200" kern="1200" dirty="0">
                <a:solidFill>
                  <a:schemeClr val="tx1"/>
                </a:solidFill>
                <a:effectLst/>
                <a:latin typeface="Arial" charset="0"/>
                <a:ea typeface="+mn-ea"/>
                <a:cs typeface="+mn-cs"/>
              </a:rPr>
              <a:t> and from media) to construct an evidence-based account for natural phenomena.</a:t>
            </a:r>
            <a:endParaRPr lang="en-GB" dirty="0">
              <a:effectLst/>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endParaRPr lang="en-GB" b="1" dirty="0"/>
          </a:p>
          <a:p>
            <a:pPr>
              <a:spcBef>
                <a:spcPts val="432"/>
              </a:spcBef>
            </a:pPr>
            <a:r>
              <a:rPr lang="en-GB" b="1" dirty="0"/>
              <a:t>Photo credits: </a:t>
            </a:r>
            <a:r>
              <a:rPr lang="en-GB" sz="1200" b="0" i="0" kern="1200" dirty="0">
                <a:solidFill>
                  <a:schemeClr val="tx1"/>
                </a:solidFill>
                <a:effectLst/>
                <a:latin typeface="Arial" charset="0"/>
                <a:ea typeface="+mn-ea"/>
                <a:cs typeface="+mn-cs"/>
              </a:rPr>
              <a:t>Squirrel </a:t>
            </a:r>
            <a:r>
              <a:rPr lang="en-US" altLang="en-US" dirty="0">
                <a:cs typeface="Times New Roman" panose="02020603050405020304" pitchFamily="18" charset="0"/>
              </a:rPr>
              <a:t>© </a:t>
            </a:r>
            <a:r>
              <a:rPr lang="en-US" altLang="en-US" dirty="0" err="1">
                <a:cs typeface="Times New Roman" panose="02020603050405020304" pitchFamily="18" charset="0"/>
              </a:rPr>
              <a:t>smallblackcat</a:t>
            </a:r>
            <a:r>
              <a:rPr lang="en-US" altLang="en-US" dirty="0">
                <a:cs typeface="Times New Roman" panose="02020603050405020304" pitchFamily="18" charset="0"/>
              </a:rPr>
              <a:t>; </a:t>
            </a:r>
            <a:r>
              <a:rPr lang="en-GB" sz="1200" b="0" i="0" kern="1200" dirty="0">
                <a:solidFill>
                  <a:schemeClr val="tx1"/>
                </a:solidFill>
                <a:effectLst/>
                <a:latin typeface="Arial" charset="0"/>
                <a:ea typeface="+mn-ea"/>
                <a:cs typeface="+mn-cs"/>
              </a:rPr>
              <a:t>Tree roots </a:t>
            </a:r>
            <a:r>
              <a:rPr lang="en-US" altLang="en-US" dirty="0">
                <a:cs typeface="Times New Roman" panose="02020603050405020304" pitchFamily="18" charset="0"/>
              </a:rPr>
              <a:t>© </a:t>
            </a:r>
            <a:r>
              <a:rPr lang="en-US" altLang="en-US" dirty="0" err="1">
                <a:cs typeface="Times New Roman" panose="02020603050405020304" pitchFamily="18" charset="0"/>
              </a:rPr>
              <a:t>ThamKC</a:t>
            </a:r>
            <a:r>
              <a:rPr lang="en-US" altLang="en-US" dirty="0">
                <a:cs typeface="Times New Roman" panose="02020603050405020304" pitchFamily="18" charset="0"/>
              </a:rPr>
              <a:t>; </a:t>
            </a:r>
            <a:r>
              <a:rPr lang="en-GB" sz="1200" b="0" i="0" kern="1200" dirty="0">
                <a:solidFill>
                  <a:schemeClr val="tx1"/>
                </a:solidFill>
                <a:effectLst/>
                <a:latin typeface="Arial" charset="0"/>
                <a:ea typeface="+mn-ea"/>
                <a:cs typeface="+mn-cs"/>
              </a:rPr>
              <a:t>Deer </a:t>
            </a:r>
            <a:r>
              <a:rPr lang="en-US" altLang="en-US" dirty="0">
                <a:cs typeface="Times New Roman" panose="02020603050405020304" pitchFamily="18" charset="0"/>
              </a:rPr>
              <a:t>© </a:t>
            </a:r>
            <a:r>
              <a:rPr lang="en-US" altLang="en-US" dirty="0" err="1">
                <a:cs typeface="Times New Roman" panose="02020603050405020304" pitchFamily="18" charset="0"/>
              </a:rPr>
              <a:t>Ms.Karyn</a:t>
            </a:r>
            <a:r>
              <a:rPr lang="en-US" altLang="en-US" dirty="0">
                <a:cs typeface="Times New Roman" panose="02020603050405020304" pitchFamily="18" charset="0"/>
              </a:rPr>
              <a:t>; </a:t>
            </a:r>
            <a:r>
              <a:rPr lang="en-GB" sz="1200" b="0" i="0" kern="1200" dirty="0">
                <a:solidFill>
                  <a:schemeClr val="tx1"/>
                </a:solidFill>
                <a:effectLst/>
                <a:latin typeface="Arial" charset="0"/>
                <a:ea typeface="+mn-ea"/>
                <a:cs typeface="+mn-cs"/>
              </a:rPr>
              <a:t>Cheetah </a:t>
            </a:r>
            <a:r>
              <a:rPr lang="en-US" altLang="en-US" dirty="0">
                <a:cs typeface="Times New Roman" panose="02020603050405020304" pitchFamily="18" charset="0"/>
              </a:rPr>
              <a:t>© </a:t>
            </a:r>
            <a:r>
              <a:rPr lang="en-GB" sz="1200" b="0" i="0" u="none" strike="noStrike" kern="1200" dirty="0">
                <a:solidFill>
                  <a:schemeClr val="tx1"/>
                </a:solidFill>
                <a:effectLst/>
                <a:latin typeface="Arial" charset="0"/>
                <a:ea typeface="+mn-ea"/>
                <a:cs typeface="+mn-cs"/>
              </a:rPr>
              <a:t>Kris </a:t>
            </a:r>
            <a:r>
              <a:rPr lang="en-GB" sz="1200" b="0" i="0" u="none" strike="noStrike" kern="1200" dirty="0" err="1">
                <a:solidFill>
                  <a:schemeClr val="tx1"/>
                </a:solidFill>
                <a:effectLst/>
                <a:latin typeface="Arial" charset="0"/>
                <a:ea typeface="+mn-ea"/>
                <a:cs typeface="+mn-cs"/>
              </a:rPr>
              <a:t>Wiktor</a:t>
            </a:r>
            <a:r>
              <a:rPr lang="en-GB" sz="1200" b="0" i="0" u="none" strike="noStrike" kern="1200" dirty="0">
                <a:solidFill>
                  <a:schemeClr val="tx1"/>
                </a:solidFill>
                <a:effectLst/>
                <a:latin typeface="Arial" charset="0"/>
                <a:ea typeface="+mn-ea"/>
                <a:cs typeface="+mn-cs"/>
              </a:rPr>
              <a:t>, all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4</a:t>
            </a:fld>
            <a:endParaRPr lang="en-US"/>
          </a:p>
        </p:txBody>
      </p:sp>
    </p:spTree>
    <p:extLst>
      <p:ext uri="{BB962C8B-B14F-4D97-AF65-F5344CB8AC3E}">
        <p14:creationId xmlns:p14="http://schemas.microsoft.com/office/powerpoint/2010/main" val="47714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2"/>
              </a:spcBef>
            </a:pPr>
            <a:r>
              <a:rPr lang="en-GB" b="1" dirty="0"/>
              <a:t>Teacher notes</a:t>
            </a:r>
          </a:p>
          <a:p>
            <a:pPr>
              <a:spcBef>
                <a:spcPts val="432"/>
              </a:spcBef>
            </a:pPr>
            <a:r>
              <a:rPr lang="en-GB" dirty="0"/>
              <a:t>You could ask students</a:t>
            </a:r>
            <a:r>
              <a:rPr lang="en-GB" baseline="0" dirty="0"/>
              <a:t> to keep a diary of their day-to-day home lives for a couple of days. They could note down what they eat, throw away, buy, how and when they use water, whether they heat or cool their house, how they travel around, etc. This could form the basis for a discussion about how they live and how their actions can affect the environment. </a:t>
            </a:r>
          </a:p>
          <a:p>
            <a:pPr>
              <a:spcBef>
                <a:spcPts val="432"/>
              </a:spcBef>
            </a:pPr>
            <a:endParaRPr lang="en-GB" baseline="0" dirty="0"/>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Use information from observations (</a:t>
            </a:r>
            <a:r>
              <a:rPr lang="en-GB" sz="1200" kern="1200" dirty="0" err="1">
                <a:solidFill>
                  <a:schemeClr val="tx1"/>
                </a:solidFill>
                <a:effectLst/>
                <a:latin typeface="Arial" charset="0"/>
                <a:ea typeface="+mn-ea"/>
                <a:cs typeface="+mn-cs"/>
              </a:rPr>
              <a:t>firsthand</a:t>
            </a:r>
            <a:r>
              <a:rPr lang="en-GB" sz="1200" kern="1200" dirty="0">
                <a:solidFill>
                  <a:schemeClr val="tx1"/>
                </a:solidFill>
                <a:effectLst/>
                <a:latin typeface="Arial" charset="0"/>
                <a:ea typeface="+mn-ea"/>
                <a:cs typeface="+mn-cs"/>
              </a:rPr>
              <a:t> and from media) to construct an evidence-based account for natural phenomena.</a:t>
            </a:r>
            <a:endParaRPr lang="en-GB" dirty="0">
              <a:effectLst/>
            </a:endParaRPr>
          </a:p>
          <a:p>
            <a:pPr>
              <a:spcBef>
                <a:spcPts val="432"/>
              </a:spcBef>
            </a:pPr>
            <a:endParaRPr lang="en-GB" baseline="0" dirty="0"/>
          </a:p>
          <a:p>
            <a:pPr>
              <a:spcBef>
                <a:spcPts val="432"/>
              </a:spcBef>
            </a:pPr>
            <a:r>
              <a:rPr lang="en-GB" b="1" baseline="0" dirty="0"/>
              <a:t>Photo credit: </a:t>
            </a:r>
            <a:r>
              <a:rPr lang="en-US" altLang="en-US" dirty="0">
                <a:cs typeface="Times New Roman" panose="02020603050405020304" pitchFamily="18" charset="0"/>
              </a:rPr>
              <a:t>© JGA,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5</a:t>
            </a:fld>
            <a:endParaRPr lang="en-US"/>
          </a:p>
        </p:txBody>
      </p:sp>
    </p:spTree>
    <p:extLst>
      <p:ext uri="{BB962C8B-B14F-4D97-AF65-F5344CB8AC3E}">
        <p14:creationId xmlns:p14="http://schemas.microsoft.com/office/powerpoint/2010/main" val="6551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2"/>
              </a:spcBef>
            </a:pPr>
            <a:r>
              <a:rPr lang="en-GB" b="1" dirty="0"/>
              <a:t>Photo credit: </a:t>
            </a:r>
            <a:r>
              <a:rPr lang="en-US" altLang="en-US" dirty="0">
                <a:cs typeface="Times New Roman" panose="02020603050405020304" pitchFamily="18" charset="0"/>
              </a:rPr>
              <a:t>© Elena </a:t>
            </a:r>
            <a:r>
              <a:rPr lang="en-US" altLang="en-US" dirty="0" err="1">
                <a:cs typeface="Times New Roman" panose="02020603050405020304" pitchFamily="18" charset="0"/>
              </a:rPr>
              <a:t>Elisseeva</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6</a:t>
            </a:fld>
            <a:endParaRPr lang="en-US"/>
          </a:p>
        </p:txBody>
      </p:sp>
    </p:spTree>
    <p:extLst>
      <p:ext uri="{BB962C8B-B14F-4D97-AF65-F5344CB8AC3E}">
        <p14:creationId xmlns:p14="http://schemas.microsoft.com/office/powerpoint/2010/main" val="358503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Photo credit: </a:t>
            </a:r>
            <a:r>
              <a:rPr lang="en-US" altLang="en-US" dirty="0">
                <a:cs typeface="Times New Roman" panose="02020603050405020304" pitchFamily="18" charset="0"/>
              </a:rPr>
              <a:t>© Monkey Business Images,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7</a:t>
            </a:fld>
            <a:endParaRPr lang="en-US"/>
          </a:p>
        </p:txBody>
      </p:sp>
    </p:spTree>
    <p:extLst>
      <p:ext uri="{BB962C8B-B14F-4D97-AF65-F5344CB8AC3E}">
        <p14:creationId xmlns:p14="http://schemas.microsoft.com/office/powerpoint/2010/main" val="2276390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2"/>
              </a:spcBef>
            </a:pPr>
            <a:r>
              <a:rPr lang="en-GB"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Kletr</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8</a:t>
            </a:fld>
            <a:endParaRPr lang="en-US"/>
          </a:p>
        </p:txBody>
      </p:sp>
    </p:spTree>
    <p:extLst>
      <p:ext uri="{BB962C8B-B14F-4D97-AF65-F5344CB8AC3E}">
        <p14:creationId xmlns:p14="http://schemas.microsoft.com/office/powerpoint/2010/main" val="2259717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32"/>
              </a:spcBef>
            </a:pPr>
            <a:r>
              <a:rPr lang="en-GB" b="1" dirty="0"/>
              <a:t>Photo credit: </a:t>
            </a:r>
            <a:r>
              <a:rPr lang="en-US" altLang="en-US" dirty="0">
                <a:cs typeface="Times New Roman" panose="02020603050405020304" pitchFamily="18" charset="0"/>
              </a:rPr>
              <a:t>© </a:t>
            </a:r>
            <a:r>
              <a:rPr lang="en-US" altLang="en-US" dirty="0" err="1">
                <a:cs typeface="Times New Roman" panose="02020603050405020304" pitchFamily="18" charset="0"/>
              </a:rPr>
              <a:t>Sara_K</a:t>
            </a:r>
            <a:r>
              <a:rPr lang="en-US" altLang="en-US" dirty="0">
                <a:cs typeface="Times New Roman" panose="02020603050405020304" pitchFamily="18" charset="0"/>
              </a:rPr>
              <a:t>, Shutterstock.com 2018</a:t>
            </a:r>
            <a:endParaRPr lang="en-GB"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3D2491E0-F370-47E7-B5E7-001C97B7B8ED}" type="slidenum">
              <a:rPr lang="en-US" smtClean="0"/>
              <a:pPr>
                <a:defRPr/>
              </a:pPr>
              <a:t>9</a:t>
            </a:fld>
            <a:endParaRPr lang="en-US"/>
          </a:p>
        </p:txBody>
      </p:sp>
    </p:spTree>
    <p:extLst>
      <p:ext uri="{BB962C8B-B14F-4D97-AF65-F5344CB8AC3E}">
        <p14:creationId xmlns:p14="http://schemas.microsoft.com/office/powerpoint/2010/main" val="3942199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hasCustomPrompt="1"/>
          </p:nvPr>
        </p:nvSpPr>
        <p:spPr>
          <a:xfrm>
            <a:off x="3230310" y="1187864"/>
            <a:ext cx="4973653" cy="3127761"/>
          </a:xfrm>
        </p:spPr>
        <p:txBody>
          <a:bodyPr/>
          <a:lstStyle>
            <a:lvl1pPr algn="ctr">
              <a:lnSpc>
                <a:spcPct val="100000"/>
              </a:lnSpc>
              <a:defRPr sz="4400">
                <a:solidFill>
                  <a:srgbClr val="B80303"/>
                </a:solidFill>
              </a:defRPr>
            </a:lvl1pPr>
          </a:lstStyle>
          <a:p>
            <a:r>
              <a:rPr lang="en-US" dirty="0"/>
              <a:t>Click to edit Master title </a:t>
            </a:r>
            <a:br>
              <a:rPr lang="en-US" dirty="0"/>
            </a:br>
            <a:r>
              <a:rPr lang="en-US" dirty="0"/>
              <a:t>style</a:t>
            </a:r>
            <a:endParaRPr lang="en-GB" dirty="0"/>
          </a:p>
        </p:txBody>
      </p:sp>
      <p:pic>
        <p:nvPicPr>
          <p:cNvPr id="8" name="Picture 7">
            <a:extLst>
              <a:ext uri="{FF2B5EF4-FFF2-40B4-BE49-F238E27FC236}">
                <a16:creationId xmlns:a16="http://schemas.microsoft.com/office/drawing/2014/main" id="{C86F8553-5951-43AF-821A-6DB588B540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24DAFD66-3CB7-4443-BBB6-74AFE8C5F892}"/>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112171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
    </p:custDataLst>
    <p:extLst>
      <p:ext uri="{BB962C8B-B14F-4D97-AF65-F5344CB8AC3E}">
        <p14:creationId xmlns:p14="http://schemas.microsoft.com/office/powerpoint/2010/main" val="65395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4C666232-5D9B-4CFA-8949-CA5146E65FC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0F53B79C-89F8-49C6-AEB3-357C0CCA8C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6"/>
    </p:custDataLst>
  </p:cSld>
  <p:clrMap bg1="lt1" tx1="dk1" bg2="lt2" tx2="dk2" accent1="accent1" accent2="accent2" accent3="accent3" accent4="accent4" accent5="accent5" accent6="accent6" hlink="hlink" folHlink="folHlink"/>
  <p:sldLayoutIdLst>
    <p:sldLayoutId id="2147485177" r:id="rId1"/>
    <p:sldLayoutId id="2147485176"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47BAF95F-EB26-4406-A41B-066169FC7AE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BB6A74E-C04E-4F2D-B664-688C6865E54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13</a:t>
            </a:r>
          </a:p>
        </p:txBody>
      </p:sp>
    </p:spTree>
    <p:custDataLst>
      <p:tags r:id="rId14"/>
    </p:custData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 id="214748513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5.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302553-C198-44F0-BADD-500D34FA7803}"/>
              </a:ext>
            </a:extLst>
          </p:cNvPr>
          <p:cNvSpPr>
            <a:spLocks noGrp="1"/>
          </p:cNvSpPr>
          <p:nvPr>
            <p:ph type="title"/>
          </p:nvPr>
        </p:nvSpPr>
        <p:spPr>
          <a:xfrm>
            <a:off x="3230311" y="1187864"/>
            <a:ext cx="4511609" cy="3127761"/>
          </a:xfrm>
        </p:spPr>
        <p:txBody>
          <a:bodyPr/>
          <a:lstStyle/>
          <a:p>
            <a:r>
              <a:rPr lang="en-GB" sz="3600" dirty="0"/>
              <a:t>Living Things </a:t>
            </a:r>
            <a:br>
              <a:rPr lang="en-GB" sz="3600" dirty="0"/>
            </a:br>
            <a:r>
              <a:rPr lang="en-GB" sz="3600" dirty="0"/>
              <a:t>Cause Change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Living things cause change</a:t>
            </a:r>
          </a:p>
        </p:txBody>
      </p:sp>
      <p:sp>
        <p:nvSpPr>
          <p:cNvPr id="7" name="TextBox 6"/>
          <p:cNvSpPr txBox="1"/>
          <p:nvPr/>
        </p:nvSpPr>
        <p:spPr>
          <a:xfrm>
            <a:off x="342900" y="780623"/>
            <a:ext cx="8605160" cy="461665"/>
          </a:xfrm>
          <a:prstGeom prst="rect">
            <a:avLst/>
          </a:prstGeom>
          <a:noFill/>
        </p:spPr>
        <p:txBody>
          <a:bodyPr wrap="square" rtlCol="0">
            <a:spAutoFit/>
          </a:bodyPr>
          <a:lstStyle/>
          <a:p>
            <a:r>
              <a:rPr lang="en-GB" dirty="0"/>
              <a:t>Burning fossil fuels can also cause pollution.</a:t>
            </a:r>
          </a:p>
        </p:txBody>
      </p:sp>
      <p:sp>
        <p:nvSpPr>
          <p:cNvPr id="11" name="TextBox 10"/>
          <p:cNvSpPr txBox="1"/>
          <p:nvPr/>
        </p:nvSpPr>
        <p:spPr>
          <a:xfrm>
            <a:off x="342900" y="1602495"/>
            <a:ext cx="8605160" cy="1200329"/>
          </a:xfrm>
          <a:prstGeom prst="rect">
            <a:avLst/>
          </a:prstGeom>
          <a:noFill/>
        </p:spPr>
        <p:txBody>
          <a:bodyPr wrap="square" rtlCol="0">
            <a:spAutoFit/>
          </a:bodyPr>
          <a:lstStyle/>
          <a:p>
            <a:r>
              <a:rPr lang="en-GB" b="1" dirty="0">
                <a:solidFill>
                  <a:srgbClr val="B80303"/>
                </a:solidFill>
              </a:rPr>
              <a:t>Pollution</a:t>
            </a:r>
            <a:r>
              <a:rPr lang="en-GB" dirty="0"/>
              <a:t> is when substances are added to the environment, that can be harmful to animals and plants, as well as other humans. </a:t>
            </a:r>
          </a:p>
        </p:txBody>
      </p:sp>
      <p:sp>
        <p:nvSpPr>
          <p:cNvPr id="12" name="TextBox 11"/>
          <p:cNvSpPr txBox="1"/>
          <p:nvPr/>
        </p:nvSpPr>
        <p:spPr>
          <a:xfrm>
            <a:off x="342900" y="3628687"/>
            <a:ext cx="3151414" cy="1200329"/>
          </a:xfrm>
          <a:prstGeom prst="rect">
            <a:avLst/>
          </a:prstGeom>
          <a:noFill/>
        </p:spPr>
        <p:txBody>
          <a:bodyPr wrap="square" rtlCol="0">
            <a:spAutoFit/>
          </a:bodyPr>
          <a:lstStyle/>
          <a:p>
            <a:r>
              <a:rPr lang="en-GB" dirty="0"/>
              <a:t>Land, air and water can all be affected by pollution.</a:t>
            </a:r>
          </a:p>
        </p:txBody>
      </p:sp>
      <p:pic>
        <p:nvPicPr>
          <p:cNvPr id="8" name="Picture 19">
            <a:hlinkClick r:id="" action="ppaction://hlinkshowjump?jump=nextslide"/>
            <a:extLst>
              <a:ext uri="{FF2B5EF4-FFF2-40B4-BE49-F238E27FC236}">
                <a16:creationId xmlns:a16="http://schemas.microsoft.com/office/drawing/2014/main" id="{CACAC821-BFDE-4A27-AA24-573BF45121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 name="Picture 3">
            <a:extLst>
              <a:ext uri="{FF2B5EF4-FFF2-40B4-BE49-F238E27FC236}">
                <a16:creationId xmlns:a16="http://schemas.microsoft.com/office/drawing/2014/main" id="{0C1EAD54-E66A-4592-B79F-77F2C8729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3490" y="3017765"/>
            <a:ext cx="4286249" cy="2859540"/>
          </a:xfrm>
          <a:prstGeom prst="rect">
            <a:avLst/>
          </a:prstGeom>
        </p:spPr>
      </p:pic>
    </p:spTree>
    <p:extLst>
      <p:ext uri="{BB962C8B-B14F-4D97-AF65-F5344CB8AC3E}">
        <p14:creationId xmlns:p14="http://schemas.microsoft.com/office/powerpoint/2010/main" val="103680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Living things cause change</a:t>
            </a:r>
          </a:p>
        </p:txBody>
      </p:sp>
      <p:sp>
        <p:nvSpPr>
          <p:cNvPr id="3" name="TextBox 2"/>
          <p:cNvSpPr txBox="1"/>
          <p:nvPr/>
        </p:nvSpPr>
        <p:spPr>
          <a:xfrm>
            <a:off x="342897" y="2111599"/>
            <a:ext cx="8137910" cy="830997"/>
          </a:xfrm>
          <a:prstGeom prst="rect">
            <a:avLst/>
          </a:prstGeom>
          <a:noFill/>
        </p:spPr>
        <p:txBody>
          <a:bodyPr wrap="square" rtlCol="0">
            <a:spAutoFit/>
          </a:bodyPr>
          <a:lstStyle/>
          <a:p>
            <a:r>
              <a:rPr lang="en-GB" dirty="0"/>
              <a:t>Some waste, like fruit and vegetable matter, can easily be broken down. </a:t>
            </a:r>
          </a:p>
        </p:txBody>
      </p:sp>
      <p:sp>
        <p:nvSpPr>
          <p:cNvPr id="10" name="TextBox 9"/>
          <p:cNvSpPr txBox="1"/>
          <p:nvPr/>
        </p:nvSpPr>
        <p:spPr>
          <a:xfrm>
            <a:off x="342897" y="784225"/>
            <a:ext cx="8429314" cy="830997"/>
          </a:xfrm>
          <a:prstGeom prst="rect">
            <a:avLst/>
          </a:prstGeom>
          <a:noFill/>
        </p:spPr>
        <p:txBody>
          <a:bodyPr wrap="square" rtlCol="0">
            <a:spAutoFit/>
          </a:bodyPr>
          <a:lstStyle/>
          <a:p>
            <a:r>
              <a:rPr lang="en-GB" dirty="0"/>
              <a:t>Humans produce </a:t>
            </a:r>
            <a:r>
              <a:rPr lang="en-GB" b="1" dirty="0">
                <a:solidFill>
                  <a:srgbClr val="B80303"/>
                </a:solidFill>
              </a:rPr>
              <a:t>waste</a:t>
            </a:r>
            <a:r>
              <a:rPr lang="en-GB" dirty="0"/>
              <a:t> – things that we no longer want </a:t>
            </a:r>
            <a:br>
              <a:rPr lang="en-GB" dirty="0"/>
            </a:br>
            <a:r>
              <a:rPr lang="en-GB" dirty="0"/>
              <a:t>or need. </a:t>
            </a:r>
          </a:p>
        </p:txBody>
      </p:sp>
      <p:sp>
        <p:nvSpPr>
          <p:cNvPr id="11" name="Rectangle 10"/>
          <p:cNvSpPr/>
          <p:nvPr/>
        </p:nvSpPr>
        <p:spPr>
          <a:xfrm>
            <a:off x="5146006" y="3934715"/>
            <a:ext cx="3334801" cy="1569660"/>
          </a:xfrm>
          <a:prstGeom prst="rect">
            <a:avLst/>
          </a:prstGeom>
        </p:spPr>
        <p:txBody>
          <a:bodyPr wrap="square">
            <a:spAutoFit/>
          </a:bodyPr>
          <a:lstStyle/>
          <a:p>
            <a:r>
              <a:rPr lang="en-GB" dirty="0"/>
              <a:t>If this is made into </a:t>
            </a:r>
            <a:r>
              <a:rPr lang="en-GB" b="1" dirty="0">
                <a:solidFill>
                  <a:srgbClr val="B80303"/>
                </a:solidFill>
              </a:rPr>
              <a:t>compost</a:t>
            </a:r>
            <a:r>
              <a:rPr lang="en-GB" dirty="0"/>
              <a:t>  it can be returned to the soil, </a:t>
            </a:r>
            <a:br>
              <a:rPr lang="en-GB" dirty="0"/>
            </a:br>
            <a:r>
              <a:rPr lang="en-GB" dirty="0"/>
              <a:t>making it richer.</a:t>
            </a:r>
          </a:p>
        </p:txBody>
      </p:sp>
      <p:pic>
        <p:nvPicPr>
          <p:cNvPr id="7" name="Picture 19">
            <a:hlinkClick r:id="" action="ppaction://hlinkshowjump?jump=nextslide"/>
            <a:extLst>
              <a:ext uri="{FF2B5EF4-FFF2-40B4-BE49-F238E27FC236}">
                <a16:creationId xmlns:a16="http://schemas.microsoft.com/office/drawing/2014/main" id="{FC442363-9181-422A-89B6-4443612DED7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5" name="Picture 4">
            <a:extLst>
              <a:ext uri="{FF2B5EF4-FFF2-40B4-BE49-F238E27FC236}">
                <a16:creationId xmlns:a16="http://schemas.microsoft.com/office/drawing/2014/main" id="{9E3E719B-6179-4D36-9818-4404F18ECF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158" y="3267242"/>
            <a:ext cx="4282992" cy="2857368"/>
          </a:xfrm>
          <a:prstGeom prst="rect">
            <a:avLst/>
          </a:prstGeom>
        </p:spPr>
      </p:pic>
    </p:spTree>
    <p:extLst>
      <p:ext uri="{BB962C8B-B14F-4D97-AF65-F5344CB8AC3E}">
        <p14:creationId xmlns:p14="http://schemas.microsoft.com/office/powerpoint/2010/main" val="253204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Living things cause change</a:t>
            </a:r>
          </a:p>
        </p:txBody>
      </p:sp>
      <p:sp>
        <p:nvSpPr>
          <p:cNvPr id="3" name="Rectangle 2"/>
          <p:cNvSpPr/>
          <p:nvPr/>
        </p:nvSpPr>
        <p:spPr>
          <a:xfrm>
            <a:off x="342900" y="822635"/>
            <a:ext cx="8474530" cy="830997"/>
          </a:xfrm>
          <a:prstGeom prst="rect">
            <a:avLst/>
          </a:prstGeom>
        </p:spPr>
        <p:txBody>
          <a:bodyPr wrap="square">
            <a:spAutoFit/>
          </a:bodyPr>
          <a:lstStyle/>
          <a:p>
            <a:r>
              <a:rPr lang="en-GB" dirty="0"/>
              <a:t>Other materials, such as plastic and glass, take a long time to break down.</a:t>
            </a:r>
          </a:p>
        </p:txBody>
      </p:sp>
      <p:sp>
        <p:nvSpPr>
          <p:cNvPr id="4" name="Rectangle 3"/>
          <p:cNvSpPr/>
          <p:nvPr/>
        </p:nvSpPr>
        <p:spPr>
          <a:xfrm>
            <a:off x="342897" y="2068596"/>
            <a:ext cx="8474530" cy="830997"/>
          </a:xfrm>
          <a:prstGeom prst="rect">
            <a:avLst/>
          </a:prstGeom>
        </p:spPr>
        <p:txBody>
          <a:bodyPr wrap="square">
            <a:spAutoFit/>
          </a:bodyPr>
          <a:lstStyle/>
          <a:p>
            <a:r>
              <a:rPr lang="en-GB" dirty="0"/>
              <a:t>This material can end up in a garbage dump, which can harm the environment. </a:t>
            </a:r>
          </a:p>
        </p:txBody>
      </p:sp>
      <p:sp>
        <p:nvSpPr>
          <p:cNvPr id="5" name="Rectangle 4"/>
          <p:cNvSpPr/>
          <p:nvPr/>
        </p:nvSpPr>
        <p:spPr>
          <a:xfrm>
            <a:off x="342898" y="3559938"/>
            <a:ext cx="4033159" cy="1938992"/>
          </a:xfrm>
          <a:prstGeom prst="rect">
            <a:avLst/>
          </a:prstGeom>
        </p:spPr>
        <p:txBody>
          <a:bodyPr wrap="square">
            <a:spAutoFit/>
          </a:bodyPr>
          <a:lstStyle/>
          <a:p>
            <a:r>
              <a:rPr lang="en-GB" dirty="0"/>
              <a:t>Glass and some types of plastic can be </a:t>
            </a:r>
            <a:r>
              <a:rPr lang="en-GB" b="1" dirty="0">
                <a:solidFill>
                  <a:srgbClr val="B80303"/>
                </a:solidFill>
              </a:rPr>
              <a:t>recycled</a:t>
            </a:r>
            <a:r>
              <a:rPr lang="en-GB" dirty="0">
                <a:solidFill>
                  <a:srgbClr val="010066"/>
                </a:solidFill>
              </a:rPr>
              <a:t>.</a:t>
            </a:r>
            <a:r>
              <a:rPr lang="en-GB" dirty="0">
                <a:solidFill>
                  <a:srgbClr val="B80303"/>
                </a:solidFill>
              </a:rPr>
              <a:t> </a:t>
            </a:r>
            <a:r>
              <a:rPr lang="en-GB" dirty="0"/>
              <a:t>This means that it broken down and remade into new useful products. </a:t>
            </a:r>
          </a:p>
        </p:txBody>
      </p:sp>
      <p:pic>
        <p:nvPicPr>
          <p:cNvPr id="7" name="Picture 19">
            <a:hlinkClick r:id="" action="ppaction://hlinkshowjump?jump=nextslide"/>
            <a:extLst>
              <a:ext uri="{FF2B5EF4-FFF2-40B4-BE49-F238E27FC236}">
                <a16:creationId xmlns:a16="http://schemas.microsoft.com/office/drawing/2014/main" id="{2820F1C3-5C66-4E05-973A-933F09ECF13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6DA30B5-E9A0-4F25-B61B-16104DEB9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3491" y="2961109"/>
            <a:ext cx="3712680" cy="3074256"/>
          </a:xfrm>
          <a:prstGeom prst="rect">
            <a:avLst/>
          </a:prstGeom>
        </p:spPr>
      </p:pic>
    </p:spTree>
    <p:extLst>
      <p:ext uri="{BB962C8B-B14F-4D97-AF65-F5344CB8AC3E}">
        <p14:creationId xmlns:p14="http://schemas.microsoft.com/office/powerpoint/2010/main" val="17103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A782FA-58B7-4B07-8AA5-C8BFFF174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803" y="2951241"/>
            <a:ext cx="3122839" cy="3122839"/>
          </a:xfrm>
          <a:prstGeom prst="rect">
            <a:avLst/>
          </a:prstGeom>
        </p:spPr>
      </p:pic>
      <p:sp>
        <p:nvSpPr>
          <p:cNvPr id="2" name="Title 1"/>
          <p:cNvSpPr>
            <a:spLocks noGrp="1"/>
          </p:cNvSpPr>
          <p:nvPr>
            <p:ph type="title"/>
          </p:nvPr>
        </p:nvSpPr>
        <p:spPr/>
        <p:txBody>
          <a:bodyPr/>
          <a:lstStyle/>
          <a:p>
            <a:r>
              <a:rPr lang="en-GB" dirty="0"/>
              <a:t>Living things cause change</a:t>
            </a:r>
          </a:p>
        </p:txBody>
      </p:sp>
      <p:sp>
        <p:nvSpPr>
          <p:cNvPr id="3" name="TextBox 2"/>
          <p:cNvSpPr txBox="1"/>
          <p:nvPr/>
        </p:nvSpPr>
        <p:spPr>
          <a:xfrm>
            <a:off x="342897" y="799985"/>
            <a:ext cx="8569992" cy="461665"/>
          </a:xfrm>
          <a:prstGeom prst="rect">
            <a:avLst/>
          </a:prstGeom>
          <a:solidFill>
            <a:srgbClr val="FDD9D9"/>
          </a:solidFill>
        </p:spPr>
        <p:txBody>
          <a:bodyPr wrap="square" rtlCol="0">
            <a:spAutoFit/>
          </a:bodyPr>
          <a:lstStyle/>
          <a:p>
            <a:r>
              <a:rPr lang="en-GB" dirty="0"/>
              <a:t>How can we reduce the impact we have on the environment?</a:t>
            </a:r>
          </a:p>
        </p:txBody>
      </p:sp>
      <p:sp>
        <p:nvSpPr>
          <p:cNvPr id="4" name="TextBox 3"/>
          <p:cNvSpPr txBox="1"/>
          <p:nvPr/>
        </p:nvSpPr>
        <p:spPr>
          <a:xfrm>
            <a:off x="342900" y="1690947"/>
            <a:ext cx="6678386" cy="830997"/>
          </a:xfrm>
          <a:prstGeom prst="rect">
            <a:avLst/>
          </a:prstGeom>
          <a:noFill/>
        </p:spPr>
        <p:txBody>
          <a:bodyPr wrap="square" rtlCol="0">
            <a:spAutoFit/>
          </a:bodyPr>
          <a:lstStyle/>
          <a:p>
            <a:r>
              <a:rPr lang="en-GB" b="1" dirty="0">
                <a:solidFill>
                  <a:srgbClr val="B80303"/>
                </a:solidFill>
              </a:rPr>
              <a:t>Reduce </a:t>
            </a:r>
            <a:r>
              <a:rPr lang="en-GB" dirty="0"/>
              <a:t>– we could make less garbage by buying fewer things, that then get thrown away.</a:t>
            </a:r>
          </a:p>
        </p:txBody>
      </p:sp>
      <p:sp>
        <p:nvSpPr>
          <p:cNvPr id="5" name="TextBox 4"/>
          <p:cNvSpPr txBox="1"/>
          <p:nvPr/>
        </p:nvSpPr>
        <p:spPr>
          <a:xfrm>
            <a:off x="342897" y="2864664"/>
            <a:ext cx="5045532" cy="1200329"/>
          </a:xfrm>
          <a:prstGeom prst="rect">
            <a:avLst/>
          </a:prstGeom>
          <a:noFill/>
        </p:spPr>
        <p:txBody>
          <a:bodyPr wrap="square" rtlCol="0">
            <a:spAutoFit/>
          </a:bodyPr>
          <a:lstStyle/>
          <a:p>
            <a:r>
              <a:rPr lang="en-GB" b="1" dirty="0">
                <a:solidFill>
                  <a:srgbClr val="B80303"/>
                </a:solidFill>
              </a:rPr>
              <a:t>Reuse </a:t>
            </a:r>
            <a:r>
              <a:rPr lang="en-GB" dirty="0"/>
              <a:t>– we could reuse things again, or give them to someone else who could use them.</a:t>
            </a:r>
          </a:p>
        </p:txBody>
      </p:sp>
      <p:sp>
        <p:nvSpPr>
          <p:cNvPr id="6" name="TextBox 5"/>
          <p:cNvSpPr txBox="1"/>
          <p:nvPr/>
        </p:nvSpPr>
        <p:spPr>
          <a:xfrm>
            <a:off x="342897" y="4403299"/>
            <a:ext cx="5045532" cy="1200329"/>
          </a:xfrm>
          <a:prstGeom prst="rect">
            <a:avLst/>
          </a:prstGeom>
          <a:noFill/>
        </p:spPr>
        <p:txBody>
          <a:bodyPr wrap="square" rtlCol="0">
            <a:spAutoFit/>
          </a:bodyPr>
          <a:lstStyle/>
          <a:p>
            <a:r>
              <a:rPr lang="en-GB" b="1" dirty="0">
                <a:solidFill>
                  <a:srgbClr val="B80303"/>
                </a:solidFill>
              </a:rPr>
              <a:t>Recycle</a:t>
            </a:r>
            <a:r>
              <a:rPr lang="en-GB" dirty="0"/>
              <a:t> – we could turn trash </a:t>
            </a:r>
            <a:br>
              <a:rPr lang="en-GB" dirty="0"/>
            </a:br>
            <a:r>
              <a:rPr lang="en-GB" dirty="0"/>
              <a:t>into new products instead of </a:t>
            </a:r>
            <a:br>
              <a:rPr lang="en-GB" dirty="0"/>
            </a:br>
            <a:r>
              <a:rPr lang="en-GB" dirty="0"/>
              <a:t>getting rid of them. </a:t>
            </a:r>
          </a:p>
        </p:txBody>
      </p:sp>
      <p:pic>
        <p:nvPicPr>
          <p:cNvPr id="8" name="Picture 7">
            <a:extLst>
              <a:ext uri="{FF2B5EF4-FFF2-40B4-BE49-F238E27FC236}">
                <a16:creationId xmlns:a16="http://schemas.microsoft.com/office/drawing/2014/main" id="{F3734F7F-7CC6-47D5-AA21-132934B7D6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89167"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16039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3F24A623-EDEF-49C5-A5A4-508D614575B0}"/>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a:p>
            <a:pPr marL="285750" indent="-285750">
              <a:buSzPct val="100000"/>
              <a:buFont typeface="Wingdings 2" panose="05020102010507070707" pitchFamily="18" charset="2"/>
              <a:buChar char=""/>
            </a:pPr>
            <a:endParaRPr lang="en-GB" sz="1600" dirty="0"/>
          </a:p>
        </p:txBody>
      </p:sp>
      <p:sp>
        <p:nvSpPr>
          <p:cNvPr id="11" name="Content Placeholder 4">
            <a:extLst>
              <a:ext uri="{FF2B5EF4-FFF2-40B4-BE49-F238E27FC236}">
                <a16:creationId xmlns:a16="http://schemas.microsoft.com/office/drawing/2014/main" id="{00EF7105-ADAD-4E73-B6EE-D08D12DEDBCA}"/>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7. Stability and Change</a:t>
            </a:r>
            <a:endParaRPr lang="en-US" sz="1600" dirty="0"/>
          </a:p>
        </p:txBody>
      </p:sp>
      <p:sp>
        <p:nvSpPr>
          <p:cNvPr id="6" name="Title 5">
            <a:extLst>
              <a:ext uri="{FF2B5EF4-FFF2-40B4-BE49-F238E27FC236}">
                <a16:creationId xmlns:a16="http://schemas.microsoft.com/office/drawing/2014/main" id="{6C1080EC-8D95-4F58-BEB4-92C3F69F687C}"/>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2278479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1BF5-6F31-4DC3-B159-DD13C2D2CD86}"/>
              </a:ext>
            </a:extLst>
          </p:cNvPr>
          <p:cNvSpPr>
            <a:spLocks noGrp="1"/>
          </p:cNvSpPr>
          <p:nvPr>
            <p:ph type="title"/>
          </p:nvPr>
        </p:nvSpPr>
        <p:spPr/>
        <p:txBody>
          <a:bodyPr/>
          <a:lstStyle/>
          <a:p>
            <a:r>
              <a:rPr lang="en-GB" dirty="0"/>
              <a:t>Living things cause change</a:t>
            </a:r>
          </a:p>
        </p:txBody>
      </p:sp>
      <p:pic>
        <p:nvPicPr>
          <p:cNvPr id="6" name="Picture 19">
            <a:hlinkClick r:id="" action="ppaction://hlinkshowjump?jump=nextslide"/>
            <a:extLst>
              <a:ext uri="{FF2B5EF4-FFF2-40B4-BE49-F238E27FC236}">
                <a16:creationId xmlns:a16="http://schemas.microsoft.com/office/drawing/2014/main" id="{0372CE62-6C04-4320-91BB-8F4B1D7E20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extBox 6"/>
          <p:cNvSpPr txBox="1"/>
          <p:nvPr/>
        </p:nvSpPr>
        <p:spPr>
          <a:xfrm>
            <a:off x="342900" y="784225"/>
            <a:ext cx="7101624" cy="461665"/>
          </a:xfrm>
          <a:prstGeom prst="rect">
            <a:avLst/>
          </a:prstGeom>
          <a:noFill/>
        </p:spPr>
        <p:txBody>
          <a:bodyPr wrap="none" rtlCol="0">
            <a:spAutoFit/>
          </a:bodyPr>
          <a:lstStyle/>
          <a:p>
            <a:r>
              <a:rPr lang="en-GB" dirty="0"/>
              <a:t>Plants and animals can </a:t>
            </a:r>
            <a:r>
              <a:rPr lang="en-GB" b="1" dirty="0">
                <a:solidFill>
                  <a:srgbClr val="B80303"/>
                </a:solidFill>
              </a:rPr>
              <a:t>change </a:t>
            </a:r>
            <a:r>
              <a:rPr lang="en-GB" dirty="0"/>
              <a:t>their environment. </a:t>
            </a:r>
          </a:p>
        </p:txBody>
      </p:sp>
      <p:sp>
        <p:nvSpPr>
          <p:cNvPr id="14" name="TextBox 13"/>
          <p:cNvSpPr txBox="1"/>
          <p:nvPr/>
        </p:nvSpPr>
        <p:spPr>
          <a:xfrm>
            <a:off x="342900" y="5311721"/>
            <a:ext cx="6760027" cy="830997"/>
          </a:xfrm>
          <a:prstGeom prst="rect">
            <a:avLst/>
          </a:prstGeom>
          <a:noFill/>
        </p:spPr>
        <p:txBody>
          <a:bodyPr wrap="square" rtlCol="0">
            <a:spAutoFit/>
          </a:bodyPr>
          <a:lstStyle/>
          <a:p>
            <a:r>
              <a:rPr lang="en-GB" dirty="0"/>
              <a:t>This beaver is building a dam for shelter. </a:t>
            </a:r>
            <a:br>
              <a:rPr lang="en-GB" dirty="0"/>
            </a:br>
            <a:r>
              <a:rPr lang="en-GB" dirty="0"/>
              <a:t>This will affect the flow and height of the river. </a:t>
            </a:r>
          </a:p>
        </p:txBody>
      </p:sp>
      <p:pic>
        <p:nvPicPr>
          <p:cNvPr id="15"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5" cstate="print"/>
          <a:srcRect/>
          <a:stretch>
            <a:fillRect/>
          </a:stretch>
        </p:blipFill>
        <p:spPr bwMode="auto">
          <a:xfrm>
            <a:off x="8532813" y="134937"/>
            <a:ext cx="442913" cy="387350"/>
          </a:xfrm>
          <a:prstGeom prst="rect">
            <a:avLst/>
          </a:prstGeom>
          <a:noFill/>
          <a:ln w="9525">
            <a:noFill/>
            <a:miter lim="800000"/>
            <a:headEnd/>
            <a:tailEnd/>
          </a:ln>
        </p:spPr>
      </p:pic>
      <p:pic>
        <p:nvPicPr>
          <p:cNvPr id="4" name="Picture 3">
            <a:extLst>
              <a:ext uri="{FF2B5EF4-FFF2-40B4-BE49-F238E27FC236}">
                <a16:creationId xmlns:a16="http://schemas.microsoft.com/office/drawing/2014/main" id="{004A6650-5F33-46B7-BF26-6A85684BC6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2049" y="1496102"/>
            <a:ext cx="5352229" cy="3565408"/>
          </a:xfrm>
          <a:prstGeom prst="rect">
            <a:avLst/>
          </a:prstGeom>
        </p:spPr>
      </p:pic>
    </p:spTree>
    <p:custDataLst>
      <p:tags r:id="rId1"/>
    </p:custDataLst>
    <p:extLst>
      <p:ext uri="{BB962C8B-B14F-4D97-AF65-F5344CB8AC3E}">
        <p14:creationId xmlns:p14="http://schemas.microsoft.com/office/powerpoint/2010/main" val="38266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Living things cause change</a:t>
            </a:r>
          </a:p>
        </p:txBody>
      </p:sp>
      <p:sp>
        <p:nvSpPr>
          <p:cNvPr id="6" name="TextBox 5"/>
          <p:cNvSpPr txBox="1"/>
          <p:nvPr/>
        </p:nvSpPr>
        <p:spPr>
          <a:xfrm>
            <a:off x="342900" y="771072"/>
            <a:ext cx="8705460" cy="461665"/>
          </a:xfrm>
          <a:prstGeom prst="rect">
            <a:avLst/>
          </a:prstGeom>
          <a:solidFill>
            <a:srgbClr val="FDD9D9"/>
          </a:solidFill>
        </p:spPr>
        <p:txBody>
          <a:bodyPr wrap="none" rtlCol="0">
            <a:spAutoFit/>
          </a:bodyPr>
          <a:lstStyle/>
          <a:p>
            <a:r>
              <a:rPr lang="en-GB" dirty="0"/>
              <a:t>How are these plants and animals affecting their environment?</a:t>
            </a:r>
          </a:p>
        </p:txBody>
      </p:sp>
      <p:sp>
        <p:nvSpPr>
          <p:cNvPr id="8" name="TextBox 7"/>
          <p:cNvSpPr txBox="1"/>
          <p:nvPr/>
        </p:nvSpPr>
        <p:spPr>
          <a:xfrm>
            <a:off x="342900" y="5691485"/>
            <a:ext cx="6672019" cy="461665"/>
          </a:xfrm>
          <a:prstGeom prst="rect">
            <a:avLst/>
          </a:prstGeom>
          <a:solidFill>
            <a:srgbClr val="FDD9D9"/>
          </a:solidFill>
        </p:spPr>
        <p:txBody>
          <a:bodyPr wrap="none" rtlCol="0">
            <a:spAutoFit/>
          </a:bodyPr>
          <a:lstStyle/>
          <a:p>
            <a:r>
              <a:rPr lang="en-GB" dirty="0"/>
              <a:t>What needs are being met by the environment?</a:t>
            </a:r>
          </a:p>
        </p:txBody>
      </p:sp>
      <p:pic>
        <p:nvPicPr>
          <p:cNvPr id="9" name="Picture 19">
            <a:hlinkClick r:id="" action="ppaction://hlinkshowjump?jump=nextslide"/>
            <a:extLst>
              <a:ext uri="{FF2B5EF4-FFF2-40B4-BE49-F238E27FC236}">
                <a16:creationId xmlns:a16="http://schemas.microsoft.com/office/drawing/2014/main" id="{61C7FA98-B1A7-41E9-BEA0-482ADFAA0F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F8911E32-EB8A-434D-9970-18BC5C4E3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182" y="1385316"/>
            <a:ext cx="3021893" cy="2000505"/>
          </a:xfrm>
          <a:prstGeom prst="rect">
            <a:avLst/>
          </a:prstGeom>
        </p:spPr>
      </p:pic>
      <p:pic>
        <p:nvPicPr>
          <p:cNvPr id="12" name="Picture 11">
            <a:extLst>
              <a:ext uri="{FF2B5EF4-FFF2-40B4-BE49-F238E27FC236}">
                <a16:creationId xmlns:a16="http://schemas.microsoft.com/office/drawing/2014/main" id="{E21BD3EF-E7B4-45CE-9A5B-07E3718F9C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3708" y="1385799"/>
            <a:ext cx="2986110" cy="1992162"/>
          </a:xfrm>
          <a:prstGeom prst="rect">
            <a:avLst/>
          </a:prstGeom>
        </p:spPr>
      </p:pic>
      <p:pic>
        <p:nvPicPr>
          <p:cNvPr id="14" name="Picture 13">
            <a:extLst>
              <a:ext uri="{FF2B5EF4-FFF2-40B4-BE49-F238E27FC236}">
                <a16:creationId xmlns:a16="http://schemas.microsoft.com/office/drawing/2014/main" id="{C2FCE23A-F5A1-49B1-BD7B-866EEE8652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4181" y="3538400"/>
            <a:ext cx="3021893" cy="2000505"/>
          </a:xfrm>
          <a:prstGeom prst="rect">
            <a:avLst/>
          </a:prstGeom>
        </p:spPr>
      </p:pic>
      <p:pic>
        <p:nvPicPr>
          <p:cNvPr id="16" name="Picture 15">
            <a:extLst>
              <a:ext uri="{FF2B5EF4-FFF2-40B4-BE49-F238E27FC236}">
                <a16:creationId xmlns:a16="http://schemas.microsoft.com/office/drawing/2014/main" id="{5A1DB47E-3731-4EA0-A18D-28FC46EA2E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3708" y="3531023"/>
            <a:ext cx="2986110" cy="2007400"/>
          </a:xfrm>
          <a:prstGeom prst="rect">
            <a:avLst/>
          </a:prstGeom>
        </p:spPr>
      </p:pic>
      <p:pic>
        <p:nvPicPr>
          <p:cNvPr id="11" name="Picture 10">
            <a:extLst>
              <a:ext uri="{FF2B5EF4-FFF2-40B4-BE49-F238E27FC236}">
                <a16:creationId xmlns:a16="http://schemas.microsoft.com/office/drawing/2014/main" id="{B9234DC2-F43D-4546-8813-02F9C1A4DC3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89167" y="86520"/>
            <a:ext cx="442911" cy="516730"/>
          </a:xfrm>
          <a:prstGeom prst="rect">
            <a:avLst/>
          </a:prstGeom>
          <a:noFill/>
          <a:ln w="9525">
            <a:noFill/>
            <a:miter lim="800000"/>
            <a:headEnd/>
            <a:tailEnd/>
          </a:ln>
        </p:spPr>
      </p:pic>
    </p:spTree>
    <p:extLst>
      <p:ext uri="{BB962C8B-B14F-4D97-AF65-F5344CB8AC3E}">
        <p14:creationId xmlns:p14="http://schemas.microsoft.com/office/powerpoint/2010/main" val="51127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Living things cause change</a:t>
            </a:r>
          </a:p>
        </p:txBody>
      </p:sp>
      <p:sp>
        <p:nvSpPr>
          <p:cNvPr id="3" name="TextBox 2"/>
          <p:cNvSpPr txBox="1"/>
          <p:nvPr/>
        </p:nvSpPr>
        <p:spPr>
          <a:xfrm>
            <a:off x="342900" y="784225"/>
            <a:ext cx="4457700" cy="830997"/>
          </a:xfrm>
          <a:prstGeom prst="rect">
            <a:avLst/>
          </a:prstGeom>
          <a:noFill/>
        </p:spPr>
        <p:txBody>
          <a:bodyPr wrap="square" rtlCol="0">
            <a:spAutoFit/>
          </a:bodyPr>
          <a:lstStyle/>
          <a:p>
            <a:r>
              <a:rPr lang="en-GB" dirty="0"/>
              <a:t>The actions of humans also change the environment. </a:t>
            </a:r>
          </a:p>
        </p:txBody>
      </p:sp>
      <p:sp>
        <p:nvSpPr>
          <p:cNvPr id="4" name="TextBox 3"/>
          <p:cNvSpPr txBox="1"/>
          <p:nvPr/>
        </p:nvSpPr>
        <p:spPr>
          <a:xfrm>
            <a:off x="342900" y="4838733"/>
            <a:ext cx="4294414" cy="830997"/>
          </a:xfrm>
          <a:prstGeom prst="rect">
            <a:avLst/>
          </a:prstGeom>
          <a:solidFill>
            <a:srgbClr val="FDD9D9"/>
          </a:solidFill>
        </p:spPr>
        <p:txBody>
          <a:bodyPr wrap="square" rtlCol="0">
            <a:spAutoFit/>
          </a:bodyPr>
          <a:lstStyle/>
          <a:p>
            <a:r>
              <a:rPr lang="en-GB" dirty="0"/>
              <a:t>What things do we do in order to have a comfortable life?</a:t>
            </a:r>
          </a:p>
        </p:txBody>
      </p:sp>
      <p:sp>
        <p:nvSpPr>
          <p:cNvPr id="10" name="Rectangle 9"/>
          <p:cNvSpPr/>
          <p:nvPr/>
        </p:nvSpPr>
        <p:spPr>
          <a:xfrm>
            <a:off x="342900" y="2626813"/>
            <a:ext cx="4294414" cy="1200329"/>
          </a:xfrm>
          <a:prstGeom prst="rect">
            <a:avLst/>
          </a:prstGeom>
        </p:spPr>
        <p:txBody>
          <a:bodyPr wrap="square">
            <a:spAutoFit/>
          </a:bodyPr>
          <a:lstStyle/>
          <a:p>
            <a:r>
              <a:rPr lang="en-GB" dirty="0"/>
              <a:t>Things that people do to live comfortably can affect the world around them.  </a:t>
            </a:r>
          </a:p>
        </p:txBody>
      </p:sp>
      <p:pic>
        <p:nvPicPr>
          <p:cNvPr id="14" name="Picture 5" descr="notes_icon">
            <a:extLst>
              <a:ext uri="{FF2B5EF4-FFF2-40B4-BE49-F238E27FC236}">
                <a16:creationId xmlns:a16="http://schemas.microsoft.com/office/drawing/2014/main" id="{7AE8BB3C-B1F7-43B8-B947-766829B13CA0}"/>
              </a:ext>
            </a:extLst>
          </p:cNvPr>
          <p:cNvPicPr>
            <a:picLocks noChangeAspect="1" noChangeArrowheads="1"/>
          </p:cNvPicPr>
          <p:nvPr/>
        </p:nvPicPr>
        <p:blipFill>
          <a:blip r:embed="rId3" cstate="print"/>
          <a:srcRect/>
          <a:stretch>
            <a:fillRect/>
          </a:stretch>
        </p:blipFill>
        <p:spPr bwMode="auto">
          <a:xfrm>
            <a:off x="8532813" y="134937"/>
            <a:ext cx="442913"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25925B93-844E-4706-90D9-8F7CA284730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6" name="Picture 5">
            <a:extLst>
              <a:ext uri="{FF2B5EF4-FFF2-40B4-BE49-F238E27FC236}">
                <a16:creationId xmlns:a16="http://schemas.microsoft.com/office/drawing/2014/main" id="{970F86F9-1E8C-44AB-B015-F246D6CEDFDA}"/>
              </a:ext>
            </a:extLst>
          </p:cNvPr>
          <p:cNvPicPr>
            <a:picLocks noChangeAspect="1"/>
          </p:cNvPicPr>
          <p:nvPr/>
        </p:nvPicPr>
        <p:blipFill rotWithShape="1">
          <a:blip r:embed="rId5">
            <a:extLst>
              <a:ext uri="{28A0092B-C50C-407E-A947-70E740481C1C}">
                <a14:useLocalDpi xmlns:a14="http://schemas.microsoft.com/office/drawing/2010/main" val="0"/>
              </a:ext>
            </a:extLst>
          </a:blip>
          <a:srcRect l="20100" r="23697"/>
          <a:stretch/>
        </p:blipFill>
        <p:spPr>
          <a:xfrm>
            <a:off x="5253718" y="1411593"/>
            <a:ext cx="3193370" cy="3939663"/>
          </a:xfrm>
          <a:prstGeom prst="rect">
            <a:avLst/>
          </a:prstGeom>
        </p:spPr>
      </p:pic>
      <p:pic>
        <p:nvPicPr>
          <p:cNvPr id="11" name="Picture 10">
            <a:extLst>
              <a:ext uri="{FF2B5EF4-FFF2-40B4-BE49-F238E27FC236}">
                <a16:creationId xmlns:a16="http://schemas.microsoft.com/office/drawing/2014/main" id="{081CC9C3-21FF-4AC0-8F17-12187AD5C23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7151"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51857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Living things cause change</a:t>
            </a:r>
          </a:p>
        </p:txBody>
      </p:sp>
      <p:sp>
        <p:nvSpPr>
          <p:cNvPr id="3" name="TextBox 2"/>
          <p:cNvSpPr txBox="1"/>
          <p:nvPr/>
        </p:nvSpPr>
        <p:spPr>
          <a:xfrm>
            <a:off x="342900" y="2254674"/>
            <a:ext cx="5041900" cy="461665"/>
          </a:xfrm>
          <a:prstGeom prst="rect">
            <a:avLst/>
          </a:prstGeom>
          <a:noFill/>
        </p:spPr>
        <p:txBody>
          <a:bodyPr wrap="square" rtlCol="0">
            <a:spAutoFit/>
          </a:bodyPr>
          <a:lstStyle/>
          <a:p>
            <a:pPr marL="342900" indent="-342900">
              <a:buClr>
                <a:srgbClr val="B80303"/>
              </a:buClr>
              <a:buFont typeface="Wingdings" panose="05000000000000000000" pitchFamily="2" charset="2"/>
              <a:buChar char="l"/>
            </a:pPr>
            <a:r>
              <a:rPr lang="en-GB" dirty="0"/>
              <a:t>eat plants and animals</a:t>
            </a:r>
          </a:p>
        </p:txBody>
      </p:sp>
      <p:sp>
        <p:nvSpPr>
          <p:cNvPr id="4" name="TextBox 3"/>
          <p:cNvSpPr txBox="1"/>
          <p:nvPr/>
        </p:nvSpPr>
        <p:spPr>
          <a:xfrm>
            <a:off x="342898" y="2986459"/>
            <a:ext cx="5041901" cy="830997"/>
          </a:xfrm>
          <a:prstGeom prst="rect">
            <a:avLst/>
          </a:prstGeom>
          <a:noFill/>
        </p:spPr>
        <p:txBody>
          <a:bodyPr wrap="square" rtlCol="0">
            <a:spAutoFit/>
          </a:bodyPr>
          <a:lstStyle/>
          <a:p>
            <a:pPr marL="342900" indent="-342900">
              <a:buClr>
                <a:srgbClr val="B80303"/>
              </a:buClr>
              <a:buFont typeface="Wingdings" panose="05000000000000000000" pitchFamily="2" charset="2"/>
              <a:buChar char="l"/>
            </a:pPr>
            <a:r>
              <a:rPr lang="en-GB" dirty="0"/>
              <a:t>use water for drinking, washing, cooking, etc.</a:t>
            </a:r>
          </a:p>
        </p:txBody>
      </p:sp>
      <p:sp>
        <p:nvSpPr>
          <p:cNvPr id="5" name="TextBox 4"/>
          <p:cNvSpPr txBox="1"/>
          <p:nvPr/>
        </p:nvSpPr>
        <p:spPr>
          <a:xfrm>
            <a:off x="342898" y="4087576"/>
            <a:ext cx="5041901" cy="461665"/>
          </a:xfrm>
          <a:prstGeom prst="rect">
            <a:avLst/>
          </a:prstGeom>
          <a:noFill/>
        </p:spPr>
        <p:txBody>
          <a:bodyPr wrap="square" rtlCol="0">
            <a:spAutoFit/>
          </a:bodyPr>
          <a:lstStyle/>
          <a:p>
            <a:pPr marL="342900" indent="-342900">
              <a:buClr>
                <a:srgbClr val="B80303"/>
              </a:buClr>
              <a:buFont typeface="Wingdings" panose="05000000000000000000" pitchFamily="2" charset="2"/>
              <a:buChar char="l"/>
            </a:pPr>
            <a:r>
              <a:rPr lang="en-GB" dirty="0"/>
              <a:t>build homes and other structures</a:t>
            </a:r>
          </a:p>
        </p:txBody>
      </p:sp>
      <p:sp>
        <p:nvSpPr>
          <p:cNvPr id="6" name="TextBox 5"/>
          <p:cNvSpPr txBox="1"/>
          <p:nvPr/>
        </p:nvSpPr>
        <p:spPr>
          <a:xfrm>
            <a:off x="342898" y="4819361"/>
            <a:ext cx="5041901" cy="461665"/>
          </a:xfrm>
          <a:prstGeom prst="rect">
            <a:avLst/>
          </a:prstGeom>
          <a:noFill/>
        </p:spPr>
        <p:txBody>
          <a:bodyPr wrap="square" rtlCol="0">
            <a:spAutoFit/>
          </a:bodyPr>
          <a:lstStyle/>
          <a:p>
            <a:pPr marL="342900" indent="-342900">
              <a:buClr>
                <a:srgbClr val="B80303"/>
              </a:buClr>
              <a:buFont typeface="Wingdings" panose="05000000000000000000" pitchFamily="2" charset="2"/>
              <a:buChar char="l"/>
            </a:pPr>
            <a:r>
              <a:rPr lang="en-GB" dirty="0"/>
              <a:t>use gas and oil in transportation</a:t>
            </a:r>
          </a:p>
        </p:txBody>
      </p:sp>
      <p:sp>
        <p:nvSpPr>
          <p:cNvPr id="7" name="TextBox 6"/>
          <p:cNvSpPr txBox="1"/>
          <p:nvPr/>
        </p:nvSpPr>
        <p:spPr>
          <a:xfrm>
            <a:off x="342897" y="5551146"/>
            <a:ext cx="5041900" cy="461665"/>
          </a:xfrm>
          <a:prstGeom prst="rect">
            <a:avLst/>
          </a:prstGeom>
          <a:noFill/>
        </p:spPr>
        <p:txBody>
          <a:bodyPr wrap="square" rtlCol="0">
            <a:spAutoFit/>
          </a:bodyPr>
          <a:lstStyle/>
          <a:p>
            <a:pPr marL="342900" indent="-342900">
              <a:buClr>
                <a:srgbClr val="B80303"/>
              </a:buClr>
              <a:buFont typeface="Wingdings" panose="05000000000000000000" pitchFamily="2" charset="2"/>
              <a:buChar char="l"/>
            </a:pPr>
            <a:r>
              <a:rPr lang="en-GB" dirty="0"/>
              <a:t>use electricity in buildings.</a:t>
            </a:r>
          </a:p>
        </p:txBody>
      </p:sp>
      <p:sp>
        <p:nvSpPr>
          <p:cNvPr id="8" name="Rectangle 7"/>
          <p:cNvSpPr/>
          <p:nvPr/>
        </p:nvSpPr>
        <p:spPr>
          <a:xfrm>
            <a:off x="342900" y="784225"/>
            <a:ext cx="7175500" cy="1200329"/>
          </a:xfrm>
          <a:prstGeom prst="rect">
            <a:avLst/>
          </a:prstGeom>
        </p:spPr>
        <p:txBody>
          <a:bodyPr wrap="square">
            <a:spAutoFit/>
          </a:bodyPr>
          <a:lstStyle/>
          <a:p>
            <a:r>
              <a:rPr lang="en-GB" dirty="0"/>
              <a:t>There are many ways that humans can impact the environment. These are some things that we do in our day-to-day lives:</a:t>
            </a:r>
          </a:p>
        </p:txBody>
      </p:sp>
      <p:pic>
        <p:nvPicPr>
          <p:cNvPr id="10" name="Picture 19">
            <a:hlinkClick r:id="" action="ppaction://hlinkshowjump?jump=nextslide"/>
            <a:extLst>
              <a:ext uri="{FF2B5EF4-FFF2-40B4-BE49-F238E27FC236}">
                <a16:creationId xmlns:a16="http://schemas.microsoft.com/office/drawing/2014/main" id="{AF2F74B3-13B1-46EB-A54D-8B6D11AEC64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0092065C-E72A-4E9D-AFF2-B42F3945F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8844" y="1768718"/>
            <a:ext cx="2855317" cy="4279919"/>
          </a:xfrm>
          <a:prstGeom prst="rect">
            <a:avLst/>
          </a:prstGeom>
        </p:spPr>
      </p:pic>
    </p:spTree>
    <p:extLst>
      <p:ext uri="{BB962C8B-B14F-4D97-AF65-F5344CB8AC3E}">
        <p14:creationId xmlns:p14="http://schemas.microsoft.com/office/powerpoint/2010/main" val="270654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Living things cause change</a:t>
            </a:r>
          </a:p>
        </p:txBody>
      </p:sp>
      <p:sp>
        <p:nvSpPr>
          <p:cNvPr id="3" name="TextBox 2"/>
          <p:cNvSpPr txBox="1"/>
          <p:nvPr/>
        </p:nvSpPr>
        <p:spPr>
          <a:xfrm>
            <a:off x="338496" y="774196"/>
            <a:ext cx="8409214" cy="830997"/>
          </a:xfrm>
          <a:prstGeom prst="rect">
            <a:avLst/>
          </a:prstGeom>
          <a:noFill/>
        </p:spPr>
        <p:txBody>
          <a:bodyPr wrap="square" rtlCol="0">
            <a:spAutoFit/>
          </a:bodyPr>
          <a:lstStyle/>
          <a:p>
            <a:r>
              <a:rPr lang="en-GB" dirty="0"/>
              <a:t>Building houses uses wood, rock and sand from the environment.</a:t>
            </a:r>
          </a:p>
        </p:txBody>
      </p:sp>
      <p:sp>
        <p:nvSpPr>
          <p:cNvPr id="4" name="TextBox 3"/>
          <p:cNvSpPr txBox="1"/>
          <p:nvPr/>
        </p:nvSpPr>
        <p:spPr>
          <a:xfrm>
            <a:off x="327207" y="3510323"/>
            <a:ext cx="3706586" cy="830997"/>
          </a:xfrm>
          <a:prstGeom prst="rect">
            <a:avLst/>
          </a:prstGeom>
          <a:noFill/>
        </p:spPr>
        <p:txBody>
          <a:bodyPr wrap="square" rtlCol="0">
            <a:spAutoFit/>
          </a:bodyPr>
          <a:lstStyle/>
          <a:p>
            <a:r>
              <a:rPr lang="en-GB" dirty="0"/>
              <a:t>We also use land to build houses on. </a:t>
            </a:r>
          </a:p>
        </p:txBody>
      </p:sp>
      <p:pic>
        <p:nvPicPr>
          <p:cNvPr id="6" name="Picture 19">
            <a:hlinkClick r:id="" action="ppaction://hlinkshowjump?jump=nextslide"/>
            <a:extLst>
              <a:ext uri="{FF2B5EF4-FFF2-40B4-BE49-F238E27FC236}">
                <a16:creationId xmlns:a16="http://schemas.microsoft.com/office/drawing/2014/main" id="{7286E10D-696F-47AE-AEDE-21261CAAE7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AAD19481-C772-4AE4-9112-14B8C6841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864" y="2776856"/>
            <a:ext cx="4286250" cy="3122839"/>
          </a:xfrm>
          <a:prstGeom prst="rect">
            <a:avLst/>
          </a:prstGeom>
        </p:spPr>
      </p:pic>
      <p:sp>
        <p:nvSpPr>
          <p:cNvPr id="8" name="TextBox 7">
            <a:extLst>
              <a:ext uri="{FF2B5EF4-FFF2-40B4-BE49-F238E27FC236}">
                <a16:creationId xmlns:a16="http://schemas.microsoft.com/office/drawing/2014/main" id="{79D433CD-A93F-4C67-BC19-598060832894}"/>
              </a:ext>
            </a:extLst>
          </p:cNvPr>
          <p:cNvSpPr txBox="1"/>
          <p:nvPr/>
        </p:nvSpPr>
        <p:spPr>
          <a:xfrm>
            <a:off x="327207" y="4699366"/>
            <a:ext cx="3706586" cy="1200329"/>
          </a:xfrm>
          <a:prstGeom prst="rect">
            <a:avLst/>
          </a:prstGeom>
          <a:noFill/>
        </p:spPr>
        <p:txBody>
          <a:bodyPr wrap="square" rtlCol="0">
            <a:spAutoFit/>
          </a:bodyPr>
          <a:lstStyle/>
          <a:p>
            <a:r>
              <a:rPr lang="en-GB" dirty="0"/>
              <a:t>This may reduce the area where other animals and plants can live. </a:t>
            </a:r>
          </a:p>
        </p:txBody>
      </p:sp>
      <p:sp>
        <p:nvSpPr>
          <p:cNvPr id="9" name="TextBox 8">
            <a:extLst>
              <a:ext uri="{FF2B5EF4-FFF2-40B4-BE49-F238E27FC236}">
                <a16:creationId xmlns:a16="http://schemas.microsoft.com/office/drawing/2014/main" id="{1CCDD4EB-180B-454D-A6E3-2B81D706C377}"/>
              </a:ext>
            </a:extLst>
          </p:cNvPr>
          <p:cNvSpPr txBox="1"/>
          <p:nvPr/>
        </p:nvSpPr>
        <p:spPr>
          <a:xfrm>
            <a:off x="327207" y="1951949"/>
            <a:ext cx="3706586" cy="1200329"/>
          </a:xfrm>
          <a:prstGeom prst="rect">
            <a:avLst/>
          </a:prstGeom>
          <a:noFill/>
        </p:spPr>
        <p:txBody>
          <a:bodyPr wrap="square" rtlCol="0">
            <a:spAutoFit/>
          </a:bodyPr>
          <a:lstStyle/>
          <a:p>
            <a:r>
              <a:rPr lang="en-GB" dirty="0"/>
              <a:t>By taking these resources we can affect living things that live in that area.</a:t>
            </a:r>
          </a:p>
        </p:txBody>
      </p:sp>
    </p:spTree>
    <p:extLst>
      <p:ext uri="{BB962C8B-B14F-4D97-AF65-F5344CB8AC3E}">
        <p14:creationId xmlns:p14="http://schemas.microsoft.com/office/powerpoint/2010/main" val="7094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Living things cause change</a:t>
            </a:r>
          </a:p>
        </p:txBody>
      </p:sp>
      <p:sp>
        <p:nvSpPr>
          <p:cNvPr id="6" name="TextBox 5"/>
          <p:cNvSpPr txBox="1"/>
          <p:nvPr/>
        </p:nvSpPr>
        <p:spPr>
          <a:xfrm>
            <a:off x="342900" y="784225"/>
            <a:ext cx="8409214" cy="830997"/>
          </a:xfrm>
          <a:prstGeom prst="rect">
            <a:avLst/>
          </a:prstGeom>
          <a:noFill/>
        </p:spPr>
        <p:txBody>
          <a:bodyPr wrap="square" rtlCol="0">
            <a:spAutoFit/>
          </a:bodyPr>
          <a:lstStyle/>
          <a:p>
            <a:r>
              <a:rPr lang="en-GB" dirty="0"/>
              <a:t>Some of the natural resources we use can be replaced. These are known as </a:t>
            </a:r>
            <a:r>
              <a:rPr lang="en-GB" b="1" dirty="0">
                <a:solidFill>
                  <a:srgbClr val="B80303"/>
                </a:solidFill>
              </a:rPr>
              <a:t>renewable resources</a:t>
            </a:r>
            <a:r>
              <a:rPr lang="en-GB" dirty="0"/>
              <a:t>.</a:t>
            </a:r>
          </a:p>
        </p:txBody>
      </p:sp>
      <p:sp>
        <p:nvSpPr>
          <p:cNvPr id="9" name="TextBox 8"/>
          <p:cNvSpPr txBox="1"/>
          <p:nvPr/>
        </p:nvSpPr>
        <p:spPr>
          <a:xfrm>
            <a:off x="342900" y="2485879"/>
            <a:ext cx="8409214" cy="461665"/>
          </a:xfrm>
          <a:prstGeom prst="rect">
            <a:avLst/>
          </a:prstGeom>
          <a:noFill/>
        </p:spPr>
        <p:txBody>
          <a:bodyPr wrap="square" rtlCol="0">
            <a:spAutoFit/>
          </a:bodyPr>
          <a:lstStyle/>
          <a:p>
            <a:r>
              <a:rPr lang="en-GB" b="1" dirty="0">
                <a:solidFill>
                  <a:srgbClr val="B80303"/>
                </a:solidFill>
              </a:rPr>
              <a:t>Wood </a:t>
            </a:r>
            <a:r>
              <a:rPr lang="en-GB" dirty="0"/>
              <a:t>is a renewable resource.</a:t>
            </a:r>
          </a:p>
        </p:txBody>
      </p:sp>
      <p:sp>
        <p:nvSpPr>
          <p:cNvPr id="10" name="TextBox 9"/>
          <p:cNvSpPr txBox="1"/>
          <p:nvPr/>
        </p:nvSpPr>
        <p:spPr>
          <a:xfrm>
            <a:off x="342900" y="3818201"/>
            <a:ext cx="3745007" cy="1569660"/>
          </a:xfrm>
          <a:prstGeom prst="rect">
            <a:avLst/>
          </a:prstGeom>
          <a:noFill/>
        </p:spPr>
        <p:txBody>
          <a:bodyPr wrap="square" rtlCol="0">
            <a:spAutoFit/>
          </a:bodyPr>
          <a:lstStyle/>
          <a:p>
            <a:r>
              <a:rPr lang="en-GB" dirty="0"/>
              <a:t>When we use trees to build houses, we can plant new trees to provide wood in the future. </a:t>
            </a:r>
          </a:p>
        </p:txBody>
      </p:sp>
      <p:pic>
        <p:nvPicPr>
          <p:cNvPr id="7" name="Picture 19">
            <a:hlinkClick r:id="" action="ppaction://hlinkshowjump?jump=nextslide"/>
            <a:extLst>
              <a:ext uri="{FF2B5EF4-FFF2-40B4-BE49-F238E27FC236}">
                <a16:creationId xmlns:a16="http://schemas.microsoft.com/office/drawing/2014/main" id="{20DE5D21-8533-4291-9A9F-F83C80404A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 name="Picture 3">
            <a:extLst>
              <a:ext uri="{FF2B5EF4-FFF2-40B4-BE49-F238E27FC236}">
                <a16:creationId xmlns:a16="http://schemas.microsoft.com/office/drawing/2014/main" id="{BF7A3A6A-251F-4BA5-BC96-6B4E43549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1607" y="2121571"/>
            <a:ext cx="3930507" cy="2857500"/>
          </a:xfrm>
          <a:prstGeom prst="rect">
            <a:avLst/>
          </a:prstGeom>
        </p:spPr>
      </p:pic>
    </p:spTree>
    <p:extLst>
      <p:ext uri="{BB962C8B-B14F-4D97-AF65-F5344CB8AC3E}">
        <p14:creationId xmlns:p14="http://schemas.microsoft.com/office/powerpoint/2010/main" val="2134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Living things cause change</a:t>
            </a:r>
          </a:p>
        </p:txBody>
      </p:sp>
      <p:sp>
        <p:nvSpPr>
          <p:cNvPr id="7" name="TextBox 6"/>
          <p:cNvSpPr txBox="1"/>
          <p:nvPr/>
        </p:nvSpPr>
        <p:spPr>
          <a:xfrm>
            <a:off x="342900" y="780623"/>
            <a:ext cx="8605160" cy="830997"/>
          </a:xfrm>
          <a:prstGeom prst="rect">
            <a:avLst/>
          </a:prstGeom>
          <a:noFill/>
        </p:spPr>
        <p:txBody>
          <a:bodyPr wrap="square" rtlCol="0">
            <a:spAutoFit/>
          </a:bodyPr>
          <a:lstStyle/>
          <a:p>
            <a:r>
              <a:rPr lang="en-GB" dirty="0"/>
              <a:t>Some natural resources are </a:t>
            </a:r>
            <a:r>
              <a:rPr lang="en-GB" b="1" dirty="0">
                <a:solidFill>
                  <a:srgbClr val="B80303"/>
                </a:solidFill>
              </a:rPr>
              <a:t>non-renewable</a:t>
            </a:r>
            <a:r>
              <a:rPr lang="en-GB" dirty="0"/>
              <a:t>. They cannot be easily replaced, so they will be used up.</a:t>
            </a:r>
          </a:p>
        </p:txBody>
      </p:sp>
      <p:sp>
        <p:nvSpPr>
          <p:cNvPr id="8" name="Rectangle 7"/>
          <p:cNvSpPr/>
          <p:nvPr/>
        </p:nvSpPr>
        <p:spPr>
          <a:xfrm>
            <a:off x="342899" y="2171356"/>
            <a:ext cx="3902529" cy="830997"/>
          </a:xfrm>
          <a:prstGeom prst="rect">
            <a:avLst/>
          </a:prstGeom>
        </p:spPr>
        <p:txBody>
          <a:bodyPr wrap="square">
            <a:spAutoFit/>
          </a:bodyPr>
          <a:lstStyle/>
          <a:p>
            <a:r>
              <a:rPr lang="en-GB" dirty="0"/>
              <a:t>For example, </a:t>
            </a:r>
            <a:r>
              <a:rPr lang="en-GB" b="1" dirty="0">
                <a:solidFill>
                  <a:srgbClr val="B80303"/>
                </a:solidFill>
              </a:rPr>
              <a:t>fossil fuels</a:t>
            </a:r>
            <a:r>
              <a:rPr lang="en-GB" dirty="0"/>
              <a:t> are non-renewable. </a:t>
            </a:r>
          </a:p>
        </p:txBody>
      </p:sp>
      <p:sp>
        <p:nvSpPr>
          <p:cNvPr id="9" name="Rectangle 8"/>
          <p:cNvSpPr/>
          <p:nvPr/>
        </p:nvSpPr>
        <p:spPr>
          <a:xfrm>
            <a:off x="342900" y="3562089"/>
            <a:ext cx="3325989" cy="1200329"/>
          </a:xfrm>
          <a:prstGeom prst="rect">
            <a:avLst/>
          </a:prstGeom>
        </p:spPr>
        <p:txBody>
          <a:bodyPr wrap="square">
            <a:spAutoFit/>
          </a:bodyPr>
          <a:lstStyle/>
          <a:p>
            <a:r>
              <a:rPr lang="en-GB" dirty="0"/>
              <a:t>We use these to make electricity and to </a:t>
            </a:r>
            <a:br>
              <a:rPr lang="en-GB" dirty="0"/>
            </a:br>
            <a:r>
              <a:rPr lang="en-GB" dirty="0"/>
              <a:t>power cars.</a:t>
            </a:r>
          </a:p>
        </p:txBody>
      </p:sp>
      <p:sp>
        <p:nvSpPr>
          <p:cNvPr id="10" name="Rectangle 9"/>
          <p:cNvSpPr/>
          <p:nvPr/>
        </p:nvSpPr>
        <p:spPr>
          <a:xfrm>
            <a:off x="342901" y="5322153"/>
            <a:ext cx="7994276" cy="830997"/>
          </a:xfrm>
          <a:prstGeom prst="rect">
            <a:avLst/>
          </a:prstGeom>
        </p:spPr>
        <p:txBody>
          <a:bodyPr wrap="square">
            <a:spAutoFit/>
          </a:bodyPr>
          <a:lstStyle/>
          <a:p>
            <a:r>
              <a:rPr lang="en-GB" dirty="0"/>
              <a:t>It is important that we do not waste this resource or use too much. </a:t>
            </a:r>
          </a:p>
        </p:txBody>
      </p:sp>
      <p:pic>
        <p:nvPicPr>
          <p:cNvPr id="11" name="Picture 19">
            <a:hlinkClick r:id="" action="ppaction://hlinkshowjump?jump=nextslide"/>
            <a:extLst>
              <a:ext uri="{FF2B5EF4-FFF2-40B4-BE49-F238E27FC236}">
                <a16:creationId xmlns:a16="http://schemas.microsoft.com/office/drawing/2014/main" id="{30D81FC8-7C9F-48E1-BD07-DBB4DA4CB74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4" name="Picture 3">
            <a:extLst>
              <a:ext uri="{FF2B5EF4-FFF2-40B4-BE49-F238E27FC236}">
                <a16:creationId xmlns:a16="http://schemas.microsoft.com/office/drawing/2014/main" id="{E77DC672-4832-461A-B3AD-E1EE988A7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6586" y="1988680"/>
            <a:ext cx="4281489" cy="3207264"/>
          </a:xfrm>
          <a:prstGeom prst="rect">
            <a:avLst/>
          </a:prstGeom>
        </p:spPr>
      </p:pic>
    </p:spTree>
    <p:extLst>
      <p:ext uri="{BB962C8B-B14F-4D97-AF65-F5344CB8AC3E}">
        <p14:creationId xmlns:p14="http://schemas.microsoft.com/office/powerpoint/2010/main" val="22427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3_DEFAULT DESIGN" val="Bf4lc8Zl"/>
  <p:tag name="ARTICULATE_DESIGN_ID_DEFAULT DESIGN" val="ENmX7hAf"/>
  <p:tag name="ARTICULATE_DESIGN_ID_4_DEFAULT DESIGN" val="NpEFE6E2"/>
  <p:tag name="ARTICULATE_DESIGN_ID_5_DEFAULT DESIGN" val="BZ6wnzI8"/>
  <p:tag name="ARTICULATE_DESIGN_ID_6_DEFAULT DESIGN" val="YtPh0T1t"/>
  <p:tag name="ARTICULATE_DESIGN_ID_2_DEFAULT DESIGN" val="gf62CjD2"/>
  <p:tag name="ARTICULATE_SLIDE_COUNT" val="4"/>
  <p:tag name="ARTICULATE_DESIGN_ID_1_DEFAULT DESIGN" val="pyn04ovy"/>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15237</TotalTime>
  <Words>923</Words>
  <Application>Microsoft Office PowerPoint</Application>
  <PresentationFormat>On-screen Show (4:3)</PresentationFormat>
  <Paragraphs>94</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Wingdings</vt:lpstr>
      <vt:lpstr>Wingdings 2</vt:lpstr>
      <vt:lpstr>Default Design</vt:lpstr>
      <vt:lpstr>3_Default Design</vt:lpstr>
      <vt:lpstr>Living Things  Cause Change</vt:lpstr>
      <vt:lpstr>Information</vt:lpstr>
      <vt:lpstr>Living things cause change</vt:lpstr>
      <vt:lpstr>Living things cause change</vt:lpstr>
      <vt:lpstr>Living things cause change</vt:lpstr>
      <vt:lpstr>Living things cause change</vt:lpstr>
      <vt:lpstr>Living things cause change</vt:lpstr>
      <vt:lpstr>Living things cause change</vt:lpstr>
      <vt:lpstr>Living things cause change</vt:lpstr>
      <vt:lpstr>Living things cause change</vt:lpstr>
      <vt:lpstr>Living things cause change</vt:lpstr>
      <vt:lpstr>Living things cause change</vt:lpstr>
      <vt:lpstr>Living things cause change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Things Cause Change</dc:title>
  <dc:subject>Boardworks Elementary School Earth and Space Sciences</dc:subject>
  <dc:creator>Boardworks</dc:creator>
  <cp:lastModifiedBy>Tim Crilly</cp:lastModifiedBy>
  <cp:revision>647</cp:revision>
  <dcterms:created xsi:type="dcterms:W3CDTF">2003-10-06T13:07:42Z</dcterms:created>
  <dcterms:modified xsi:type="dcterms:W3CDTF">2018-12-04T11:00:45Z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F9671EA2-B99C-4B94-891D-F9003A0B9565</vt:lpwstr>
  </property>
  <property fmtid="{D5CDD505-2E9C-101B-9397-08002B2CF9AE}" pid="3" name="ArticulatePath">
    <vt:lpwstr>_template</vt:lpwstr>
  </property>
</Properties>
</file>