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notesSlides/notesSlide6.xml" ContentType="application/vnd.openxmlformats-officedocument.presentationml.notesSlide+xml"/>
  <Override PartName="/ppt/activeX/activeX2.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ctiveX/activeX3.xml" ContentType="application/vnd.ms-office.activeX+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863" r:id="rId2"/>
  </p:sldMasterIdLst>
  <p:notesMasterIdLst>
    <p:notesMasterId r:id="rId23"/>
  </p:notesMasterIdLst>
  <p:handoutMasterIdLst>
    <p:handoutMasterId r:id="rId24"/>
  </p:handoutMasterIdLst>
  <p:sldIdLst>
    <p:sldId id="430" r:id="rId3"/>
    <p:sldId id="488" r:id="rId4"/>
    <p:sldId id="487" r:id="rId5"/>
    <p:sldId id="501" r:id="rId6"/>
    <p:sldId id="504" r:id="rId7"/>
    <p:sldId id="490" r:id="rId8"/>
    <p:sldId id="491" r:id="rId9"/>
    <p:sldId id="493" r:id="rId10"/>
    <p:sldId id="494" r:id="rId11"/>
    <p:sldId id="495" r:id="rId12"/>
    <p:sldId id="496" r:id="rId13"/>
    <p:sldId id="505" r:id="rId14"/>
    <p:sldId id="492" r:id="rId15"/>
    <p:sldId id="502" r:id="rId16"/>
    <p:sldId id="506" r:id="rId17"/>
    <p:sldId id="511" r:id="rId18"/>
    <p:sldId id="497" r:id="rId19"/>
    <p:sldId id="498" r:id="rId20"/>
    <p:sldId id="499" r:id="rId21"/>
    <p:sldId id="512" r:id="rId22"/>
  </p:sldIdLst>
  <p:sldSz cx="9144000" cy="6858000" type="screen4x3"/>
  <p:notesSz cx="6858000" cy="9296400"/>
  <p:custDataLst>
    <p:tags r:id="rId25"/>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4" pos="22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66"/>
    <a:srgbClr val="B80303"/>
    <a:srgbClr val="FDD9D9"/>
    <a:srgbClr val="33CC33"/>
    <a:srgbClr val="FF6600"/>
    <a:srgbClr val="FFCC99"/>
    <a:srgbClr val="ECA4EE"/>
    <a:srgbClr val="FF9955"/>
    <a:srgbClr val="CC00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54" autoAdjust="0"/>
  </p:normalViewPr>
  <p:slideViewPr>
    <p:cSldViewPr snapToGrid="0" showGuides="1">
      <p:cViewPr varScale="1">
        <p:scale>
          <a:sx n="85" d="100"/>
          <a:sy n="85" d="100"/>
        </p:scale>
        <p:origin x="540" y="84"/>
      </p:cViewPr>
      <p:guideLst>
        <p:guide orient="horz" pos="494"/>
        <p:guide orient="horz" pos="3876"/>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1.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F14FA67B-035B-4724-A60E-3861DC9805E3}" type="slidenum">
              <a:rPr lang="en-GB"/>
              <a:pPr>
                <a:defRPr/>
              </a:pPr>
              <a:t>‹#›</a:t>
            </a:fld>
            <a:endParaRPr lang="en-GB"/>
          </a:p>
        </p:txBody>
      </p:sp>
      <p:sp>
        <p:nvSpPr>
          <p:cNvPr id="125959" name="Rectangle 7"/>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766C8C4B-32D4-4DD3-845A-E5B1C4EEBDF1}"/>
              </a:ext>
            </a:extLst>
          </p:cNvPr>
          <p:cNvSpPr>
            <a:spLocks noChangeArrowheads="1"/>
          </p:cNvSpPr>
          <p:nvPr/>
        </p:nvSpPr>
        <p:spPr bwMode="auto">
          <a:xfrm>
            <a:off x="895528"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custDataLst>
      <p:tags r:id="rId2"/>
    </p:custDataLst>
    <p:extLst>
      <p:ext uri="{BB962C8B-B14F-4D97-AF65-F5344CB8AC3E}">
        <p14:creationId xmlns:p14="http://schemas.microsoft.com/office/powerpoint/2010/main" val="34957901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3D2491E0-F370-47E7-B5E7-001C97B7B8ED}" type="slidenum">
              <a:rPr lang="en-US"/>
              <a:pPr>
                <a:defRPr/>
              </a:pPr>
              <a:t>‹#›</a:t>
            </a:fld>
            <a:endParaRPr lang="en-US"/>
          </a:p>
        </p:txBody>
      </p:sp>
      <p:sp>
        <p:nvSpPr>
          <p:cNvPr id="4105" name="Rectangle 9"/>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AF634381-9BC9-4222-A5E6-4A578FDE8F52}"/>
              </a:ext>
            </a:extLst>
          </p:cNvPr>
          <p:cNvSpPr>
            <a:spLocks noChangeArrowheads="1"/>
          </p:cNvSpPr>
          <p:nvPr/>
        </p:nvSpPr>
        <p:spPr bwMode="auto">
          <a:xfrm>
            <a:off x="895528"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extLst>
      <p:ext uri="{BB962C8B-B14F-4D97-AF65-F5344CB8AC3E}">
        <p14:creationId xmlns:p14="http://schemas.microsoft.com/office/powerpoint/2010/main" val="2038720953"/>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GB" dirty="0"/>
          </a:p>
        </p:txBody>
      </p:sp>
      <p:sp>
        <p:nvSpPr>
          <p:cNvPr id="2" name="Slide Number Placeholder 1">
            <a:extLst>
              <a:ext uri="{FF2B5EF4-FFF2-40B4-BE49-F238E27FC236}">
                <a16:creationId xmlns:a16="http://schemas.microsoft.com/office/drawing/2014/main" id="{ACDA38FC-7375-4373-9B97-D03CF1C83D16}"/>
              </a:ext>
            </a:extLst>
          </p:cNvPr>
          <p:cNvSpPr>
            <a:spLocks noGrp="1"/>
          </p:cNvSpPr>
          <p:nvPr>
            <p:ph type="sldNum" sz="quarter" idx="10"/>
          </p:nvPr>
        </p:nvSpPr>
        <p:spPr/>
        <p:txBody>
          <a:bodyPr/>
          <a:lstStyle/>
          <a:p>
            <a:pPr>
              <a:defRPr/>
            </a:pPr>
            <a:fld id="{3D2491E0-F370-47E7-B5E7-001C97B7B8E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interpret data to make sense of phenomena, using logical reasoning, mathematics and/or computation.</a:t>
            </a:r>
            <a:endParaRPr lang="en-GB" sz="1200" b="1" kern="1200" dirty="0">
              <a:solidFill>
                <a:schemeClr val="tx1"/>
              </a:solidFill>
              <a:effectLst/>
              <a:latin typeface="Arial" charset="0"/>
              <a:ea typeface="+mn-ea"/>
              <a:cs typeface="+mn-cs"/>
            </a:endParaRPr>
          </a:p>
          <a:p>
            <a:pPr eaLnBrk="1" hangingPunct="1"/>
            <a:endParaRPr lang="en-US" altLang="en-US" b="1" dirty="0"/>
          </a:p>
          <a:p>
            <a:pPr eaLnBrk="1" hangingPunct="1"/>
            <a:r>
              <a:rPr lang="en-US" altLang="en-US" b="1" dirty="0"/>
              <a:t>Photo credit:</a:t>
            </a:r>
            <a:r>
              <a:rPr lang="en-US" altLang="en-US" dirty="0"/>
              <a:t> Image courtesy of the Federal Emergency Management Agency</a:t>
            </a:r>
          </a:p>
        </p:txBody>
      </p:sp>
      <p:sp>
        <p:nvSpPr>
          <p:cNvPr id="2" name="Slide Number Placeholder 1">
            <a:extLst>
              <a:ext uri="{FF2B5EF4-FFF2-40B4-BE49-F238E27FC236}">
                <a16:creationId xmlns:a16="http://schemas.microsoft.com/office/drawing/2014/main" id="{22F27F81-83C2-4685-B798-1AE0F76ACBFB}"/>
              </a:ext>
            </a:extLst>
          </p:cNvPr>
          <p:cNvSpPr>
            <a:spLocks noGrp="1"/>
          </p:cNvSpPr>
          <p:nvPr>
            <p:ph type="sldNum" sz="quarter" idx="10"/>
          </p:nvPr>
        </p:nvSpPr>
        <p:spPr/>
        <p:txBody>
          <a:bodyPr/>
          <a:lstStyle/>
          <a:p>
            <a:pPr>
              <a:defRPr/>
            </a:pPr>
            <a:fld id="{3D2491E0-F370-47E7-B5E7-001C97B7B8E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Photo credit: </a:t>
            </a:r>
            <a:r>
              <a:rPr lang="en-US" altLang="en-US" dirty="0">
                <a:cs typeface="Times New Roman" panose="02020603050405020304" pitchFamily="18" charset="0"/>
              </a:rPr>
              <a:t>© Minerva Studio, Shutterstock.com 2018</a:t>
            </a:r>
            <a:endParaRPr lang="en-GB" sz="1200" b="0" i="0"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DE0E1112-647E-4F17-B451-F5D96F76BD22}"/>
              </a:ext>
            </a:extLst>
          </p:cNvPr>
          <p:cNvSpPr>
            <a:spLocks noGrp="1"/>
          </p:cNvSpPr>
          <p:nvPr>
            <p:ph type="sldNum" sz="quarter" idx="10"/>
          </p:nvPr>
        </p:nvSpPr>
        <p:spPr/>
        <p:txBody>
          <a:bodyPr/>
          <a:lstStyle/>
          <a:p>
            <a:pPr>
              <a:defRPr/>
            </a:pPr>
            <a:fld id="{3D2491E0-F370-47E7-B5E7-001C97B7B8E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US" altLang="en-US" dirty="0">
                <a:cs typeface="Times New Roman" panose="02020603050405020304" pitchFamily="18" charset="0"/>
              </a:rPr>
              <a:t>© Judy M Darby, Shutterstock.com 2018</a:t>
            </a:r>
            <a:endParaRPr lang="en-GB" sz="1200" b="0" i="0" kern="1200" dirty="0">
              <a:solidFill>
                <a:schemeClr val="tx1"/>
              </a:solidFill>
              <a:effectLst/>
              <a:latin typeface="Arial" charset="0"/>
              <a:ea typeface="+mn-ea"/>
              <a:cs typeface="+mn-cs"/>
            </a:endParaRPr>
          </a:p>
        </p:txBody>
      </p:sp>
      <p:sp>
        <p:nvSpPr>
          <p:cNvPr id="5" name="Slide Number Placeholder 4">
            <a:extLst>
              <a:ext uri="{FF2B5EF4-FFF2-40B4-BE49-F238E27FC236}">
                <a16:creationId xmlns:a16="http://schemas.microsoft.com/office/drawing/2014/main" id="{49CBDE96-940A-4AE5-98F8-98156E474D57}"/>
              </a:ext>
            </a:extLst>
          </p:cNvPr>
          <p:cNvSpPr>
            <a:spLocks noGrp="1"/>
          </p:cNvSpPr>
          <p:nvPr>
            <p:ph type="sldNum" sz="quarter" idx="10"/>
          </p:nvPr>
        </p:nvSpPr>
        <p:spPr/>
        <p:txBody>
          <a:bodyPr/>
          <a:lstStyle/>
          <a:p>
            <a:pPr>
              <a:defRPr/>
            </a:pPr>
            <a:fld id="{3D2491E0-F370-47E7-B5E7-001C97B7B8ED}" type="slidenum">
              <a:rPr lang="en-US" smtClean="0"/>
              <a:pPr>
                <a:defRPr/>
              </a:pPr>
              <a:t>12</a:t>
            </a:fld>
            <a:endParaRPr lang="en-US"/>
          </a:p>
        </p:txBody>
      </p:sp>
    </p:spTree>
    <p:extLst>
      <p:ext uri="{BB962C8B-B14F-4D97-AF65-F5344CB8AC3E}">
        <p14:creationId xmlns:p14="http://schemas.microsoft.com/office/powerpoint/2010/main" val="38742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aseline="0" dirty="0"/>
              <a:t>The image shows buildings in </a:t>
            </a:r>
            <a:r>
              <a:rPr lang="en-GB" sz="1200" b="0" i="0" kern="1200" dirty="0">
                <a:solidFill>
                  <a:schemeClr val="tx1"/>
                </a:solidFill>
                <a:effectLst/>
                <a:latin typeface="Arial" charset="0"/>
                <a:ea typeface="+mn-ea"/>
                <a:cs typeface="+mn-cs"/>
              </a:rPr>
              <a:t>Kathmandu, Nepal, that have been destroyed by an earthquake.</a:t>
            </a:r>
            <a:endParaRPr lang="en-GB" baseline="0" dirty="0"/>
          </a:p>
          <a:p>
            <a:endParaRPr lang="en-GB" baseline="0" dirty="0"/>
          </a:p>
          <a:p>
            <a:r>
              <a:rPr lang="en-GB" b="1" baseline="0" dirty="0"/>
              <a:t>Photo credit: </a:t>
            </a:r>
            <a:r>
              <a:rPr lang="en-US" altLang="en-US" dirty="0">
                <a:cs typeface="Times New Roman" panose="02020603050405020304" pitchFamily="18" charset="0"/>
              </a:rPr>
              <a:t>© Julian Frees, Shutterstock.com 2018</a:t>
            </a:r>
            <a:endParaRPr lang="en-GB" sz="1200" b="0" i="0" kern="1200" dirty="0">
              <a:solidFill>
                <a:schemeClr val="tx1"/>
              </a:solidFill>
              <a:effectLst/>
              <a:latin typeface="Arial" charset="0"/>
              <a:ea typeface="+mn-ea"/>
              <a:cs typeface="+mn-cs"/>
            </a:endParaRPr>
          </a:p>
        </p:txBody>
      </p:sp>
      <p:sp>
        <p:nvSpPr>
          <p:cNvPr id="5" name="Slide Number Placeholder 4">
            <a:extLst>
              <a:ext uri="{FF2B5EF4-FFF2-40B4-BE49-F238E27FC236}">
                <a16:creationId xmlns:a16="http://schemas.microsoft.com/office/drawing/2014/main" id="{82CBFD42-58E6-4D67-A2E8-97721A5A6C68}"/>
              </a:ext>
            </a:extLst>
          </p:cNvPr>
          <p:cNvSpPr>
            <a:spLocks noGrp="1"/>
          </p:cNvSpPr>
          <p:nvPr>
            <p:ph type="sldNum" sz="quarter" idx="10"/>
          </p:nvPr>
        </p:nvSpPr>
        <p:spPr/>
        <p:txBody>
          <a:bodyPr/>
          <a:lstStyle/>
          <a:p>
            <a:pPr>
              <a:defRPr/>
            </a:pPr>
            <a:fld id="{3D2491E0-F370-47E7-B5E7-001C97B7B8ED}" type="slidenum">
              <a:rPr lang="en-US" smtClean="0"/>
              <a:pPr>
                <a:defRPr/>
              </a:pPr>
              <a:t>13</a:t>
            </a:fld>
            <a:endParaRPr lang="en-US"/>
          </a:p>
        </p:txBody>
      </p:sp>
    </p:spTree>
    <p:extLst>
      <p:ext uri="{BB962C8B-B14F-4D97-AF65-F5344CB8AC3E}">
        <p14:creationId xmlns:p14="http://schemas.microsoft.com/office/powerpoint/2010/main" val="2510371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credits: </a:t>
            </a:r>
            <a:r>
              <a:rPr lang="en-GB" b="0" dirty="0"/>
              <a:t>Landslide</a:t>
            </a:r>
            <a:r>
              <a:rPr lang="en-GB" b="1" dirty="0"/>
              <a:t> </a:t>
            </a:r>
            <a:r>
              <a:rPr lang="en-US" altLang="en-US" dirty="0">
                <a:cs typeface="Times New Roman" panose="02020603050405020304" pitchFamily="18" charset="0"/>
              </a:rPr>
              <a:t>© Lucky Team Studio; </a:t>
            </a:r>
            <a:r>
              <a:rPr lang="en-GB" sz="1200" b="0" i="0" kern="1200" dirty="0">
                <a:solidFill>
                  <a:schemeClr val="tx1"/>
                </a:solidFill>
                <a:effectLst/>
                <a:latin typeface="Arial" charset="0"/>
                <a:ea typeface="+mn-ea"/>
                <a:cs typeface="+mn-cs"/>
              </a:rPr>
              <a:t>Avalanche </a:t>
            </a:r>
            <a:r>
              <a:rPr lang="en-US" altLang="en-US" dirty="0">
                <a:cs typeface="Times New Roman" panose="02020603050405020304" pitchFamily="18" charset="0"/>
              </a:rPr>
              <a:t>© My Good Images, both at Shutterstock.com 2018</a:t>
            </a:r>
            <a:endParaRPr lang="en-GB" sz="1200" b="0" i="0" kern="1200" dirty="0">
              <a:solidFill>
                <a:schemeClr val="tx1"/>
              </a:solidFill>
              <a:effectLst/>
              <a:latin typeface="Arial" charset="0"/>
              <a:ea typeface="+mn-ea"/>
              <a:cs typeface="+mn-cs"/>
            </a:endParaRPr>
          </a:p>
        </p:txBody>
      </p:sp>
      <p:sp>
        <p:nvSpPr>
          <p:cNvPr id="5" name="Slide Number Placeholder 4">
            <a:extLst>
              <a:ext uri="{FF2B5EF4-FFF2-40B4-BE49-F238E27FC236}">
                <a16:creationId xmlns:a16="http://schemas.microsoft.com/office/drawing/2014/main" id="{15D51B2A-AC9B-476B-95B1-B397CD1F6010}"/>
              </a:ext>
            </a:extLst>
          </p:cNvPr>
          <p:cNvSpPr>
            <a:spLocks noGrp="1"/>
          </p:cNvSpPr>
          <p:nvPr>
            <p:ph type="sldNum" sz="quarter" idx="10"/>
          </p:nvPr>
        </p:nvSpPr>
        <p:spPr/>
        <p:txBody>
          <a:bodyPr/>
          <a:lstStyle/>
          <a:p>
            <a:pPr>
              <a:defRPr/>
            </a:pPr>
            <a:fld id="{3D2491E0-F370-47E7-B5E7-001C97B7B8ED}" type="slidenum">
              <a:rPr lang="en-US" smtClean="0"/>
              <a:pPr>
                <a:defRPr/>
              </a:pPr>
              <a:t>14</a:t>
            </a:fld>
            <a:endParaRPr lang="en-US"/>
          </a:p>
        </p:txBody>
      </p:sp>
    </p:spTree>
    <p:extLst>
      <p:ext uri="{BB962C8B-B14F-4D97-AF65-F5344CB8AC3E}">
        <p14:creationId xmlns:p14="http://schemas.microsoft.com/office/powerpoint/2010/main" val="2816695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7DB0B2AA-0A97-4641-A226-C7E196DAE07A}"/>
              </a:ext>
            </a:extLst>
          </p:cNvPr>
          <p:cNvSpPr>
            <a:spLocks noGrp="1"/>
          </p:cNvSpPr>
          <p:nvPr>
            <p:ph type="sldNum" sz="quarter" idx="10"/>
          </p:nvPr>
        </p:nvSpPr>
        <p:spPr/>
        <p:txBody>
          <a:bodyPr/>
          <a:lstStyle/>
          <a:p>
            <a:pPr>
              <a:defRPr/>
            </a:pPr>
            <a:fld id="{3D2491E0-F370-47E7-B5E7-001C97B7B8ED}" type="slidenum">
              <a:rPr lang="en-US" smtClean="0"/>
              <a:pPr>
                <a:defRPr/>
              </a:pPr>
              <a:t>15</a:t>
            </a:fld>
            <a:endParaRPr lang="en-US"/>
          </a:p>
        </p:txBody>
      </p:sp>
    </p:spTree>
    <p:extLst>
      <p:ext uri="{BB962C8B-B14F-4D97-AF65-F5344CB8AC3E}">
        <p14:creationId xmlns:p14="http://schemas.microsoft.com/office/powerpoint/2010/main" val="3004623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Students could test these buildings in the classroom,</a:t>
            </a:r>
            <a:r>
              <a:rPr lang="en-GB" baseline="0" dirty="0"/>
              <a:t> and even try to design their own. </a:t>
            </a:r>
            <a:r>
              <a:rPr lang="en-GB" dirty="0"/>
              <a:t>The pyramid-shaped building</a:t>
            </a:r>
            <a:r>
              <a:rPr lang="en-GB" baseline="0" dirty="0"/>
              <a:t> has a wide base, which lowers the </a:t>
            </a:r>
            <a:r>
              <a:rPr lang="en-GB" baseline="0" dirty="0" err="1"/>
              <a:t>center</a:t>
            </a:r>
            <a:r>
              <a:rPr lang="en-GB" baseline="0" dirty="0"/>
              <a:t> of gravity, helping it to be more stable. </a:t>
            </a:r>
          </a:p>
          <a:p>
            <a:endParaRPr lang="en-GB" baseline="0"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Construct an explanation of observed relationships (e.g., the distribution of plants in the back yard).</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 </a:t>
            </a:r>
            <a:r>
              <a:rPr lang="en-GB" sz="1200" kern="1200" dirty="0">
                <a:solidFill>
                  <a:schemeClr val="tx1"/>
                </a:solidFill>
                <a:effectLst/>
                <a:latin typeface="Arial" charset="0"/>
                <a:ea typeface="+mn-ea"/>
                <a:cs typeface="+mn-cs"/>
              </a:rPr>
              <a:t>Apply scientific ideas to solve design problems.</a:t>
            </a:r>
            <a:endParaRPr lang="en-GB" dirty="0">
              <a:effectLst/>
            </a:endParaRPr>
          </a:p>
        </p:txBody>
      </p:sp>
      <p:sp>
        <p:nvSpPr>
          <p:cNvPr id="5" name="Slide Number Placeholder 4">
            <a:extLst>
              <a:ext uri="{FF2B5EF4-FFF2-40B4-BE49-F238E27FC236}">
                <a16:creationId xmlns:a16="http://schemas.microsoft.com/office/drawing/2014/main" id="{ED93A2E6-E650-45B8-A500-A658308E5464}"/>
              </a:ext>
            </a:extLst>
          </p:cNvPr>
          <p:cNvSpPr>
            <a:spLocks noGrp="1"/>
          </p:cNvSpPr>
          <p:nvPr>
            <p:ph type="sldNum" sz="quarter" idx="10"/>
          </p:nvPr>
        </p:nvSpPr>
        <p:spPr/>
        <p:txBody>
          <a:bodyPr/>
          <a:lstStyle/>
          <a:p>
            <a:pPr>
              <a:defRPr/>
            </a:pPr>
            <a:fld id="{3D2491E0-F370-47E7-B5E7-001C97B7B8ED}" type="slidenum">
              <a:rPr lang="en-US" smtClean="0"/>
              <a:pPr>
                <a:defRPr/>
              </a:pPr>
              <a:t>16</a:t>
            </a:fld>
            <a:endParaRPr lang="en-US"/>
          </a:p>
        </p:txBody>
      </p:sp>
    </p:spTree>
    <p:extLst>
      <p:ext uri="{BB962C8B-B14F-4D97-AF65-F5344CB8AC3E}">
        <p14:creationId xmlns:p14="http://schemas.microsoft.com/office/powerpoint/2010/main" val="3171545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
        <p:nvSpPr>
          <p:cNvPr id="2" name="Slide Number Placeholder 1">
            <a:extLst>
              <a:ext uri="{FF2B5EF4-FFF2-40B4-BE49-F238E27FC236}">
                <a16:creationId xmlns:a16="http://schemas.microsoft.com/office/drawing/2014/main" id="{A6C2EBC1-B7A3-442A-B1F5-1EA1837797C3}"/>
              </a:ext>
            </a:extLst>
          </p:cNvPr>
          <p:cNvSpPr>
            <a:spLocks noGrp="1"/>
          </p:cNvSpPr>
          <p:nvPr>
            <p:ph type="sldNum" sz="quarter" idx="10"/>
          </p:nvPr>
        </p:nvSpPr>
        <p:spPr/>
        <p:txBody>
          <a:bodyPr/>
          <a:lstStyle/>
          <a:p>
            <a:pPr>
              <a:defRPr/>
            </a:pPr>
            <a:fld id="{3D2491E0-F370-47E7-B5E7-001C97B7B8ED}"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b="1" dirty="0"/>
              <a:t>Teacher notes</a:t>
            </a:r>
          </a:p>
          <a:p>
            <a:pPr eaLnBrk="1" hangingPunct="1"/>
            <a:r>
              <a:rPr lang="fr-FR" altLang="en-US" dirty="0"/>
              <a:t>The image shows an area </a:t>
            </a:r>
            <a:r>
              <a:rPr lang="fr-FR" altLang="en-US" dirty="0" err="1"/>
              <a:t>affected</a:t>
            </a:r>
            <a:r>
              <a:rPr lang="fr-FR" altLang="en-US" dirty="0"/>
              <a:t> by the 2004 tsunami in </a:t>
            </a:r>
            <a:r>
              <a:rPr lang="fr-FR" altLang="en-US" dirty="0" err="1"/>
              <a:t>Lhoknga</a:t>
            </a:r>
            <a:r>
              <a:rPr lang="fr-FR" altLang="en-US" dirty="0"/>
              <a:t>, </a:t>
            </a:r>
            <a:r>
              <a:rPr lang="fr-FR" altLang="en-US" dirty="0" err="1"/>
              <a:t>Indonesia</a:t>
            </a:r>
            <a:r>
              <a:rPr lang="fr-FR" altLang="en-US" dirty="0"/>
              <a:t>. The area of </a:t>
            </a:r>
            <a:r>
              <a:rPr lang="fr-FR" altLang="en-US" dirty="0" err="1"/>
              <a:t>brown</a:t>
            </a:r>
            <a:r>
              <a:rPr lang="fr-FR" altLang="en-US" dirty="0"/>
              <a:t> in the right-hand photo </a:t>
            </a:r>
            <a:r>
              <a:rPr lang="fr-FR" altLang="en-US" dirty="0" err="1"/>
              <a:t>indicates</a:t>
            </a:r>
            <a:r>
              <a:rPr lang="fr-FR" altLang="en-US" dirty="0"/>
              <a:t> land </a:t>
            </a:r>
            <a:r>
              <a:rPr lang="fr-FR" altLang="en-US" dirty="0" err="1"/>
              <a:t>that</a:t>
            </a:r>
            <a:r>
              <a:rPr lang="fr-FR" altLang="en-US" dirty="0"/>
              <a:t> has been scoured by the </a:t>
            </a:r>
            <a:r>
              <a:rPr lang="fr-FR" altLang="en-US" dirty="0" err="1"/>
              <a:t>wave</a:t>
            </a:r>
            <a:r>
              <a:rPr lang="fr-FR" altLang="en-US" dirty="0"/>
              <a:t> of the tsunami. In </a:t>
            </a:r>
            <a:r>
              <a:rPr lang="fr-FR" altLang="en-US" dirty="0" err="1"/>
              <a:t>some</a:t>
            </a:r>
            <a:r>
              <a:rPr lang="fr-FR" altLang="en-US" dirty="0"/>
              <a:t> places, water </a:t>
            </a:r>
            <a:r>
              <a:rPr lang="fr-FR" altLang="en-US" dirty="0" err="1"/>
              <a:t>traveled</a:t>
            </a:r>
            <a:r>
              <a:rPr lang="fr-FR" altLang="en-US" dirty="0"/>
              <a:t> </a:t>
            </a:r>
            <a:r>
              <a:rPr lang="fr-FR" altLang="en-US" dirty="0" err="1"/>
              <a:t>inland</a:t>
            </a:r>
            <a:r>
              <a:rPr lang="fr-FR" altLang="en-US" dirty="0"/>
              <a:t> as far as 5km </a:t>
            </a:r>
            <a:r>
              <a:rPr lang="fr-FR" altLang="en-US" dirty="0" err="1"/>
              <a:t>from</a:t>
            </a:r>
            <a:r>
              <a:rPr lang="fr-FR" altLang="en-US" dirty="0"/>
              <a:t> the </a:t>
            </a:r>
            <a:r>
              <a:rPr lang="fr-FR" altLang="en-US" dirty="0" err="1"/>
              <a:t>coast</a:t>
            </a:r>
            <a:r>
              <a:rPr lang="fr-FR" altLang="en-US" dirty="0"/>
              <a:t>.</a:t>
            </a:r>
          </a:p>
          <a:p>
            <a:pPr eaLnBrk="1" hangingPunct="1"/>
            <a:endParaRPr lang="fr-FR" altLang="en-US"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interpret data to make sense of phenomena, using logical reasoning, mathematics and/or computation.</a:t>
            </a:r>
            <a:endParaRPr lang="fr-FR" altLang="en-US" dirty="0"/>
          </a:p>
          <a:p>
            <a:pPr eaLnBrk="1" hangingPunct="1"/>
            <a:endParaRPr lang="fr-FR" altLang="en-US" b="1" dirty="0"/>
          </a:p>
          <a:p>
            <a:pPr eaLnBrk="1" hangingPunct="1"/>
            <a:r>
              <a:rPr lang="fr-FR" altLang="en-US" b="1" dirty="0"/>
              <a:t>Photo </a:t>
            </a:r>
            <a:r>
              <a:rPr lang="fr-FR" altLang="en-US" b="1" dirty="0" err="1"/>
              <a:t>credit</a:t>
            </a:r>
            <a:r>
              <a:rPr lang="fr-FR" altLang="en-US" dirty="0"/>
              <a:t>: NASA/</a:t>
            </a:r>
            <a:r>
              <a:rPr lang="fr-FR" altLang="en-US" dirty="0" err="1"/>
              <a:t>Ikonos</a:t>
            </a:r>
            <a:r>
              <a:rPr lang="fr-FR" altLang="en-US" dirty="0"/>
              <a:t> Images copyright, Center for </a:t>
            </a:r>
            <a:r>
              <a:rPr lang="fr-FR" altLang="en-US" dirty="0" err="1"/>
              <a:t>Remote</a:t>
            </a:r>
            <a:r>
              <a:rPr lang="fr-FR" altLang="en-US" dirty="0"/>
              <a:t> Imaging, </a:t>
            </a:r>
            <a:r>
              <a:rPr lang="fr-FR" altLang="en-US" dirty="0" err="1"/>
              <a:t>Sensing</a:t>
            </a:r>
            <a:r>
              <a:rPr lang="fr-FR" altLang="en-US" dirty="0"/>
              <a:t> and </a:t>
            </a:r>
            <a:r>
              <a:rPr lang="fr-FR" altLang="en-US" dirty="0" err="1"/>
              <a:t>Processing</a:t>
            </a:r>
            <a:r>
              <a:rPr lang="fr-FR" altLang="en-US" dirty="0"/>
              <a:t>, National </a:t>
            </a:r>
            <a:r>
              <a:rPr lang="fr-FR" altLang="en-US" dirty="0" err="1"/>
              <a:t>University</a:t>
            </a:r>
            <a:r>
              <a:rPr lang="fr-FR" altLang="en-US" dirty="0"/>
              <a:t> of Singapore and </a:t>
            </a:r>
            <a:r>
              <a:rPr lang="fr-FR" altLang="en-US" dirty="0" err="1"/>
              <a:t>Space</a:t>
            </a:r>
            <a:r>
              <a:rPr lang="fr-FR" altLang="en-US" dirty="0"/>
              <a:t> Imaging</a:t>
            </a:r>
            <a:r>
              <a:rPr lang="en-GB" altLang="en-US" dirty="0"/>
              <a:t>.</a:t>
            </a:r>
            <a:endParaRPr lang="fr-FR" altLang="en-US" dirty="0"/>
          </a:p>
        </p:txBody>
      </p:sp>
      <p:sp>
        <p:nvSpPr>
          <p:cNvPr id="2" name="Slide Number Placeholder 1">
            <a:extLst>
              <a:ext uri="{FF2B5EF4-FFF2-40B4-BE49-F238E27FC236}">
                <a16:creationId xmlns:a16="http://schemas.microsoft.com/office/drawing/2014/main" id="{F7FB5FFD-DC17-490D-A952-8EF56619D58F}"/>
              </a:ext>
            </a:extLst>
          </p:cNvPr>
          <p:cNvSpPr>
            <a:spLocks noGrp="1"/>
          </p:cNvSpPr>
          <p:nvPr>
            <p:ph type="sldNum" sz="quarter" idx="10"/>
          </p:nvPr>
        </p:nvSpPr>
        <p:spPr/>
        <p:txBody>
          <a:bodyPr/>
          <a:lstStyle/>
          <a:p>
            <a:pPr>
              <a:defRPr/>
            </a:pPr>
            <a:fld id="{3D2491E0-F370-47E7-B5E7-001C97B7B8E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p>
            <a:pPr eaLnBrk="1" hangingPunct="1">
              <a:lnSpc>
                <a:spcPct val="120000"/>
              </a:lnSpc>
            </a:pPr>
            <a:r>
              <a:rPr lang="en-GB" altLang="en-US" b="1" dirty="0"/>
              <a:t>Teacher notes</a:t>
            </a:r>
          </a:p>
          <a:p>
            <a:pPr eaLnBrk="1" hangingPunct="1">
              <a:lnSpc>
                <a:spcPct val="120000"/>
              </a:lnSpc>
            </a:pPr>
            <a:r>
              <a:rPr lang="en-GB" altLang="en-US" dirty="0"/>
              <a:t>In </a:t>
            </a:r>
            <a:r>
              <a:rPr lang="en-GB" altLang="en-US" b="0" dirty="0"/>
              <a:t>Indonesia</a:t>
            </a:r>
            <a:r>
              <a:rPr lang="en-GB" altLang="en-US" dirty="0"/>
              <a:t>, 128,645 people lost their lives, 37,063 remain unaccounted for and are presumed dead. Over 500,000 were displaced throughout Aceh Province and on </a:t>
            </a:r>
            <a:r>
              <a:rPr lang="en-GB" altLang="en-US" dirty="0" err="1"/>
              <a:t>Nias</a:t>
            </a:r>
            <a:r>
              <a:rPr lang="en-GB" altLang="en-US" dirty="0"/>
              <a:t> Island. The International Red Cross and Red Crescent (IFRC) has spent CHF 614 million (US $610 million) between 2005 and 2010 in Indonesia.</a:t>
            </a:r>
          </a:p>
          <a:p>
            <a:pPr eaLnBrk="1" hangingPunct="1">
              <a:lnSpc>
                <a:spcPct val="120000"/>
              </a:lnSpc>
            </a:pPr>
            <a:endParaRPr lang="en-GB" altLang="en-US" dirty="0"/>
          </a:p>
          <a:p>
            <a:pPr eaLnBrk="1" hangingPunct="1">
              <a:lnSpc>
                <a:spcPct val="120000"/>
              </a:lnSpc>
            </a:pPr>
            <a:r>
              <a:rPr lang="en-GB" altLang="en-US" dirty="0"/>
              <a:t>The IFRC’s main activities in Indonesia include:</a:t>
            </a:r>
          </a:p>
          <a:p>
            <a:pPr marL="171450" indent="-171450" eaLnBrk="1" hangingPunct="1">
              <a:lnSpc>
                <a:spcPct val="120000"/>
              </a:lnSpc>
              <a:buFont typeface="Arial" panose="020B0604020202020204" pitchFamily="34" charset="0"/>
              <a:buChar char="•"/>
            </a:pPr>
            <a:r>
              <a:rPr lang="en-GB" altLang="en-US" dirty="0"/>
              <a:t>Distribution of food and shelter to over 345,000 people.</a:t>
            </a:r>
          </a:p>
          <a:p>
            <a:pPr marL="171450" indent="-171450" eaLnBrk="1" hangingPunct="1">
              <a:lnSpc>
                <a:spcPct val="120000"/>
              </a:lnSpc>
              <a:buFont typeface="Arial" panose="020B0604020202020204" pitchFamily="34" charset="0"/>
              <a:buChar char="•"/>
            </a:pPr>
            <a:r>
              <a:rPr lang="en-GB" altLang="en-US" dirty="0"/>
              <a:t>A transitional shelter construction program. </a:t>
            </a:r>
          </a:p>
          <a:p>
            <a:pPr marL="171450" indent="-171450" eaLnBrk="1" hangingPunct="1">
              <a:lnSpc>
                <a:spcPct val="120000"/>
              </a:lnSpc>
              <a:buFont typeface="Arial" panose="020B0604020202020204" pitchFamily="34" charset="0"/>
              <a:buChar char="•"/>
            </a:pPr>
            <a:r>
              <a:rPr lang="en-GB" altLang="en-US" dirty="0"/>
              <a:t>150,000 people have been provided with water and sanitation services. On average, 1.5 million </a:t>
            </a:r>
            <a:r>
              <a:rPr lang="en-GB" altLang="en-US" dirty="0" err="1"/>
              <a:t>liters</a:t>
            </a:r>
            <a:r>
              <a:rPr lang="en-GB" altLang="en-US" dirty="0"/>
              <a:t> of clean drinking water were produced daily during the emergency phase.</a:t>
            </a:r>
          </a:p>
          <a:p>
            <a:pPr marL="171450" indent="-171450" eaLnBrk="1" hangingPunct="1">
              <a:lnSpc>
                <a:spcPct val="120000"/>
              </a:lnSpc>
              <a:buFont typeface="Arial" panose="020B0604020202020204" pitchFamily="34" charset="0"/>
              <a:buChar char="•"/>
            </a:pPr>
            <a:r>
              <a:rPr lang="en-GB" altLang="en-US" dirty="0"/>
              <a:t>Basic health care was provided to 100,000 people.</a:t>
            </a:r>
          </a:p>
          <a:p>
            <a:pPr marL="171450" indent="-171450" eaLnBrk="1" hangingPunct="1">
              <a:lnSpc>
                <a:spcPct val="120000"/>
              </a:lnSpc>
              <a:buFont typeface="Arial" panose="020B0604020202020204" pitchFamily="34" charset="0"/>
              <a:buChar char="•"/>
            </a:pPr>
            <a:r>
              <a:rPr lang="en-GB" altLang="en-US" dirty="0"/>
              <a:t>200 Red Cross volunteers and 1,000 community members trained to provide psychological support to communities.</a:t>
            </a:r>
          </a:p>
          <a:p>
            <a:pPr marL="171450" indent="-171450" eaLnBrk="1" hangingPunct="1">
              <a:lnSpc>
                <a:spcPct val="120000"/>
              </a:lnSpc>
              <a:buFont typeface="Arial" panose="020B0604020202020204" pitchFamily="34" charset="0"/>
              <a:buChar char="•"/>
            </a:pPr>
            <a:r>
              <a:rPr lang="en-GB" altLang="en-US" dirty="0"/>
              <a:t>Providing family links service for nearly 31,000 people with assistance from the International Committee of the Red Cross (ICRC).</a:t>
            </a:r>
          </a:p>
          <a:p>
            <a:pPr eaLnBrk="1" hangingPunct="1">
              <a:lnSpc>
                <a:spcPct val="120000"/>
              </a:lnSpc>
            </a:pPr>
            <a:endParaRPr lang="en-GB" altLang="en-US" dirty="0"/>
          </a:p>
          <a:p>
            <a:pPr eaLnBrk="1" hangingPunct="1">
              <a:lnSpc>
                <a:spcPct val="120000"/>
              </a:lnSpc>
            </a:pPr>
            <a:r>
              <a:rPr lang="en-GB" altLang="en-US" dirty="0"/>
              <a:t>Future programs will include:</a:t>
            </a:r>
          </a:p>
          <a:p>
            <a:pPr marL="171450" indent="-171450" eaLnBrk="1" hangingPunct="1">
              <a:lnSpc>
                <a:spcPct val="120000"/>
              </a:lnSpc>
              <a:buFont typeface="Arial" panose="020B0604020202020204" pitchFamily="34" charset="0"/>
              <a:buChar char="•"/>
            </a:pPr>
            <a:r>
              <a:rPr lang="en-GB" altLang="en-US" dirty="0"/>
              <a:t>Over 550,000 registered recipients will continue to receive supplementary food and other humanitarian assistance.</a:t>
            </a:r>
          </a:p>
          <a:p>
            <a:pPr marL="171450" indent="-171450" eaLnBrk="1" hangingPunct="1">
              <a:lnSpc>
                <a:spcPct val="120000"/>
              </a:lnSpc>
              <a:buFont typeface="Arial" panose="020B0604020202020204" pitchFamily="34" charset="0"/>
              <a:buChar char="•"/>
            </a:pPr>
            <a:r>
              <a:rPr lang="en-GB" altLang="en-US" dirty="0"/>
              <a:t>Reconstruction projects to rebuild or repair nearly 35,000 permanent homes, 89 schools, 43 health </a:t>
            </a:r>
            <a:r>
              <a:rPr lang="en-GB" altLang="en-US" dirty="0" err="1"/>
              <a:t>centers</a:t>
            </a:r>
            <a:r>
              <a:rPr lang="en-GB" altLang="en-US" dirty="0"/>
              <a:t>, 4 orphanages and 20 Red Cross branch offices.</a:t>
            </a:r>
          </a:p>
          <a:p>
            <a:pPr marL="171450" indent="-171450" eaLnBrk="1" hangingPunct="1">
              <a:lnSpc>
                <a:spcPct val="120000"/>
              </a:lnSpc>
              <a:buFont typeface="Arial" panose="020B0604020202020204" pitchFamily="34" charset="0"/>
              <a:buChar char="•"/>
            </a:pPr>
            <a:r>
              <a:rPr lang="en-GB" altLang="en-US" dirty="0"/>
              <a:t>113,000 people will continue to be supported with water and sanitation services including the production of 1,000,000 </a:t>
            </a:r>
            <a:r>
              <a:rPr lang="en-GB" altLang="en-US" dirty="0" err="1"/>
              <a:t>liters</a:t>
            </a:r>
            <a:r>
              <a:rPr lang="en-GB" altLang="en-US" dirty="0"/>
              <a:t> of clean water each day. </a:t>
            </a:r>
          </a:p>
          <a:p>
            <a:pPr marL="171450" indent="-171450" eaLnBrk="1" hangingPunct="1">
              <a:lnSpc>
                <a:spcPct val="120000"/>
              </a:lnSpc>
              <a:buFont typeface="Arial" panose="020B0604020202020204" pitchFamily="34" charset="0"/>
              <a:buChar char="•"/>
            </a:pPr>
            <a:r>
              <a:rPr lang="en-GB" altLang="en-US" dirty="0"/>
              <a:t>Community-based action teams will be formed as part of a risk reduction initiative to benefit 480,000 people across 200 communities. The program includes community early warning systems, awareness raising, training for teachers and school children and more than 100 “safe havens” – designated structures and areas for communities to gather in times of emergency.</a:t>
            </a:r>
          </a:p>
          <a:p>
            <a:pPr marL="171450" indent="-171450" eaLnBrk="1" hangingPunct="1">
              <a:lnSpc>
                <a:spcPct val="120000"/>
              </a:lnSpc>
              <a:buFont typeface="Arial" panose="020B0604020202020204" pitchFamily="34" charset="0"/>
              <a:buChar char="•"/>
            </a:pPr>
            <a:r>
              <a:rPr lang="en-GB" altLang="en-US" dirty="0"/>
              <a:t>Community-based disaster preparedness training and disaster response training for at least 2,850 Red Cross volunteers.</a:t>
            </a:r>
          </a:p>
          <a:p>
            <a:pPr eaLnBrk="1" hangingPunct="1">
              <a:lnSpc>
                <a:spcPct val="120000"/>
              </a:lnSpc>
            </a:pPr>
            <a:endParaRPr lang="en-GB" altLang="en-US" b="1" dirty="0"/>
          </a:p>
          <a:p>
            <a:pPr eaLnBrk="1" hangingPunct="1">
              <a:lnSpc>
                <a:spcPct val="120000"/>
              </a:lnSpc>
            </a:pPr>
            <a:r>
              <a:rPr lang="en-GB" altLang="en-US" b="1" dirty="0"/>
              <a:t>Photo credit: </a:t>
            </a:r>
            <a:r>
              <a:rPr lang="en-GB" altLang="en-US" dirty="0"/>
              <a:t>destruction, Ian Woolverton/International Federation of Red Cross and Red Crescent Societies; tsunami education, Amalia </a:t>
            </a:r>
            <a:r>
              <a:rPr lang="en-GB" altLang="en-US" dirty="0" err="1"/>
              <a:t>Soemantri</a:t>
            </a:r>
            <a:r>
              <a:rPr lang="en-GB" altLang="en-US" dirty="0"/>
              <a:t>/International Federation of Red Cross and Red Crescent Societies; rebuilding, International Federation of Red Cross and Red Crescent Societies</a:t>
            </a:r>
            <a:r>
              <a:rPr lang="en-GB" altLang="en-US" i="1" dirty="0"/>
              <a:t>.</a:t>
            </a:r>
            <a:endParaRPr lang="en-GB" altLang="en-US" dirty="0"/>
          </a:p>
        </p:txBody>
      </p:sp>
      <p:sp>
        <p:nvSpPr>
          <p:cNvPr id="2" name="Slide Number Placeholder 1">
            <a:extLst>
              <a:ext uri="{FF2B5EF4-FFF2-40B4-BE49-F238E27FC236}">
                <a16:creationId xmlns:a16="http://schemas.microsoft.com/office/drawing/2014/main" id="{906A534A-B125-44D8-9EB9-5CC0B99D7396}"/>
              </a:ext>
            </a:extLst>
          </p:cNvPr>
          <p:cNvSpPr>
            <a:spLocks noGrp="1"/>
          </p:cNvSpPr>
          <p:nvPr>
            <p:ph type="sldNum" sz="quarter" idx="10"/>
          </p:nvPr>
        </p:nvSpPr>
        <p:spPr/>
        <p:txBody>
          <a:bodyPr/>
          <a:lstStyle/>
          <a:p>
            <a:pPr>
              <a:defRPr/>
            </a:pPr>
            <a:fld id="{3D2491E0-F370-47E7-B5E7-001C97B7B8ED}"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E19253DC-4CED-40C9-B536-5188512ADDBA}"/>
              </a:ext>
            </a:extLst>
          </p:cNvPr>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1888666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Aft>
                <a:spcPct val="0"/>
              </a:spcAft>
              <a:buClrTx/>
              <a:buSzTx/>
              <a:buFontTx/>
              <a:buNone/>
              <a:tabLst/>
              <a:defRPr/>
            </a:pPr>
            <a:r>
              <a:rPr lang="en-GB" b="1" dirty="0"/>
              <a:t>Teacher notes </a:t>
            </a:r>
          </a:p>
          <a:p>
            <a:pPr marL="0" marR="0" indent="0" algn="l" defTabSz="914400" rtl="0" eaLnBrk="0" fontAlgn="base" latinLnBrk="0" hangingPunct="0">
              <a:lnSpc>
                <a:spcPct val="100000"/>
              </a:lnSpc>
              <a:spcAft>
                <a:spcPct val="0"/>
              </a:spcAft>
              <a:buClrTx/>
              <a:buSzTx/>
              <a:buFontTx/>
              <a:buNone/>
              <a:tabLst/>
              <a:defRPr/>
            </a:pPr>
            <a:r>
              <a:rPr lang="en-GB" dirty="0"/>
              <a:t>You can view</a:t>
            </a:r>
            <a:r>
              <a:rPr lang="en-GB" baseline="0" dirty="0"/>
              <a:t> a map of the locations of the buoys and view the most recent data received from each on the NOAA website: https://www.ndbc.noaa.gov/dart.shtml</a:t>
            </a:r>
          </a:p>
          <a:p>
            <a:pPr marL="0" marR="0" indent="0" algn="l" defTabSz="914400" rtl="0" eaLnBrk="0" fontAlgn="base" latinLnBrk="0" hangingPunct="0">
              <a:lnSpc>
                <a:spcPct val="100000"/>
              </a:lnSpc>
              <a:spcAft>
                <a:spcPct val="0"/>
              </a:spcAft>
              <a:buClrTx/>
              <a:buSzTx/>
              <a:buFontTx/>
              <a:buNone/>
              <a:tabLst/>
              <a:defRPr/>
            </a:pPr>
            <a:endParaRPr lang="en-GB" baseline="0" dirty="0"/>
          </a:p>
          <a:p>
            <a:pPr marL="0" marR="0" lvl="0" indent="0" algn="l" defTabSz="914400" rtl="0" eaLnBrk="0" fontAlgn="base" latinLnBrk="0" hangingPunct="0">
              <a:lnSpc>
                <a:spcPct val="100000"/>
              </a:lnSpc>
              <a:spcAft>
                <a:spcPct val="0"/>
              </a:spcAft>
              <a:buClrTx/>
              <a:buSzTx/>
              <a:buFontTx/>
              <a:buNone/>
              <a:tabLst/>
              <a:defRPr/>
            </a:pPr>
            <a:r>
              <a:rPr lang="en-GB" altLang="en-US" dirty="0">
                <a:latin typeface="Arial" panose="020B0604020202020204" pitchFamily="34" charset="0"/>
              </a:rPr>
              <a:t>This weblink was working at the time of publication. Boardworks is not responsible for the content of third party sites.</a:t>
            </a:r>
          </a:p>
          <a:p>
            <a:pPr marL="0" marR="0" lvl="0" indent="0" algn="l" defTabSz="914400" rtl="0" eaLnBrk="0" fontAlgn="base" latinLnBrk="0" hangingPunct="0">
              <a:lnSpc>
                <a:spcPct val="100000"/>
              </a:lnSpc>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models to describe and/or predict phenomena.</a:t>
            </a:r>
            <a:endParaRPr lang="en-GB" alt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AA79ABC6-21C9-4F85-A4C7-EC21D6C0C045}"/>
              </a:ext>
            </a:extLst>
          </p:cNvPr>
          <p:cNvSpPr>
            <a:spLocks noGrp="1"/>
          </p:cNvSpPr>
          <p:nvPr>
            <p:ph type="sldNum" sz="quarter" idx="10"/>
          </p:nvPr>
        </p:nvSpPr>
        <p:spPr/>
        <p:txBody>
          <a:bodyPr/>
          <a:lstStyle/>
          <a:p>
            <a:pPr>
              <a:defRPr/>
            </a:pPr>
            <a:fld id="{3D2491E0-F370-47E7-B5E7-001C97B7B8ED}" type="slidenum">
              <a:rPr lang="en-US" smtClean="0"/>
              <a:pPr>
                <a:defRPr/>
              </a:pPr>
              <a:t>20</a:t>
            </a:fld>
            <a:endParaRPr lang="en-US"/>
          </a:p>
        </p:txBody>
      </p:sp>
    </p:spTree>
    <p:extLst>
      <p:ext uri="{BB962C8B-B14F-4D97-AF65-F5344CB8AC3E}">
        <p14:creationId xmlns:p14="http://schemas.microsoft.com/office/powerpoint/2010/main" val="87869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0EA2D111-DACB-4A91-811D-0F49EB455AD3}"/>
              </a:ext>
            </a:extLst>
          </p:cNvPr>
          <p:cNvSpPr>
            <a:spLocks noGrp="1"/>
          </p:cNvSpPr>
          <p:nvPr>
            <p:ph type="sldNum" sz="quarter" idx="10"/>
          </p:nvPr>
        </p:nvSpPr>
        <p:spPr/>
        <p:txBody>
          <a:bodyPr/>
          <a:lstStyle/>
          <a:p>
            <a:pPr>
              <a:defRPr/>
            </a:pPr>
            <a:fld id="{3D2491E0-F370-47E7-B5E7-001C97B7B8ED}" type="slidenum">
              <a:rPr lang="en-US" smtClean="0"/>
              <a:pPr>
                <a:defRPr/>
              </a:pPr>
              <a:t>3</a:t>
            </a:fld>
            <a:endParaRPr lang="en-US"/>
          </a:p>
        </p:txBody>
      </p:sp>
    </p:spTree>
    <p:extLst>
      <p:ext uri="{BB962C8B-B14F-4D97-AF65-F5344CB8AC3E}">
        <p14:creationId xmlns:p14="http://schemas.microsoft.com/office/powerpoint/2010/main" val="341088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a:t>
            </a:r>
            <a:r>
              <a:rPr lang="en-GB" b="1" baseline="0" dirty="0"/>
              <a:t> notes</a:t>
            </a:r>
          </a:p>
          <a:p>
            <a:r>
              <a:rPr lang="en-GB" baseline="0" dirty="0"/>
              <a:t>As students will see in the later slides, flooding can also be caused by other natural hazards. Flood waters can also result in permanent damage to homes. The image shows submerged buildings in Missouri.</a:t>
            </a:r>
          </a:p>
          <a:p>
            <a:endParaRPr lang="en-GB" baseline="0" dirty="0"/>
          </a:p>
          <a:p>
            <a:r>
              <a:rPr lang="en-GB" b="1" baseline="0" dirty="0"/>
              <a:t>Photo credit: </a:t>
            </a:r>
            <a:r>
              <a:rPr lang="en-US" altLang="en-US" dirty="0">
                <a:cs typeface="Times New Roman" panose="02020603050405020304" pitchFamily="18" charset="0"/>
              </a:rPr>
              <a:t>© Melissa </a:t>
            </a:r>
            <a:r>
              <a:rPr lang="en-US" altLang="en-US" dirty="0" err="1">
                <a:cs typeface="Times New Roman" panose="02020603050405020304" pitchFamily="18" charset="0"/>
              </a:rPr>
              <a:t>Brandes</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5" name="Slide Number Placeholder 4">
            <a:extLst>
              <a:ext uri="{FF2B5EF4-FFF2-40B4-BE49-F238E27FC236}">
                <a16:creationId xmlns:a16="http://schemas.microsoft.com/office/drawing/2014/main" id="{C5262BAD-150B-49F2-9B61-270BBF37FE16}"/>
              </a:ext>
            </a:extLst>
          </p:cNvPr>
          <p:cNvSpPr>
            <a:spLocks noGrp="1"/>
          </p:cNvSpPr>
          <p:nvPr>
            <p:ph type="sldNum" sz="quarter" idx="10"/>
          </p:nvPr>
        </p:nvSpPr>
        <p:spPr/>
        <p:txBody>
          <a:bodyPr/>
          <a:lstStyle/>
          <a:p>
            <a:pPr>
              <a:defRPr/>
            </a:pPr>
            <a:fld id="{3D2491E0-F370-47E7-B5E7-001C97B7B8ED}" type="slidenum">
              <a:rPr lang="en-US" smtClean="0"/>
              <a:pPr>
                <a:defRPr/>
              </a:pPr>
              <a:t>4</a:t>
            </a:fld>
            <a:endParaRPr lang="en-US"/>
          </a:p>
        </p:txBody>
      </p:sp>
    </p:spTree>
    <p:extLst>
      <p:ext uri="{BB962C8B-B14F-4D97-AF65-F5344CB8AC3E}">
        <p14:creationId xmlns:p14="http://schemas.microsoft.com/office/powerpoint/2010/main" val="272398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a:t>
            </a:r>
            <a:r>
              <a:rPr lang="en-GB" b="1" baseline="0" dirty="0"/>
              <a:t> notes</a:t>
            </a:r>
          </a:p>
          <a:p>
            <a:r>
              <a:rPr lang="en-GB" baseline="0" dirty="0"/>
              <a:t>You could ask students to research the advantages and disadvantages of levees. They will find that artificial levees can sometimes increase the risk of flooding further down stream. It can also increase the speed of the water, which increases erosion and reduces plant life. Levees can also fail.</a:t>
            </a:r>
          </a:p>
          <a:p>
            <a:endParaRPr lang="en-GB" baseline="0" dirty="0"/>
          </a:p>
          <a:p>
            <a:r>
              <a:rPr lang="en-GB" baseline="0" dirty="0"/>
              <a:t>Students could design an experiment to test the suitability of different materials as levees. This investigation could be carried out in the classroom using water. Make sure students understand why it’s important to carry out the same test on each material. Discuss what might happen if they do not.</a:t>
            </a:r>
          </a:p>
          <a:p>
            <a:endParaRPr lang="en-GB" baseline="0" dirty="0"/>
          </a:p>
          <a:p>
            <a:r>
              <a:rPr lang="en-GB" b="1" baseline="0" dirty="0"/>
              <a:t>Photo credit: </a:t>
            </a:r>
            <a:r>
              <a:rPr lang="en-US" altLang="en-US" dirty="0">
                <a:cs typeface="Times New Roman" panose="02020603050405020304" pitchFamily="18" charset="0"/>
              </a:rPr>
              <a:t>© </a:t>
            </a:r>
            <a:r>
              <a:rPr lang="en-US" altLang="en-US" dirty="0" err="1">
                <a:cs typeface="Times New Roman" panose="02020603050405020304" pitchFamily="18" charset="0"/>
              </a:rPr>
              <a:t>Baloncici</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5" name="Slide Number Placeholder 4">
            <a:extLst>
              <a:ext uri="{FF2B5EF4-FFF2-40B4-BE49-F238E27FC236}">
                <a16:creationId xmlns:a16="http://schemas.microsoft.com/office/drawing/2014/main" id="{3B748A08-F610-4BC3-83FA-BF84E94A9E01}"/>
              </a:ext>
            </a:extLst>
          </p:cNvPr>
          <p:cNvSpPr>
            <a:spLocks noGrp="1"/>
          </p:cNvSpPr>
          <p:nvPr>
            <p:ph type="sldNum" sz="quarter" idx="10"/>
          </p:nvPr>
        </p:nvSpPr>
        <p:spPr/>
        <p:txBody>
          <a:bodyPr/>
          <a:lstStyle/>
          <a:p>
            <a:pPr>
              <a:defRPr/>
            </a:pPr>
            <a:fld id="{3D2491E0-F370-47E7-B5E7-001C97B7B8ED}" type="slidenum">
              <a:rPr lang="en-US" smtClean="0"/>
              <a:pPr>
                <a:defRPr/>
              </a:pPr>
              <a:t>5</a:t>
            </a:fld>
            <a:endParaRPr lang="en-US"/>
          </a:p>
        </p:txBody>
      </p:sp>
    </p:spTree>
    <p:extLst>
      <p:ext uri="{BB962C8B-B14F-4D97-AF65-F5344CB8AC3E}">
        <p14:creationId xmlns:p14="http://schemas.microsoft.com/office/powerpoint/2010/main" val="337147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5F8C3DA3-73FA-4A96-9A40-70F0DF32EA43}"/>
              </a:ext>
            </a:extLst>
          </p:cNvPr>
          <p:cNvSpPr>
            <a:spLocks noGrp="1"/>
          </p:cNvSpPr>
          <p:nvPr>
            <p:ph type="sldNum" sz="quarter" idx="10"/>
          </p:nvPr>
        </p:nvSpPr>
        <p:spPr/>
        <p:txBody>
          <a:bodyPr/>
          <a:lstStyle/>
          <a:p>
            <a:pPr>
              <a:defRPr/>
            </a:pPr>
            <a:fld id="{3D2491E0-F370-47E7-B5E7-001C97B7B8ED}" type="slidenum">
              <a:rPr lang="en-US" smtClean="0"/>
              <a:pPr>
                <a:defRPr/>
              </a:pPr>
              <a:t>6</a:t>
            </a:fld>
            <a:endParaRPr lang="en-US"/>
          </a:p>
        </p:txBody>
      </p:sp>
    </p:spTree>
    <p:extLst>
      <p:ext uri="{BB962C8B-B14F-4D97-AF65-F5344CB8AC3E}">
        <p14:creationId xmlns:p14="http://schemas.microsoft.com/office/powerpoint/2010/main" val="1644193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5" name="Slide Number Placeholder 4">
            <a:extLst>
              <a:ext uri="{FF2B5EF4-FFF2-40B4-BE49-F238E27FC236}">
                <a16:creationId xmlns:a16="http://schemas.microsoft.com/office/drawing/2014/main" id="{A9A99D2B-AB4C-42DE-A9E1-57768293F2BA}"/>
              </a:ext>
            </a:extLst>
          </p:cNvPr>
          <p:cNvSpPr>
            <a:spLocks noGrp="1"/>
          </p:cNvSpPr>
          <p:nvPr>
            <p:ph type="sldNum" sz="quarter" idx="10"/>
          </p:nvPr>
        </p:nvSpPr>
        <p:spPr/>
        <p:txBody>
          <a:bodyPr/>
          <a:lstStyle/>
          <a:p>
            <a:pPr>
              <a:defRPr/>
            </a:pPr>
            <a:fld id="{3D2491E0-F370-47E7-B5E7-001C97B7B8ED}" type="slidenum">
              <a:rPr lang="en-US" smtClean="0"/>
              <a:pPr>
                <a:defRPr/>
              </a:pPr>
              <a:t>7</a:t>
            </a:fld>
            <a:endParaRPr lang="en-US"/>
          </a:p>
        </p:txBody>
      </p:sp>
    </p:spTree>
    <p:extLst>
      <p:ext uri="{BB962C8B-B14F-4D97-AF65-F5344CB8AC3E}">
        <p14:creationId xmlns:p14="http://schemas.microsoft.com/office/powerpoint/2010/main" val="71636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Photo credits:</a:t>
            </a:r>
            <a:r>
              <a:rPr lang="en-GB" altLang="en-US" dirty="0"/>
              <a:t> National Oceanic and Atmospheric Administration (NOAA)</a:t>
            </a:r>
          </a:p>
        </p:txBody>
      </p:sp>
      <p:sp>
        <p:nvSpPr>
          <p:cNvPr id="2" name="Slide Number Placeholder 1">
            <a:extLst>
              <a:ext uri="{FF2B5EF4-FFF2-40B4-BE49-F238E27FC236}">
                <a16:creationId xmlns:a16="http://schemas.microsoft.com/office/drawing/2014/main" id="{6999CB1F-8103-439C-BC59-56788FDF8544}"/>
              </a:ext>
            </a:extLst>
          </p:cNvPr>
          <p:cNvSpPr>
            <a:spLocks noGrp="1"/>
          </p:cNvSpPr>
          <p:nvPr>
            <p:ph type="sldNum" sz="quarter" idx="10"/>
          </p:nvPr>
        </p:nvSpPr>
        <p:spPr/>
        <p:txBody>
          <a:bodyPr/>
          <a:lstStyle/>
          <a:p>
            <a:pPr>
              <a:defRPr/>
            </a:pPr>
            <a:fld id="{3D2491E0-F370-47E7-B5E7-001C97B7B8E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Photo credit: </a:t>
            </a:r>
            <a:r>
              <a:rPr lang="en-GB" altLang="en-US" dirty="0"/>
              <a:t>National Oceanic and Atmospheric Administration (NOAA)</a:t>
            </a:r>
          </a:p>
        </p:txBody>
      </p:sp>
      <p:sp>
        <p:nvSpPr>
          <p:cNvPr id="2" name="Slide Number Placeholder 1">
            <a:extLst>
              <a:ext uri="{FF2B5EF4-FFF2-40B4-BE49-F238E27FC236}">
                <a16:creationId xmlns:a16="http://schemas.microsoft.com/office/drawing/2014/main" id="{00F7FC59-9720-4C57-A828-E6724F88FA22}"/>
              </a:ext>
            </a:extLst>
          </p:cNvPr>
          <p:cNvSpPr>
            <a:spLocks noGrp="1"/>
          </p:cNvSpPr>
          <p:nvPr>
            <p:ph type="sldNum" sz="quarter" idx="10"/>
          </p:nvPr>
        </p:nvSpPr>
        <p:spPr/>
        <p:txBody>
          <a:bodyPr/>
          <a:lstStyle/>
          <a:p>
            <a:pPr>
              <a:defRPr/>
            </a:pPr>
            <a:fld id="{3D2491E0-F370-47E7-B5E7-001C97B7B8E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
    </p:custDataLst>
    <p:extLst>
      <p:ext uri="{BB962C8B-B14F-4D97-AF65-F5344CB8AC3E}">
        <p14:creationId xmlns:p14="http://schemas.microsoft.com/office/powerpoint/2010/main" val="390508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
    </p:custDataLst>
    <p:extLst>
      <p:ext uri="{BB962C8B-B14F-4D97-AF65-F5344CB8AC3E}">
        <p14:creationId xmlns:p14="http://schemas.microsoft.com/office/powerpoint/2010/main" val="65395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6"/>
    </p:custDataLst>
  </p:cSld>
  <p:clrMap bg1="lt1" tx1="dk1" bg2="lt2" tx2="dk2" accent1="accent1" accent2="accent2" accent3="accent3" accent4="accent4" accent5="accent5" accent6="accent6" hlink="hlink" folHlink="folHlink"/>
  <p:sldLayoutIdLst>
    <p:sldLayoutId id="2147485177" r:id="rId1"/>
    <p:sldLayoutId id="2147485176" r:id="rId2"/>
    <p:sldLayoutId id="2147485106" r:id="rId3"/>
    <p:sldLayoutId id="2147485107" r:id="rId4"/>
    <p:sldLayoutId id="2147485108" r:id="rId5"/>
    <p:sldLayoutId id="2147485109" r:id="rId6"/>
    <p:sldLayoutId id="2147485110" r:id="rId7"/>
    <p:sldLayoutId id="2147485111" r:id="rId8"/>
    <p:sldLayoutId id="2147485112" r:id="rId9"/>
    <p:sldLayoutId id="2147485113" r:id="rId10"/>
    <p:sldLayoutId id="2147485114" r:id="rId11"/>
    <p:sldLayoutId id="2147485115" r:id="rId12"/>
    <p:sldLayoutId id="2147485116" r:id="rId13"/>
    <p:sldLayoutId id="214748511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4"/>
    </p:custData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1.wmf"/><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0.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1.wm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a:xfrm>
            <a:off x="3230310" y="1187864"/>
            <a:ext cx="4604179" cy="3127761"/>
          </a:xfrm>
        </p:spPr>
        <p:txBody>
          <a:bodyPr/>
          <a:lstStyle/>
          <a:p>
            <a:r>
              <a:rPr lang="en-GB" dirty="0"/>
              <a:t>Natural </a:t>
            </a:r>
            <a:br>
              <a:rPr lang="en-GB" dirty="0"/>
            </a:br>
            <a:r>
              <a:rPr lang="en-GB" dirty="0"/>
              <a:t>Hazards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358774" y="783340"/>
            <a:ext cx="8696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9"/>
                </a:solidFill>
                <a:latin typeface="Arial" charset="0"/>
              </a:defRPr>
            </a:lvl1pPr>
            <a:lvl2pPr marL="742950" indent="-285750">
              <a:defRPr sz="2400">
                <a:solidFill>
                  <a:srgbClr val="000069"/>
                </a:solidFill>
                <a:latin typeface="Arial" charset="0"/>
              </a:defRPr>
            </a:lvl2pPr>
            <a:lvl3pPr marL="1143000" indent="-228600">
              <a:defRPr sz="2400">
                <a:solidFill>
                  <a:srgbClr val="000069"/>
                </a:solidFill>
                <a:latin typeface="Arial" charset="0"/>
              </a:defRPr>
            </a:lvl3pPr>
            <a:lvl4pPr marL="1600200" indent="-228600">
              <a:defRPr sz="2400">
                <a:solidFill>
                  <a:srgbClr val="000069"/>
                </a:solidFill>
                <a:latin typeface="Arial" charset="0"/>
              </a:defRPr>
            </a:lvl4pPr>
            <a:lvl5pPr marL="2057400" indent="-228600">
              <a:defRPr sz="2400">
                <a:solidFill>
                  <a:srgbClr val="000069"/>
                </a:solidFill>
                <a:latin typeface="Arial" charset="0"/>
              </a:defRPr>
            </a:lvl5pPr>
            <a:lvl6pPr marL="2514600" indent="-228600" eaLnBrk="0" fontAlgn="base" hangingPunct="0">
              <a:spcBef>
                <a:spcPct val="0"/>
              </a:spcBef>
              <a:spcAft>
                <a:spcPct val="0"/>
              </a:spcAft>
              <a:defRPr sz="2400">
                <a:solidFill>
                  <a:srgbClr val="000069"/>
                </a:solidFill>
                <a:latin typeface="Arial" charset="0"/>
              </a:defRPr>
            </a:lvl6pPr>
            <a:lvl7pPr marL="2971800" indent="-228600" eaLnBrk="0" fontAlgn="base" hangingPunct="0">
              <a:spcBef>
                <a:spcPct val="0"/>
              </a:spcBef>
              <a:spcAft>
                <a:spcPct val="0"/>
              </a:spcAft>
              <a:defRPr sz="2400">
                <a:solidFill>
                  <a:srgbClr val="000069"/>
                </a:solidFill>
                <a:latin typeface="Arial" charset="0"/>
              </a:defRPr>
            </a:lvl7pPr>
            <a:lvl8pPr marL="3429000" indent="-228600" eaLnBrk="0" fontAlgn="base" hangingPunct="0">
              <a:spcBef>
                <a:spcPct val="0"/>
              </a:spcBef>
              <a:spcAft>
                <a:spcPct val="0"/>
              </a:spcAft>
              <a:defRPr sz="2400">
                <a:solidFill>
                  <a:srgbClr val="000069"/>
                </a:solidFill>
                <a:latin typeface="Arial" charset="0"/>
              </a:defRPr>
            </a:lvl8pPr>
            <a:lvl9pPr marL="3886200" indent="-228600" eaLnBrk="0" fontAlgn="base" hangingPunct="0">
              <a:spcBef>
                <a:spcPct val="0"/>
              </a:spcBef>
              <a:spcAft>
                <a:spcPct val="0"/>
              </a:spcAft>
              <a:defRPr sz="2400">
                <a:solidFill>
                  <a:srgbClr val="000069"/>
                </a:solidFill>
                <a:latin typeface="Arial" charset="0"/>
              </a:defRPr>
            </a:lvl9pPr>
          </a:lstStyle>
          <a:p>
            <a:r>
              <a:rPr lang="en-GB" altLang="en-US" dirty="0"/>
              <a:t>Tornados occur all over the world, but a large percentage of them form in an area of the U.S. known as </a:t>
            </a:r>
            <a:r>
              <a:rPr lang="en-GB" altLang="en-US" b="1" dirty="0">
                <a:solidFill>
                  <a:srgbClr val="B80303"/>
                </a:solidFill>
              </a:rPr>
              <a:t>Tornado Alley</a:t>
            </a:r>
            <a:r>
              <a:rPr lang="en-GB" altLang="en-US" dirty="0"/>
              <a:t>.</a:t>
            </a:r>
            <a:r>
              <a:rPr lang="en-GB" altLang="en-US" dirty="0">
                <a:solidFill>
                  <a:srgbClr val="FF6600"/>
                </a:solidFill>
              </a:rPr>
              <a:t> </a:t>
            </a:r>
          </a:p>
        </p:txBody>
      </p:sp>
      <p:pic>
        <p:nvPicPr>
          <p:cNvPr id="9219" name="Picture 23" descr="tornadoal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450975"/>
            <a:ext cx="6335713"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203" name="Text Box 27"/>
          <p:cNvSpPr txBox="1">
            <a:spLocks noChangeArrowheads="1"/>
          </p:cNvSpPr>
          <p:nvPr/>
        </p:nvSpPr>
        <p:spPr bwMode="auto">
          <a:xfrm>
            <a:off x="943426" y="5968095"/>
            <a:ext cx="7229702" cy="457200"/>
          </a:xfrm>
          <a:prstGeom prst="rect">
            <a:avLst/>
          </a:prstGeom>
          <a:solidFill>
            <a:srgbClr val="FDD9D9"/>
          </a:solidFill>
          <a:ln>
            <a:noFill/>
          </a:ln>
          <a:extLst/>
        </p:spPr>
        <p:txBody>
          <a:bodyPr wrap="square">
            <a:spAutoFit/>
          </a:bodyPr>
          <a:lstStyle>
            <a:lvl1pPr>
              <a:defRPr sz="2400">
                <a:solidFill>
                  <a:srgbClr val="000069"/>
                </a:solidFill>
                <a:latin typeface="Arial" charset="0"/>
              </a:defRPr>
            </a:lvl1pPr>
            <a:lvl2pPr marL="742950" indent="-285750">
              <a:defRPr sz="2400">
                <a:solidFill>
                  <a:srgbClr val="000069"/>
                </a:solidFill>
                <a:latin typeface="Arial" charset="0"/>
              </a:defRPr>
            </a:lvl2pPr>
            <a:lvl3pPr marL="1143000" indent="-228600">
              <a:defRPr sz="2400">
                <a:solidFill>
                  <a:srgbClr val="000069"/>
                </a:solidFill>
                <a:latin typeface="Arial" charset="0"/>
              </a:defRPr>
            </a:lvl3pPr>
            <a:lvl4pPr marL="1600200" indent="-228600">
              <a:defRPr sz="2400">
                <a:solidFill>
                  <a:srgbClr val="000069"/>
                </a:solidFill>
                <a:latin typeface="Arial" charset="0"/>
              </a:defRPr>
            </a:lvl4pPr>
            <a:lvl5pPr marL="2057400" indent="-228600">
              <a:defRPr sz="2400">
                <a:solidFill>
                  <a:srgbClr val="000069"/>
                </a:solidFill>
                <a:latin typeface="Arial" charset="0"/>
              </a:defRPr>
            </a:lvl5pPr>
            <a:lvl6pPr marL="2514600" indent="-228600" eaLnBrk="0" fontAlgn="base" hangingPunct="0">
              <a:spcBef>
                <a:spcPct val="0"/>
              </a:spcBef>
              <a:spcAft>
                <a:spcPct val="0"/>
              </a:spcAft>
              <a:defRPr sz="2400">
                <a:solidFill>
                  <a:srgbClr val="000069"/>
                </a:solidFill>
                <a:latin typeface="Arial" charset="0"/>
              </a:defRPr>
            </a:lvl6pPr>
            <a:lvl7pPr marL="2971800" indent="-228600" eaLnBrk="0" fontAlgn="base" hangingPunct="0">
              <a:spcBef>
                <a:spcPct val="0"/>
              </a:spcBef>
              <a:spcAft>
                <a:spcPct val="0"/>
              </a:spcAft>
              <a:defRPr sz="2400">
                <a:solidFill>
                  <a:srgbClr val="000069"/>
                </a:solidFill>
                <a:latin typeface="Arial" charset="0"/>
              </a:defRPr>
            </a:lvl7pPr>
            <a:lvl8pPr marL="3429000" indent="-228600" eaLnBrk="0" fontAlgn="base" hangingPunct="0">
              <a:spcBef>
                <a:spcPct val="0"/>
              </a:spcBef>
              <a:spcAft>
                <a:spcPct val="0"/>
              </a:spcAft>
              <a:defRPr sz="2400">
                <a:solidFill>
                  <a:srgbClr val="000069"/>
                </a:solidFill>
                <a:latin typeface="Arial" charset="0"/>
              </a:defRPr>
            </a:lvl8pPr>
            <a:lvl9pPr marL="3886200" indent="-228600" eaLnBrk="0" fontAlgn="base" hangingPunct="0">
              <a:spcBef>
                <a:spcPct val="0"/>
              </a:spcBef>
              <a:spcAft>
                <a:spcPct val="0"/>
              </a:spcAft>
              <a:defRPr sz="2400">
                <a:solidFill>
                  <a:srgbClr val="000069"/>
                </a:solidFill>
                <a:latin typeface="Arial" charset="0"/>
              </a:defRPr>
            </a:lvl9pPr>
          </a:lstStyle>
          <a:p>
            <a:pPr algn="ctr"/>
            <a:r>
              <a:rPr lang="en-GB" altLang="en-US" dirty="0"/>
              <a:t>Can you identify Tornado Alley on this map?</a:t>
            </a:r>
            <a:endParaRPr lang="en-US" altLang="en-US" dirty="0"/>
          </a:p>
        </p:txBody>
      </p:sp>
      <p:sp>
        <p:nvSpPr>
          <p:cNvPr id="178207" name="Line 31"/>
          <p:cNvSpPr>
            <a:spLocks noChangeShapeType="1"/>
          </p:cNvSpPr>
          <p:nvPr/>
        </p:nvSpPr>
        <p:spPr bwMode="auto">
          <a:xfrm flipH="1" flipV="1">
            <a:off x="1295400" y="3465513"/>
            <a:ext cx="2844800" cy="395287"/>
          </a:xfrm>
          <a:prstGeom prst="line">
            <a:avLst/>
          </a:prstGeom>
          <a:noFill/>
          <a:ln w="38100">
            <a:solidFill>
              <a:srgbClr val="0100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8208" name="Text Box 32"/>
          <p:cNvSpPr txBox="1">
            <a:spLocks noChangeArrowheads="1"/>
          </p:cNvSpPr>
          <p:nvPr/>
        </p:nvSpPr>
        <p:spPr bwMode="auto">
          <a:xfrm>
            <a:off x="123825" y="3001963"/>
            <a:ext cx="1639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9"/>
                </a:solidFill>
                <a:latin typeface="Arial" charset="0"/>
              </a:defRPr>
            </a:lvl1pPr>
            <a:lvl2pPr marL="742950" indent="-285750">
              <a:defRPr sz="2400">
                <a:solidFill>
                  <a:srgbClr val="000069"/>
                </a:solidFill>
                <a:latin typeface="Arial" charset="0"/>
              </a:defRPr>
            </a:lvl2pPr>
            <a:lvl3pPr marL="1143000" indent="-228600">
              <a:defRPr sz="2400">
                <a:solidFill>
                  <a:srgbClr val="000069"/>
                </a:solidFill>
                <a:latin typeface="Arial" charset="0"/>
              </a:defRPr>
            </a:lvl3pPr>
            <a:lvl4pPr marL="1600200" indent="-228600">
              <a:defRPr sz="2400">
                <a:solidFill>
                  <a:srgbClr val="000069"/>
                </a:solidFill>
                <a:latin typeface="Arial" charset="0"/>
              </a:defRPr>
            </a:lvl4pPr>
            <a:lvl5pPr marL="2057400" indent="-228600">
              <a:defRPr sz="2400">
                <a:solidFill>
                  <a:srgbClr val="000069"/>
                </a:solidFill>
                <a:latin typeface="Arial" charset="0"/>
              </a:defRPr>
            </a:lvl5pPr>
            <a:lvl6pPr marL="2514600" indent="-228600" eaLnBrk="0" fontAlgn="base" hangingPunct="0">
              <a:spcBef>
                <a:spcPct val="0"/>
              </a:spcBef>
              <a:spcAft>
                <a:spcPct val="0"/>
              </a:spcAft>
              <a:defRPr sz="2400">
                <a:solidFill>
                  <a:srgbClr val="000069"/>
                </a:solidFill>
                <a:latin typeface="Arial" charset="0"/>
              </a:defRPr>
            </a:lvl6pPr>
            <a:lvl7pPr marL="2971800" indent="-228600" eaLnBrk="0" fontAlgn="base" hangingPunct="0">
              <a:spcBef>
                <a:spcPct val="0"/>
              </a:spcBef>
              <a:spcAft>
                <a:spcPct val="0"/>
              </a:spcAft>
              <a:defRPr sz="2400">
                <a:solidFill>
                  <a:srgbClr val="000069"/>
                </a:solidFill>
                <a:latin typeface="Arial" charset="0"/>
              </a:defRPr>
            </a:lvl7pPr>
            <a:lvl8pPr marL="3429000" indent="-228600" eaLnBrk="0" fontAlgn="base" hangingPunct="0">
              <a:spcBef>
                <a:spcPct val="0"/>
              </a:spcBef>
              <a:spcAft>
                <a:spcPct val="0"/>
              </a:spcAft>
              <a:defRPr sz="2400">
                <a:solidFill>
                  <a:srgbClr val="000069"/>
                </a:solidFill>
                <a:latin typeface="Arial" charset="0"/>
              </a:defRPr>
            </a:lvl8pPr>
            <a:lvl9pPr marL="3886200" indent="-228600" eaLnBrk="0" fontAlgn="base" hangingPunct="0">
              <a:spcBef>
                <a:spcPct val="0"/>
              </a:spcBef>
              <a:spcAft>
                <a:spcPct val="0"/>
              </a:spcAft>
              <a:defRPr sz="2400">
                <a:solidFill>
                  <a:srgbClr val="000069"/>
                </a:solidFill>
                <a:latin typeface="Arial" charset="0"/>
              </a:defRPr>
            </a:lvl9pPr>
          </a:lstStyle>
          <a:p>
            <a:pPr algn="ctr"/>
            <a:r>
              <a:rPr lang="en-GB" altLang="en-US" dirty="0"/>
              <a:t>Tornado Alley</a:t>
            </a:r>
            <a:endParaRPr lang="en-US" altLang="en-US" dirty="0"/>
          </a:p>
        </p:txBody>
      </p:sp>
      <p:sp>
        <p:nvSpPr>
          <p:cNvPr id="9224" name="Rectangle 34"/>
          <p:cNvSpPr>
            <a:spLocks noGrp="1" noChangeArrowheads="1"/>
          </p:cNvSpPr>
          <p:nvPr>
            <p:ph type="title"/>
          </p:nvPr>
        </p:nvSpPr>
        <p:spPr/>
        <p:txBody>
          <a:bodyPr/>
          <a:lstStyle/>
          <a:p>
            <a:pPr eaLnBrk="1" hangingPunct="1"/>
            <a:r>
              <a:rPr lang="en-GB" dirty="0"/>
              <a:t>Tornado Alley (1)</a:t>
            </a:r>
            <a:endParaRPr lang="en-US" altLang="en-US" dirty="0"/>
          </a:p>
        </p:txBody>
      </p:sp>
      <p:pic>
        <p:nvPicPr>
          <p:cNvPr id="178212" name="Picture 36" descr="alley_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688" y="2744788"/>
            <a:ext cx="90805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a:hlinkClick r:id="" action="ppaction://hlinkshowjump?jump=nextslide"/>
            <a:extLst>
              <a:ext uri="{FF2B5EF4-FFF2-40B4-BE49-F238E27FC236}">
                <a16:creationId xmlns:a16="http://schemas.microsoft.com/office/drawing/2014/main" id="{3E173737-5791-49CA-9DF6-2C4A7FB191D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a:extLst>
              <a:ext uri="{FF2B5EF4-FFF2-40B4-BE49-F238E27FC236}">
                <a16:creationId xmlns:a16="http://schemas.microsoft.com/office/drawing/2014/main" id="{F47BC3FE-10D3-4B5C-AFD0-462CA4A54B2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20320"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187872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8208"/>
                                        </p:tgtEl>
                                        <p:attrNameLst>
                                          <p:attrName>style.visibility</p:attrName>
                                        </p:attrNameLst>
                                      </p:cBhvr>
                                      <p:to>
                                        <p:strVal val="visible"/>
                                      </p:to>
                                    </p:set>
                                    <p:animEffect transition="in" filter="fade">
                                      <p:cBhvr>
                                        <p:cTn id="11" dur="500"/>
                                        <p:tgtEl>
                                          <p:spTgt spid="17820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8207"/>
                                        </p:tgtEl>
                                        <p:attrNameLst>
                                          <p:attrName>style.visibility</p:attrName>
                                        </p:attrNameLst>
                                      </p:cBhvr>
                                      <p:to>
                                        <p:strVal val="visible"/>
                                      </p:to>
                                    </p:set>
                                    <p:animEffect transition="in" filter="fade">
                                      <p:cBhvr>
                                        <p:cTn id="14" dur="500"/>
                                        <p:tgtEl>
                                          <p:spTgt spid="178207"/>
                                        </p:tgtEl>
                                      </p:cBhvr>
                                    </p:animEffect>
                                  </p:childTnLst>
                                </p:cTn>
                              </p:par>
                              <p:par>
                                <p:cTn id="15" presetID="10" presetClass="entr" presetSubtype="0" fill="hold" nodeType="withEffect">
                                  <p:stCondLst>
                                    <p:cond delay="0"/>
                                  </p:stCondLst>
                                  <p:childTnLst>
                                    <p:set>
                                      <p:cBhvr>
                                        <p:cTn id="16" dur="1" fill="hold">
                                          <p:stCondLst>
                                            <p:cond delay="0"/>
                                          </p:stCondLst>
                                        </p:cTn>
                                        <p:tgtEl>
                                          <p:spTgt spid="178212"/>
                                        </p:tgtEl>
                                        <p:attrNameLst>
                                          <p:attrName>style.visibility</p:attrName>
                                        </p:attrNameLst>
                                      </p:cBhvr>
                                      <p:to>
                                        <p:strVal val="visible"/>
                                      </p:to>
                                    </p:set>
                                    <p:animEffect transition="in" filter="fade">
                                      <p:cBhvr>
                                        <p:cTn id="17" dur="500"/>
                                        <p:tgtEl>
                                          <p:spTgt spid="178212"/>
                                        </p:tgtEl>
                                      </p:cBhvr>
                                    </p:animEffec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03" grpId="0" animBg="1"/>
      <p:bldP spid="178207" grpId="0" animBg="1"/>
      <p:bldP spid="17820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358775" y="784225"/>
            <a:ext cx="50053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9"/>
                </a:solidFill>
                <a:latin typeface="Arial" charset="0"/>
              </a:defRPr>
            </a:lvl1pPr>
            <a:lvl2pPr marL="742950" indent="-285750">
              <a:defRPr sz="2400">
                <a:solidFill>
                  <a:srgbClr val="000069"/>
                </a:solidFill>
                <a:latin typeface="Arial" charset="0"/>
              </a:defRPr>
            </a:lvl2pPr>
            <a:lvl3pPr marL="1143000" indent="-228600">
              <a:defRPr sz="2400">
                <a:solidFill>
                  <a:srgbClr val="000069"/>
                </a:solidFill>
                <a:latin typeface="Arial" charset="0"/>
              </a:defRPr>
            </a:lvl3pPr>
            <a:lvl4pPr marL="1600200" indent="-228600">
              <a:defRPr sz="2400">
                <a:solidFill>
                  <a:srgbClr val="000069"/>
                </a:solidFill>
                <a:latin typeface="Arial" charset="0"/>
              </a:defRPr>
            </a:lvl4pPr>
            <a:lvl5pPr marL="2057400" indent="-228600">
              <a:defRPr sz="2400">
                <a:solidFill>
                  <a:srgbClr val="000069"/>
                </a:solidFill>
                <a:latin typeface="Arial" charset="0"/>
              </a:defRPr>
            </a:lvl5pPr>
            <a:lvl6pPr marL="2514600" indent="-228600" eaLnBrk="0" fontAlgn="base" hangingPunct="0">
              <a:spcBef>
                <a:spcPct val="0"/>
              </a:spcBef>
              <a:spcAft>
                <a:spcPct val="0"/>
              </a:spcAft>
              <a:defRPr sz="2400">
                <a:solidFill>
                  <a:srgbClr val="000069"/>
                </a:solidFill>
                <a:latin typeface="Arial" charset="0"/>
              </a:defRPr>
            </a:lvl6pPr>
            <a:lvl7pPr marL="2971800" indent="-228600" eaLnBrk="0" fontAlgn="base" hangingPunct="0">
              <a:spcBef>
                <a:spcPct val="0"/>
              </a:spcBef>
              <a:spcAft>
                <a:spcPct val="0"/>
              </a:spcAft>
              <a:defRPr sz="2400">
                <a:solidFill>
                  <a:srgbClr val="000069"/>
                </a:solidFill>
                <a:latin typeface="Arial" charset="0"/>
              </a:defRPr>
            </a:lvl7pPr>
            <a:lvl8pPr marL="3429000" indent="-228600" eaLnBrk="0" fontAlgn="base" hangingPunct="0">
              <a:spcBef>
                <a:spcPct val="0"/>
              </a:spcBef>
              <a:spcAft>
                <a:spcPct val="0"/>
              </a:spcAft>
              <a:defRPr sz="2400">
                <a:solidFill>
                  <a:srgbClr val="000069"/>
                </a:solidFill>
                <a:latin typeface="Arial" charset="0"/>
              </a:defRPr>
            </a:lvl8pPr>
            <a:lvl9pPr marL="3886200" indent="-228600" eaLnBrk="0" fontAlgn="base" hangingPunct="0">
              <a:spcBef>
                <a:spcPct val="0"/>
              </a:spcBef>
              <a:spcAft>
                <a:spcPct val="0"/>
              </a:spcAft>
              <a:defRPr sz="2400">
                <a:solidFill>
                  <a:srgbClr val="000069"/>
                </a:solidFill>
                <a:latin typeface="Arial" charset="0"/>
              </a:defRPr>
            </a:lvl9pPr>
          </a:lstStyle>
          <a:p>
            <a:r>
              <a:rPr lang="en-GB" altLang="en-US" dirty="0"/>
              <a:t>In Tornado Alley, cool, dry air moving southwards from Canada collides with warm, humid tropical air moving northwards from the Gulf of Mexico. </a:t>
            </a:r>
          </a:p>
        </p:txBody>
      </p:sp>
      <p:sp>
        <p:nvSpPr>
          <p:cNvPr id="179208" name="Text Box 8"/>
          <p:cNvSpPr txBox="1">
            <a:spLocks noChangeArrowheads="1"/>
          </p:cNvSpPr>
          <p:nvPr/>
        </p:nvSpPr>
        <p:spPr bwMode="auto">
          <a:xfrm>
            <a:off x="358775" y="4762500"/>
            <a:ext cx="51482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9"/>
                </a:solidFill>
                <a:latin typeface="Arial" charset="0"/>
              </a:defRPr>
            </a:lvl1pPr>
            <a:lvl2pPr marL="742950" indent="-285750">
              <a:defRPr sz="2400">
                <a:solidFill>
                  <a:srgbClr val="000069"/>
                </a:solidFill>
                <a:latin typeface="Arial" charset="0"/>
              </a:defRPr>
            </a:lvl2pPr>
            <a:lvl3pPr marL="1143000" indent="-228600">
              <a:defRPr sz="2400">
                <a:solidFill>
                  <a:srgbClr val="000069"/>
                </a:solidFill>
                <a:latin typeface="Arial" charset="0"/>
              </a:defRPr>
            </a:lvl3pPr>
            <a:lvl4pPr marL="1600200" indent="-228600">
              <a:defRPr sz="2400">
                <a:solidFill>
                  <a:srgbClr val="000069"/>
                </a:solidFill>
                <a:latin typeface="Arial" charset="0"/>
              </a:defRPr>
            </a:lvl4pPr>
            <a:lvl5pPr marL="2057400" indent="-228600">
              <a:defRPr sz="2400">
                <a:solidFill>
                  <a:srgbClr val="000069"/>
                </a:solidFill>
                <a:latin typeface="Arial" charset="0"/>
              </a:defRPr>
            </a:lvl5pPr>
            <a:lvl6pPr marL="2514600" indent="-228600" eaLnBrk="0" fontAlgn="base" hangingPunct="0">
              <a:spcBef>
                <a:spcPct val="0"/>
              </a:spcBef>
              <a:spcAft>
                <a:spcPct val="0"/>
              </a:spcAft>
              <a:defRPr sz="2400">
                <a:solidFill>
                  <a:srgbClr val="000069"/>
                </a:solidFill>
                <a:latin typeface="Arial" charset="0"/>
              </a:defRPr>
            </a:lvl6pPr>
            <a:lvl7pPr marL="2971800" indent="-228600" eaLnBrk="0" fontAlgn="base" hangingPunct="0">
              <a:spcBef>
                <a:spcPct val="0"/>
              </a:spcBef>
              <a:spcAft>
                <a:spcPct val="0"/>
              </a:spcAft>
              <a:defRPr sz="2400">
                <a:solidFill>
                  <a:srgbClr val="000069"/>
                </a:solidFill>
                <a:latin typeface="Arial" charset="0"/>
              </a:defRPr>
            </a:lvl7pPr>
            <a:lvl8pPr marL="3429000" indent="-228600" eaLnBrk="0" fontAlgn="base" hangingPunct="0">
              <a:spcBef>
                <a:spcPct val="0"/>
              </a:spcBef>
              <a:spcAft>
                <a:spcPct val="0"/>
              </a:spcAft>
              <a:defRPr sz="2400">
                <a:solidFill>
                  <a:srgbClr val="000069"/>
                </a:solidFill>
                <a:latin typeface="Arial" charset="0"/>
              </a:defRPr>
            </a:lvl8pPr>
            <a:lvl9pPr marL="3886200" indent="-228600" eaLnBrk="0" fontAlgn="base" hangingPunct="0">
              <a:spcBef>
                <a:spcPct val="0"/>
              </a:spcBef>
              <a:spcAft>
                <a:spcPct val="0"/>
              </a:spcAft>
              <a:defRPr sz="2400">
                <a:solidFill>
                  <a:srgbClr val="000069"/>
                </a:solidFill>
                <a:latin typeface="Arial" charset="0"/>
              </a:defRPr>
            </a:lvl9pPr>
          </a:lstStyle>
          <a:p>
            <a:r>
              <a:rPr lang="en-GB" altLang="en-US" dirty="0"/>
              <a:t>The </a:t>
            </a:r>
            <a:r>
              <a:rPr lang="en-GB" altLang="en-US" b="1" dirty="0">
                <a:solidFill>
                  <a:srgbClr val="B80303"/>
                </a:solidFill>
              </a:rPr>
              <a:t>tornado season</a:t>
            </a:r>
            <a:r>
              <a:rPr lang="en-GB" altLang="en-US" dirty="0">
                <a:solidFill>
                  <a:srgbClr val="B80303"/>
                </a:solidFill>
              </a:rPr>
              <a:t> </a:t>
            </a:r>
            <a:r>
              <a:rPr lang="en-GB" altLang="en-US" dirty="0"/>
              <a:t>in the U.S.  </a:t>
            </a:r>
            <a:br>
              <a:rPr lang="en-GB" altLang="en-US" dirty="0"/>
            </a:br>
            <a:r>
              <a:rPr lang="en-GB" altLang="en-US" dirty="0"/>
              <a:t>generally lasts from March</a:t>
            </a:r>
            <a:br>
              <a:rPr lang="en-GB" altLang="en-US" dirty="0"/>
            </a:br>
            <a:r>
              <a:rPr lang="en-GB" altLang="en-US" dirty="0"/>
              <a:t>until August.</a:t>
            </a:r>
          </a:p>
        </p:txBody>
      </p:sp>
      <p:sp>
        <p:nvSpPr>
          <p:cNvPr id="179210" name="Text Box 10"/>
          <p:cNvSpPr txBox="1">
            <a:spLocks noChangeArrowheads="1"/>
          </p:cNvSpPr>
          <p:nvPr/>
        </p:nvSpPr>
        <p:spPr bwMode="auto">
          <a:xfrm>
            <a:off x="358775" y="2947382"/>
            <a:ext cx="51507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9"/>
                </a:solidFill>
                <a:latin typeface="Arial" charset="0"/>
              </a:defRPr>
            </a:lvl1pPr>
            <a:lvl2pPr marL="742950" indent="-285750">
              <a:defRPr sz="2400">
                <a:solidFill>
                  <a:srgbClr val="000069"/>
                </a:solidFill>
                <a:latin typeface="Arial" charset="0"/>
              </a:defRPr>
            </a:lvl2pPr>
            <a:lvl3pPr marL="1143000" indent="-228600">
              <a:defRPr sz="2400">
                <a:solidFill>
                  <a:srgbClr val="000069"/>
                </a:solidFill>
                <a:latin typeface="Arial" charset="0"/>
              </a:defRPr>
            </a:lvl3pPr>
            <a:lvl4pPr marL="1600200" indent="-228600">
              <a:defRPr sz="2400">
                <a:solidFill>
                  <a:srgbClr val="000069"/>
                </a:solidFill>
                <a:latin typeface="Arial" charset="0"/>
              </a:defRPr>
            </a:lvl4pPr>
            <a:lvl5pPr marL="2057400" indent="-228600">
              <a:defRPr sz="2400">
                <a:solidFill>
                  <a:srgbClr val="000069"/>
                </a:solidFill>
                <a:latin typeface="Arial" charset="0"/>
              </a:defRPr>
            </a:lvl5pPr>
            <a:lvl6pPr marL="2514600" indent="-228600" eaLnBrk="0" fontAlgn="base" hangingPunct="0">
              <a:spcBef>
                <a:spcPct val="0"/>
              </a:spcBef>
              <a:spcAft>
                <a:spcPct val="0"/>
              </a:spcAft>
              <a:defRPr sz="2400">
                <a:solidFill>
                  <a:srgbClr val="000069"/>
                </a:solidFill>
                <a:latin typeface="Arial" charset="0"/>
              </a:defRPr>
            </a:lvl6pPr>
            <a:lvl7pPr marL="2971800" indent="-228600" eaLnBrk="0" fontAlgn="base" hangingPunct="0">
              <a:spcBef>
                <a:spcPct val="0"/>
              </a:spcBef>
              <a:spcAft>
                <a:spcPct val="0"/>
              </a:spcAft>
              <a:defRPr sz="2400">
                <a:solidFill>
                  <a:srgbClr val="000069"/>
                </a:solidFill>
                <a:latin typeface="Arial" charset="0"/>
              </a:defRPr>
            </a:lvl7pPr>
            <a:lvl8pPr marL="3429000" indent="-228600" eaLnBrk="0" fontAlgn="base" hangingPunct="0">
              <a:spcBef>
                <a:spcPct val="0"/>
              </a:spcBef>
              <a:spcAft>
                <a:spcPct val="0"/>
              </a:spcAft>
              <a:defRPr sz="2400">
                <a:solidFill>
                  <a:srgbClr val="000069"/>
                </a:solidFill>
                <a:latin typeface="Arial" charset="0"/>
              </a:defRPr>
            </a:lvl8pPr>
            <a:lvl9pPr marL="3886200" indent="-228600" eaLnBrk="0" fontAlgn="base" hangingPunct="0">
              <a:spcBef>
                <a:spcPct val="0"/>
              </a:spcBef>
              <a:spcAft>
                <a:spcPct val="0"/>
              </a:spcAft>
              <a:defRPr sz="2400">
                <a:solidFill>
                  <a:srgbClr val="000069"/>
                </a:solidFill>
                <a:latin typeface="Arial" charset="0"/>
              </a:defRPr>
            </a:lvl9pPr>
          </a:lstStyle>
          <a:p>
            <a:r>
              <a:rPr lang="en-GB" altLang="en-US" dirty="0"/>
              <a:t>When the </a:t>
            </a:r>
            <a:r>
              <a:rPr lang="en-GB" altLang="en-US" b="1" dirty="0">
                <a:solidFill>
                  <a:srgbClr val="B80303"/>
                </a:solidFill>
              </a:rPr>
              <a:t>cold front</a:t>
            </a:r>
            <a:r>
              <a:rPr lang="en-GB" altLang="en-US" dirty="0"/>
              <a:t> and the </a:t>
            </a:r>
            <a:r>
              <a:rPr lang="en-GB" altLang="en-US" b="1" dirty="0">
                <a:solidFill>
                  <a:srgbClr val="B80303"/>
                </a:solidFill>
              </a:rPr>
              <a:t>warm</a:t>
            </a:r>
            <a:br>
              <a:rPr lang="en-GB" altLang="en-US" b="1" dirty="0">
                <a:solidFill>
                  <a:srgbClr val="B80303"/>
                </a:solidFill>
              </a:rPr>
            </a:br>
            <a:r>
              <a:rPr lang="en-GB" altLang="en-US" b="1" dirty="0">
                <a:solidFill>
                  <a:srgbClr val="B80303"/>
                </a:solidFill>
              </a:rPr>
              <a:t>front</a:t>
            </a:r>
            <a:r>
              <a:rPr lang="en-GB" altLang="en-US" dirty="0"/>
              <a:t> meet, the combination of</a:t>
            </a:r>
            <a:br>
              <a:rPr lang="en-GB" altLang="en-US" dirty="0"/>
            </a:br>
            <a:r>
              <a:rPr lang="en-GB" altLang="en-US" dirty="0"/>
              <a:t>warm rising air and cold falling air is </a:t>
            </a:r>
            <a:br>
              <a:rPr lang="en-GB" altLang="en-US" dirty="0"/>
            </a:br>
            <a:r>
              <a:rPr lang="en-GB" altLang="en-US" dirty="0"/>
              <a:t>exactly right for tornado formation.</a:t>
            </a:r>
          </a:p>
        </p:txBody>
      </p:sp>
      <p:sp>
        <p:nvSpPr>
          <p:cNvPr id="10246" name="Rectangle 15"/>
          <p:cNvSpPr>
            <a:spLocks noGrp="1" noChangeArrowheads="1"/>
          </p:cNvSpPr>
          <p:nvPr>
            <p:ph type="title"/>
          </p:nvPr>
        </p:nvSpPr>
        <p:spPr/>
        <p:txBody>
          <a:bodyPr/>
          <a:lstStyle/>
          <a:p>
            <a:pPr eaLnBrk="1" hangingPunct="1"/>
            <a:r>
              <a:rPr lang="en-GB" dirty="0"/>
              <a:t>Tornado Alley (2)</a:t>
            </a:r>
            <a:endParaRPr lang="en-US" altLang="en-US" dirty="0"/>
          </a:p>
        </p:txBody>
      </p:sp>
      <p:pic>
        <p:nvPicPr>
          <p:cNvPr id="9" name="Picture 19">
            <a:hlinkClick r:id="" action="ppaction://hlinkshowjump?jump=nextslide"/>
            <a:extLst>
              <a:ext uri="{FF2B5EF4-FFF2-40B4-BE49-F238E27FC236}">
                <a16:creationId xmlns:a16="http://schemas.microsoft.com/office/drawing/2014/main" id="{AC4B287A-D458-44A4-AAE8-F15794995E0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 name="Picture 2">
            <a:extLst>
              <a:ext uri="{FF2B5EF4-FFF2-40B4-BE49-F238E27FC236}">
                <a16:creationId xmlns:a16="http://schemas.microsoft.com/office/drawing/2014/main" id="{BEF17A8E-7E2D-4298-9B48-52BCC5AC6833}"/>
              </a:ext>
            </a:extLst>
          </p:cNvPr>
          <p:cNvPicPr>
            <a:picLocks noChangeAspect="1"/>
          </p:cNvPicPr>
          <p:nvPr/>
        </p:nvPicPr>
        <p:blipFill rotWithShape="1">
          <a:blip r:embed="rId4">
            <a:extLst>
              <a:ext uri="{28A0092B-C50C-407E-A947-70E740481C1C}">
                <a14:useLocalDpi xmlns:a14="http://schemas.microsoft.com/office/drawing/2010/main" val="0"/>
              </a:ext>
            </a:extLst>
          </a:blip>
          <a:srcRect l="22262" r="29823"/>
          <a:stretch/>
        </p:blipFill>
        <p:spPr>
          <a:xfrm>
            <a:off x="5507038" y="1209675"/>
            <a:ext cx="3194750" cy="4438650"/>
          </a:xfrm>
          <a:prstGeom prst="rect">
            <a:avLst/>
          </a:prstGeom>
        </p:spPr>
      </p:pic>
    </p:spTree>
    <p:extLst>
      <p:ext uri="{BB962C8B-B14F-4D97-AF65-F5344CB8AC3E}">
        <p14:creationId xmlns:p14="http://schemas.microsoft.com/office/powerpoint/2010/main" val="376531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2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8" grpId="0"/>
      <p:bldP spid="1792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Predicting hurricanes and tornados</a:t>
            </a:r>
          </a:p>
        </p:txBody>
      </p:sp>
      <p:sp>
        <p:nvSpPr>
          <p:cNvPr id="4" name="Text Box 4"/>
          <p:cNvSpPr txBox="1">
            <a:spLocks noChangeArrowheads="1"/>
          </p:cNvSpPr>
          <p:nvPr/>
        </p:nvSpPr>
        <p:spPr bwMode="auto">
          <a:xfrm>
            <a:off x="358775" y="814492"/>
            <a:ext cx="8172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9"/>
                </a:solidFill>
                <a:latin typeface="Arial" charset="0"/>
              </a:defRPr>
            </a:lvl1pPr>
            <a:lvl2pPr marL="742950" indent="-285750">
              <a:defRPr sz="2400">
                <a:solidFill>
                  <a:srgbClr val="000069"/>
                </a:solidFill>
                <a:latin typeface="Arial" charset="0"/>
              </a:defRPr>
            </a:lvl2pPr>
            <a:lvl3pPr marL="1143000" indent="-228600">
              <a:defRPr sz="2400">
                <a:solidFill>
                  <a:srgbClr val="000069"/>
                </a:solidFill>
                <a:latin typeface="Arial" charset="0"/>
              </a:defRPr>
            </a:lvl3pPr>
            <a:lvl4pPr marL="1600200" indent="-228600">
              <a:defRPr sz="2400">
                <a:solidFill>
                  <a:srgbClr val="000069"/>
                </a:solidFill>
                <a:latin typeface="Arial" charset="0"/>
              </a:defRPr>
            </a:lvl4pPr>
            <a:lvl5pPr marL="2057400" indent="-228600">
              <a:defRPr sz="2400">
                <a:solidFill>
                  <a:srgbClr val="000069"/>
                </a:solidFill>
                <a:latin typeface="Arial" charset="0"/>
              </a:defRPr>
            </a:lvl5pPr>
            <a:lvl6pPr marL="2514600" indent="-228600" eaLnBrk="0" fontAlgn="base" hangingPunct="0">
              <a:spcBef>
                <a:spcPct val="0"/>
              </a:spcBef>
              <a:spcAft>
                <a:spcPct val="0"/>
              </a:spcAft>
              <a:defRPr sz="2400">
                <a:solidFill>
                  <a:srgbClr val="000069"/>
                </a:solidFill>
                <a:latin typeface="Arial" charset="0"/>
              </a:defRPr>
            </a:lvl6pPr>
            <a:lvl7pPr marL="2971800" indent="-228600" eaLnBrk="0" fontAlgn="base" hangingPunct="0">
              <a:spcBef>
                <a:spcPct val="0"/>
              </a:spcBef>
              <a:spcAft>
                <a:spcPct val="0"/>
              </a:spcAft>
              <a:defRPr sz="2400">
                <a:solidFill>
                  <a:srgbClr val="000069"/>
                </a:solidFill>
                <a:latin typeface="Arial" charset="0"/>
              </a:defRPr>
            </a:lvl7pPr>
            <a:lvl8pPr marL="3429000" indent="-228600" eaLnBrk="0" fontAlgn="base" hangingPunct="0">
              <a:spcBef>
                <a:spcPct val="0"/>
              </a:spcBef>
              <a:spcAft>
                <a:spcPct val="0"/>
              </a:spcAft>
              <a:defRPr sz="2400">
                <a:solidFill>
                  <a:srgbClr val="000069"/>
                </a:solidFill>
                <a:latin typeface="Arial" charset="0"/>
              </a:defRPr>
            </a:lvl8pPr>
            <a:lvl9pPr marL="3886200" indent="-228600" eaLnBrk="0" fontAlgn="base" hangingPunct="0">
              <a:spcBef>
                <a:spcPct val="0"/>
              </a:spcBef>
              <a:spcAft>
                <a:spcPct val="0"/>
              </a:spcAft>
              <a:defRPr sz="2400">
                <a:solidFill>
                  <a:srgbClr val="000069"/>
                </a:solidFill>
                <a:latin typeface="Arial" charset="0"/>
              </a:defRPr>
            </a:lvl9pPr>
          </a:lstStyle>
          <a:p>
            <a:r>
              <a:rPr lang="en-GB" altLang="en-US" dirty="0"/>
              <a:t>We cannot prevent hurricanes and tornados, but we can limit their impact. </a:t>
            </a:r>
          </a:p>
        </p:txBody>
      </p:sp>
      <p:sp>
        <p:nvSpPr>
          <p:cNvPr id="3" name="Rectangle 2"/>
          <p:cNvSpPr/>
          <p:nvPr/>
        </p:nvSpPr>
        <p:spPr>
          <a:xfrm>
            <a:off x="358775" y="4658379"/>
            <a:ext cx="4948237" cy="1569660"/>
          </a:xfrm>
          <a:prstGeom prst="rect">
            <a:avLst/>
          </a:prstGeom>
        </p:spPr>
        <p:txBody>
          <a:bodyPr wrap="square">
            <a:spAutoFit/>
          </a:bodyPr>
          <a:lstStyle/>
          <a:p>
            <a:r>
              <a:rPr lang="en-GB" altLang="en-US" dirty="0">
                <a:solidFill>
                  <a:srgbClr val="010066"/>
                </a:solidFill>
              </a:rPr>
              <a:t>We can also try to avoid building homes and businesses in high risk areas, and build with wind resistant materials where possible.</a:t>
            </a:r>
          </a:p>
        </p:txBody>
      </p:sp>
      <p:sp>
        <p:nvSpPr>
          <p:cNvPr id="5" name="Rectangle 4"/>
          <p:cNvSpPr/>
          <p:nvPr/>
        </p:nvSpPr>
        <p:spPr>
          <a:xfrm>
            <a:off x="358775" y="1859103"/>
            <a:ext cx="5211456" cy="2677656"/>
          </a:xfrm>
          <a:prstGeom prst="rect">
            <a:avLst/>
          </a:prstGeom>
        </p:spPr>
        <p:txBody>
          <a:bodyPr wrap="square">
            <a:spAutoFit/>
          </a:bodyPr>
          <a:lstStyle/>
          <a:p>
            <a:r>
              <a:rPr lang="en-GB" altLang="en-US" dirty="0"/>
              <a:t>Scientists watch weather conditions closely to try to predict when and where extreme events, such as hurricanes and tornados, might happen. People living in the areas within the predicted path can then </a:t>
            </a:r>
            <a:br>
              <a:rPr lang="en-GB" altLang="en-US" dirty="0"/>
            </a:br>
            <a:r>
              <a:rPr lang="en-GB" altLang="en-US" dirty="0"/>
              <a:t>be </a:t>
            </a:r>
            <a:r>
              <a:rPr lang="en-GB" altLang="en-US" b="1" dirty="0">
                <a:solidFill>
                  <a:srgbClr val="B80303"/>
                </a:solidFill>
              </a:rPr>
              <a:t>evacuated</a:t>
            </a:r>
            <a:r>
              <a:rPr lang="en-GB" altLang="en-US" dirty="0"/>
              <a:t>. </a:t>
            </a:r>
          </a:p>
        </p:txBody>
      </p:sp>
      <p:pic>
        <p:nvPicPr>
          <p:cNvPr id="7" name="Picture 19">
            <a:hlinkClick r:id="" action="ppaction://hlinkshowjump?jump=nextslide"/>
            <a:extLst>
              <a:ext uri="{FF2B5EF4-FFF2-40B4-BE49-F238E27FC236}">
                <a16:creationId xmlns:a16="http://schemas.microsoft.com/office/drawing/2014/main" id="{C75D2CBE-3E0D-4AD5-AD3F-7F17FB5D5CF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7D51B2C0-7659-4B8F-9DF1-F2F3221A66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3250" y="1894234"/>
            <a:ext cx="3191975" cy="4034492"/>
          </a:xfrm>
          <a:prstGeom prst="rect">
            <a:avLst/>
          </a:prstGeom>
        </p:spPr>
      </p:pic>
    </p:spTree>
    <p:extLst>
      <p:ext uri="{BB962C8B-B14F-4D97-AF65-F5344CB8AC3E}">
        <p14:creationId xmlns:p14="http://schemas.microsoft.com/office/powerpoint/2010/main" val="162287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Earthquakes</a:t>
            </a:r>
          </a:p>
        </p:txBody>
      </p:sp>
      <p:sp>
        <p:nvSpPr>
          <p:cNvPr id="4" name="TextBox 3"/>
          <p:cNvSpPr txBox="1"/>
          <p:nvPr/>
        </p:nvSpPr>
        <p:spPr>
          <a:xfrm>
            <a:off x="358775" y="784225"/>
            <a:ext cx="8395481" cy="1200329"/>
          </a:xfrm>
          <a:prstGeom prst="rect">
            <a:avLst/>
          </a:prstGeom>
          <a:noFill/>
        </p:spPr>
        <p:txBody>
          <a:bodyPr wrap="square" rtlCol="0">
            <a:spAutoFit/>
          </a:bodyPr>
          <a:lstStyle/>
          <a:p>
            <a:r>
              <a:rPr lang="en-GB" b="1" dirty="0">
                <a:solidFill>
                  <a:srgbClr val="B80303"/>
                </a:solidFill>
              </a:rPr>
              <a:t>Earthquakes</a:t>
            </a:r>
            <a:r>
              <a:rPr lang="en-GB" dirty="0"/>
              <a:t> are vibrations of the Earth’s </a:t>
            </a:r>
            <a:r>
              <a:rPr lang="en-GB" b="1" dirty="0"/>
              <a:t>crust</a:t>
            </a:r>
            <a:r>
              <a:rPr lang="en-GB" dirty="0"/>
              <a:t>, caused by two </a:t>
            </a:r>
            <a:r>
              <a:rPr lang="en-GB" b="1" dirty="0"/>
              <a:t>tectonic plates </a:t>
            </a:r>
            <a:r>
              <a:rPr lang="en-GB" dirty="0"/>
              <a:t>moving past each other. This causes the ground to shake suddenly. </a:t>
            </a:r>
          </a:p>
        </p:txBody>
      </p:sp>
      <p:sp>
        <p:nvSpPr>
          <p:cNvPr id="5" name="TextBox 4"/>
          <p:cNvSpPr txBox="1"/>
          <p:nvPr/>
        </p:nvSpPr>
        <p:spPr>
          <a:xfrm>
            <a:off x="358774" y="2881361"/>
            <a:ext cx="2994026" cy="1569660"/>
          </a:xfrm>
          <a:prstGeom prst="rect">
            <a:avLst/>
          </a:prstGeom>
          <a:noFill/>
        </p:spPr>
        <p:txBody>
          <a:bodyPr wrap="square" rtlCol="0">
            <a:spAutoFit/>
          </a:bodyPr>
          <a:lstStyle/>
          <a:p>
            <a:r>
              <a:rPr lang="en-GB" dirty="0"/>
              <a:t>Earthquakes can cause huge damage to buildings, causing loss of life. </a:t>
            </a:r>
          </a:p>
        </p:txBody>
      </p:sp>
      <p:sp>
        <p:nvSpPr>
          <p:cNvPr id="7" name="Rectangle 6"/>
          <p:cNvSpPr/>
          <p:nvPr/>
        </p:nvSpPr>
        <p:spPr>
          <a:xfrm>
            <a:off x="358774" y="5347828"/>
            <a:ext cx="7966387" cy="830997"/>
          </a:xfrm>
          <a:prstGeom prst="rect">
            <a:avLst/>
          </a:prstGeom>
        </p:spPr>
        <p:txBody>
          <a:bodyPr wrap="square">
            <a:spAutoFit/>
          </a:bodyPr>
          <a:lstStyle/>
          <a:p>
            <a:r>
              <a:rPr lang="en-GB" dirty="0"/>
              <a:t>It can also affect other structures, such as dams and levees, causing flooding.  </a:t>
            </a:r>
          </a:p>
        </p:txBody>
      </p:sp>
      <p:pic>
        <p:nvPicPr>
          <p:cNvPr id="8"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F3C276C5-AF0F-44D0-8808-60378D3839D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 name="Picture 5">
            <a:extLst>
              <a:ext uri="{FF2B5EF4-FFF2-40B4-BE49-F238E27FC236}">
                <a16:creationId xmlns:a16="http://schemas.microsoft.com/office/drawing/2014/main" id="{05D1586B-737E-44EF-A8E5-222A24FEDC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912" y="2202411"/>
            <a:ext cx="4286250" cy="2884302"/>
          </a:xfrm>
          <a:prstGeom prst="rect">
            <a:avLst/>
          </a:prstGeom>
        </p:spPr>
      </p:pic>
    </p:spTree>
    <p:extLst>
      <p:ext uri="{BB962C8B-B14F-4D97-AF65-F5344CB8AC3E}">
        <p14:creationId xmlns:p14="http://schemas.microsoft.com/office/powerpoint/2010/main" val="316585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Landslides and avalanches</a:t>
            </a:r>
          </a:p>
        </p:txBody>
      </p:sp>
      <p:sp>
        <p:nvSpPr>
          <p:cNvPr id="4" name="TextBox 3"/>
          <p:cNvSpPr txBox="1"/>
          <p:nvPr/>
        </p:nvSpPr>
        <p:spPr>
          <a:xfrm>
            <a:off x="358775" y="784224"/>
            <a:ext cx="3583637" cy="1200329"/>
          </a:xfrm>
          <a:prstGeom prst="rect">
            <a:avLst/>
          </a:prstGeom>
          <a:noFill/>
        </p:spPr>
        <p:txBody>
          <a:bodyPr wrap="square" rtlCol="0">
            <a:spAutoFit/>
          </a:bodyPr>
          <a:lstStyle/>
          <a:p>
            <a:r>
              <a:rPr lang="en-GB" dirty="0"/>
              <a:t>Sometimes earthquakes can loosen rock, causing a </a:t>
            </a:r>
            <a:r>
              <a:rPr lang="en-GB" b="1" dirty="0">
                <a:solidFill>
                  <a:srgbClr val="B80303"/>
                </a:solidFill>
              </a:rPr>
              <a:t>landslide</a:t>
            </a:r>
            <a:r>
              <a:rPr lang="en-GB" dirty="0"/>
              <a:t>. </a:t>
            </a:r>
          </a:p>
        </p:txBody>
      </p:sp>
      <p:sp>
        <p:nvSpPr>
          <p:cNvPr id="5" name="Rectangle 4"/>
          <p:cNvSpPr/>
          <p:nvPr/>
        </p:nvSpPr>
        <p:spPr>
          <a:xfrm>
            <a:off x="4395945" y="4045453"/>
            <a:ext cx="4051143" cy="1569660"/>
          </a:xfrm>
          <a:prstGeom prst="rect">
            <a:avLst/>
          </a:prstGeom>
        </p:spPr>
        <p:txBody>
          <a:bodyPr wrap="square">
            <a:spAutoFit/>
          </a:bodyPr>
          <a:lstStyle/>
          <a:p>
            <a:r>
              <a:rPr lang="en-GB" dirty="0"/>
              <a:t>In cold climates, earthquakes can loosen packed snow, causing an </a:t>
            </a:r>
            <a:r>
              <a:rPr lang="en-GB" b="1" dirty="0">
                <a:solidFill>
                  <a:srgbClr val="B80303"/>
                </a:solidFill>
              </a:rPr>
              <a:t>avalanche</a:t>
            </a:r>
            <a:r>
              <a:rPr lang="en-GB" dirty="0"/>
              <a:t>. </a:t>
            </a:r>
          </a:p>
        </p:txBody>
      </p:sp>
      <p:pic>
        <p:nvPicPr>
          <p:cNvPr id="7" name="Picture 19">
            <a:hlinkClick r:id="" action="ppaction://hlinkshowjump?jump=nextslide"/>
            <a:extLst>
              <a:ext uri="{FF2B5EF4-FFF2-40B4-BE49-F238E27FC236}">
                <a16:creationId xmlns:a16="http://schemas.microsoft.com/office/drawing/2014/main" id="{811E7029-1F57-4F45-8608-381716895DE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 name="Picture 5">
            <a:extLst>
              <a:ext uri="{FF2B5EF4-FFF2-40B4-BE49-F238E27FC236}">
                <a16:creationId xmlns:a16="http://schemas.microsoft.com/office/drawing/2014/main" id="{98FE10E1-9730-487D-8BBB-7BF3A6992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826730"/>
            <a:ext cx="4051143" cy="2602270"/>
          </a:xfrm>
          <a:prstGeom prst="rect">
            <a:avLst/>
          </a:prstGeom>
        </p:spPr>
      </p:pic>
      <p:pic>
        <p:nvPicPr>
          <p:cNvPr id="9" name="Picture 8">
            <a:extLst>
              <a:ext uri="{FF2B5EF4-FFF2-40B4-BE49-F238E27FC236}">
                <a16:creationId xmlns:a16="http://schemas.microsoft.com/office/drawing/2014/main" id="{72074EEF-25B6-411E-AFFA-F1C96EC6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775" y="3586791"/>
            <a:ext cx="3711939" cy="2486985"/>
          </a:xfrm>
          <a:prstGeom prst="rect">
            <a:avLst/>
          </a:prstGeom>
        </p:spPr>
      </p:pic>
    </p:spTree>
    <p:extLst>
      <p:ext uri="{BB962C8B-B14F-4D97-AF65-F5344CB8AC3E}">
        <p14:creationId xmlns:p14="http://schemas.microsoft.com/office/powerpoint/2010/main" val="366754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Protection from earthquakes (1)</a:t>
            </a:r>
          </a:p>
        </p:txBody>
      </p:sp>
      <p:pic>
        <p:nvPicPr>
          <p:cNvPr id="5" name="Picture 5" descr="flash_icon">
            <a:extLst>
              <a:ext uri="{FF2B5EF4-FFF2-40B4-BE49-F238E27FC236}">
                <a16:creationId xmlns:a16="http://schemas.microsoft.com/office/drawing/2014/main" id="{304CBC35-4497-4D1D-8403-E781D18B52A5}"/>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7" name="Picture 19">
            <a:hlinkClick r:id="" action="ppaction://hlinkshowjump?jump=nextslide"/>
            <a:extLst>
              <a:ext uri="{FF2B5EF4-FFF2-40B4-BE49-F238E27FC236}">
                <a16:creationId xmlns:a16="http://schemas.microsoft.com/office/drawing/2014/main" id="{FE3D9044-C757-4C69-94F8-4D3F23385BE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418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CD8CBC69-C4A2-4E3D-81D7-E2A5247770B6}"/>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505759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Protection from earthquakes (2)</a:t>
            </a:r>
          </a:p>
        </p:txBody>
      </p:sp>
      <p:sp>
        <p:nvSpPr>
          <p:cNvPr id="5" name="TextBox 4"/>
          <p:cNvSpPr txBox="1"/>
          <p:nvPr/>
        </p:nvSpPr>
        <p:spPr>
          <a:xfrm>
            <a:off x="358775" y="784224"/>
            <a:ext cx="8575361" cy="830997"/>
          </a:xfrm>
          <a:prstGeom prst="rect">
            <a:avLst/>
          </a:prstGeom>
          <a:noFill/>
        </p:spPr>
        <p:txBody>
          <a:bodyPr wrap="square" rtlCol="0">
            <a:spAutoFit/>
          </a:bodyPr>
          <a:lstStyle/>
          <a:p>
            <a:r>
              <a:rPr lang="en-GB" dirty="0"/>
              <a:t>Engineers often design buildings in earthquake zones to be more stable.  </a:t>
            </a:r>
          </a:p>
        </p:txBody>
      </p:sp>
      <p:sp>
        <p:nvSpPr>
          <p:cNvPr id="6" name="TextBox 5"/>
          <p:cNvSpPr txBox="1"/>
          <p:nvPr/>
        </p:nvSpPr>
        <p:spPr>
          <a:xfrm>
            <a:off x="358775" y="1831039"/>
            <a:ext cx="7610476" cy="830997"/>
          </a:xfrm>
          <a:prstGeom prst="rect">
            <a:avLst/>
          </a:prstGeom>
          <a:solidFill>
            <a:srgbClr val="FDD9D9"/>
          </a:solidFill>
        </p:spPr>
        <p:txBody>
          <a:bodyPr wrap="square" rtlCol="0">
            <a:spAutoFit/>
          </a:bodyPr>
          <a:lstStyle/>
          <a:p>
            <a:r>
              <a:rPr lang="en-GB" dirty="0"/>
              <a:t>Which building shape would be the most stable in </a:t>
            </a:r>
            <a:br>
              <a:rPr lang="en-GB" dirty="0"/>
            </a:br>
            <a:r>
              <a:rPr lang="en-GB" dirty="0"/>
              <a:t>an earthquake?</a:t>
            </a:r>
          </a:p>
        </p:txBody>
      </p:sp>
      <p:pic>
        <p:nvPicPr>
          <p:cNvPr id="7"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46C7302B-5804-4629-A5EE-384ED7EE877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1061" descr="building shapes">
            <a:extLst>
              <a:ext uri="{FF2B5EF4-FFF2-40B4-BE49-F238E27FC236}">
                <a16:creationId xmlns:a16="http://schemas.microsoft.com/office/drawing/2014/main" id="{0B0A10B3-6B47-4158-B1E9-8EDE4C86DD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70828"/>
          <a:stretch>
            <a:fillRect/>
          </a:stretch>
        </p:blipFill>
        <p:spPr bwMode="auto">
          <a:xfrm>
            <a:off x="3814762" y="3118129"/>
            <a:ext cx="1404938" cy="30130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62" descr="building shapes">
            <a:extLst>
              <a:ext uri="{FF2B5EF4-FFF2-40B4-BE49-F238E27FC236}">
                <a16:creationId xmlns:a16="http://schemas.microsoft.com/office/drawing/2014/main" id="{4B9939DB-1388-458A-BA18-4BC394932F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877" r="34998"/>
          <a:stretch>
            <a:fillRect/>
          </a:stretch>
        </p:blipFill>
        <p:spPr bwMode="auto">
          <a:xfrm>
            <a:off x="6710362" y="2891816"/>
            <a:ext cx="1736725" cy="32797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63" descr="building shapes">
            <a:extLst>
              <a:ext uri="{FF2B5EF4-FFF2-40B4-BE49-F238E27FC236}">
                <a16:creationId xmlns:a16="http://schemas.microsoft.com/office/drawing/2014/main" id="{99291531-68D7-4809-A22A-45D4CF600D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6158" t="40318" b="2155"/>
          <a:stretch>
            <a:fillRect/>
          </a:stretch>
        </p:blipFill>
        <p:spPr bwMode="auto">
          <a:xfrm>
            <a:off x="665163" y="4212202"/>
            <a:ext cx="1658937" cy="17637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756AA0B6-8E7F-4E0F-A622-D6DD28058FC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12321" y="86520"/>
            <a:ext cx="442911" cy="516730"/>
          </a:xfrm>
          <a:prstGeom prst="rect">
            <a:avLst/>
          </a:prstGeom>
          <a:noFill/>
          <a:ln w="9525">
            <a:noFill/>
            <a:miter lim="800000"/>
            <a:headEnd/>
            <a:tailEnd/>
          </a:ln>
        </p:spPr>
      </p:pic>
    </p:spTree>
    <p:extLst>
      <p:ext uri="{BB962C8B-B14F-4D97-AF65-F5344CB8AC3E}">
        <p14:creationId xmlns:p14="http://schemas.microsoft.com/office/powerpoint/2010/main" val="226484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358774" y="798330"/>
            <a:ext cx="87979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5B0291"/>
                </a:solidFill>
                <a:latin typeface="Arial" charset="0"/>
              </a:defRPr>
            </a:lvl1pPr>
            <a:lvl2pPr marL="742950" indent="-285750" eaLnBrk="0" hangingPunct="0">
              <a:defRPr sz="2800" b="1">
                <a:solidFill>
                  <a:srgbClr val="5B0291"/>
                </a:solidFill>
                <a:latin typeface="Arial" charset="0"/>
              </a:defRPr>
            </a:lvl2pPr>
            <a:lvl3pPr marL="1143000" indent="-228600" eaLnBrk="0" hangingPunct="0">
              <a:defRPr sz="2800" b="1">
                <a:solidFill>
                  <a:srgbClr val="5B0291"/>
                </a:solidFill>
                <a:latin typeface="Arial" charset="0"/>
              </a:defRPr>
            </a:lvl3pPr>
            <a:lvl4pPr marL="1600200" indent="-228600" eaLnBrk="0" hangingPunct="0">
              <a:defRPr sz="2800" b="1">
                <a:solidFill>
                  <a:srgbClr val="5B0291"/>
                </a:solidFill>
                <a:latin typeface="Arial" charset="0"/>
              </a:defRPr>
            </a:lvl4pPr>
            <a:lvl5pPr marL="2057400" indent="-228600" eaLnBrk="0" hangingPunct="0">
              <a:defRPr sz="2800" b="1">
                <a:solidFill>
                  <a:srgbClr val="5B0291"/>
                </a:solidFill>
                <a:latin typeface="Arial" charset="0"/>
              </a:defRPr>
            </a:lvl5pPr>
            <a:lvl6pPr marL="2514600" indent="-228600" eaLnBrk="0" fontAlgn="base" hangingPunct="0">
              <a:spcBef>
                <a:spcPct val="0"/>
              </a:spcBef>
              <a:spcAft>
                <a:spcPct val="0"/>
              </a:spcAft>
              <a:defRPr sz="2800" b="1">
                <a:solidFill>
                  <a:srgbClr val="5B0291"/>
                </a:solidFill>
                <a:latin typeface="Arial" charset="0"/>
              </a:defRPr>
            </a:lvl6pPr>
            <a:lvl7pPr marL="2971800" indent="-228600" eaLnBrk="0" fontAlgn="base" hangingPunct="0">
              <a:spcBef>
                <a:spcPct val="0"/>
              </a:spcBef>
              <a:spcAft>
                <a:spcPct val="0"/>
              </a:spcAft>
              <a:defRPr sz="2800" b="1">
                <a:solidFill>
                  <a:srgbClr val="5B0291"/>
                </a:solidFill>
                <a:latin typeface="Arial" charset="0"/>
              </a:defRPr>
            </a:lvl7pPr>
            <a:lvl8pPr marL="3429000" indent="-228600" eaLnBrk="0" fontAlgn="base" hangingPunct="0">
              <a:spcBef>
                <a:spcPct val="0"/>
              </a:spcBef>
              <a:spcAft>
                <a:spcPct val="0"/>
              </a:spcAft>
              <a:defRPr sz="2800" b="1">
                <a:solidFill>
                  <a:srgbClr val="5B0291"/>
                </a:solidFill>
                <a:latin typeface="Arial" charset="0"/>
              </a:defRPr>
            </a:lvl8pPr>
            <a:lvl9pPr marL="3886200" indent="-228600" eaLnBrk="0" fontAlgn="base" hangingPunct="0">
              <a:spcBef>
                <a:spcPct val="0"/>
              </a:spcBef>
              <a:spcAft>
                <a:spcPct val="0"/>
              </a:spcAft>
              <a:defRPr sz="2800" b="1">
                <a:solidFill>
                  <a:srgbClr val="5B0291"/>
                </a:solidFill>
                <a:latin typeface="Arial" charset="0"/>
              </a:defRPr>
            </a:lvl9pPr>
          </a:lstStyle>
          <a:p>
            <a:r>
              <a:rPr lang="en-GB" altLang="en-US" sz="2400" dirty="0">
                <a:solidFill>
                  <a:srgbClr val="B80303"/>
                </a:solidFill>
              </a:rPr>
              <a:t>Tsunamis</a:t>
            </a:r>
            <a:r>
              <a:rPr lang="en-GB" altLang="en-US" sz="2400" b="0" dirty="0">
                <a:solidFill>
                  <a:srgbClr val="000066"/>
                </a:solidFill>
              </a:rPr>
              <a:t> are tidal waves caused by underwater earthquakes. A tsunami travels at speeds between 600 and 900 km/h.   </a:t>
            </a:r>
          </a:p>
        </p:txBody>
      </p:sp>
      <p:sp>
        <p:nvSpPr>
          <p:cNvPr id="62470" name="Rectangle 6"/>
          <p:cNvSpPr>
            <a:spLocks noChangeArrowheads="1"/>
          </p:cNvSpPr>
          <p:nvPr/>
        </p:nvSpPr>
        <p:spPr bwMode="auto">
          <a:xfrm>
            <a:off x="358774" y="4979155"/>
            <a:ext cx="8785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5B0291"/>
                </a:solidFill>
                <a:latin typeface="Arial" charset="0"/>
              </a:defRPr>
            </a:lvl1pPr>
            <a:lvl2pPr marL="742950" indent="-285750" eaLnBrk="0" hangingPunct="0">
              <a:defRPr sz="2800" b="1">
                <a:solidFill>
                  <a:srgbClr val="5B0291"/>
                </a:solidFill>
                <a:latin typeface="Arial" charset="0"/>
              </a:defRPr>
            </a:lvl2pPr>
            <a:lvl3pPr marL="1143000" indent="-228600" eaLnBrk="0" hangingPunct="0">
              <a:defRPr sz="2800" b="1">
                <a:solidFill>
                  <a:srgbClr val="5B0291"/>
                </a:solidFill>
                <a:latin typeface="Arial" charset="0"/>
              </a:defRPr>
            </a:lvl3pPr>
            <a:lvl4pPr marL="1600200" indent="-228600" eaLnBrk="0" hangingPunct="0">
              <a:defRPr sz="2800" b="1">
                <a:solidFill>
                  <a:srgbClr val="5B0291"/>
                </a:solidFill>
                <a:latin typeface="Arial" charset="0"/>
              </a:defRPr>
            </a:lvl4pPr>
            <a:lvl5pPr marL="2057400" indent="-228600" eaLnBrk="0" hangingPunct="0">
              <a:defRPr sz="2800" b="1">
                <a:solidFill>
                  <a:srgbClr val="5B0291"/>
                </a:solidFill>
                <a:latin typeface="Arial" charset="0"/>
              </a:defRPr>
            </a:lvl5pPr>
            <a:lvl6pPr marL="2514600" indent="-228600" eaLnBrk="0" fontAlgn="base" hangingPunct="0">
              <a:spcBef>
                <a:spcPct val="0"/>
              </a:spcBef>
              <a:spcAft>
                <a:spcPct val="0"/>
              </a:spcAft>
              <a:defRPr sz="2800" b="1">
                <a:solidFill>
                  <a:srgbClr val="5B0291"/>
                </a:solidFill>
                <a:latin typeface="Arial" charset="0"/>
              </a:defRPr>
            </a:lvl6pPr>
            <a:lvl7pPr marL="2971800" indent="-228600" eaLnBrk="0" fontAlgn="base" hangingPunct="0">
              <a:spcBef>
                <a:spcPct val="0"/>
              </a:spcBef>
              <a:spcAft>
                <a:spcPct val="0"/>
              </a:spcAft>
              <a:defRPr sz="2800" b="1">
                <a:solidFill>
                  <a:srgbClr val="5B0291"/>
                </a:solidFill>
                <a:latin typeface="Arial" charset="0"/>
              </a:defRPr>
            </a:lvl7pPr>
            <a:lvl8pPr marL="3429000" indent="-228600" eaLnBrk="0" fontAlgn="base" hangingPunct="0">
              <a:spcBef>
                <a:spcPct val="0"/>
              </a:spcBef>
              <a:spcAft>
                <a:spcPct val="0"/>
              </a:spcAft>
              <a:defRPr sz="2800" b="1">
                <a:solidFill>
                  <a:srgbClr val="5B0291"/>
                </a:solidFill>
                <a:latin typeface="Arial" charset="0"/>
              </a:defRPr>
            </a:lvl8pPr>
            <a:lvl9pPr marL="3886200" indent="-228600" eaLnBrk="0" fontAlgn="base" hangingPunct="0">
              <a:spcBef>
                <a:spcPct val="0"/>
              </a:spcBef>
              <a:spcAft>
                <a:spcPct val="0"/>
              </a:spcAft>
              <a:defRPr sz="2800" b="1">
                <a:solidFill>
                  <a:srgbClr val="5B0291"/>
                </a:solidFill>
                <a:latin typeface="Arial" charset="0"/>
              </a:defRPr>
            </a:lvl9pPr>
          </a:lstStyle>
          <a:p>
            <a:pPr eaLnBrk="1" hangingPunct="1"/>
            <a:r>
              <a:rPr lang="en-GB" altLang="en-US" sz="2400" b="0" dirty="0">
                <a:solidFill>
                  <a:srgbClr val="000066"/>
                </a:solidFill>
              </a:rPr>
              <a:t>The tsunami spread across the Indian Ocean, affecting coastal areas of 14 countries including Indonesia,</a:t>
            </a:r>
            <a:r>
              <a:rPr lang="en-GB" altLang="en-US" sz="2400" b="0" dirty="0">
                <a:solidFill>
                  <a:srgbClr val="010066"/>
                </a:solidFill>
              </a:rPr>
              <a:t> </a:t>
            </a:r>
            <a:r>
              <a:rPr lang="en-GB" altLang="en-US" sz="2400" b="0" dirty="0">
                <a:solidFill>
                  <a:srgbClr val="000066"/>
                </a:solidFill>
              </a:rPr>
              <a:t>Sri Lanka, India, Bangladesh, Myanmar, The Maldives and Malaysia. </a:t>
            </a:r>
          </a:p>
        </p:txBody>
      </p:sp>
      <p:sp>
        <p:nvSpPr>
          <p:cNvPr id="62473" name="Rectangle 9"/>
          <p:cNvSpPr>
            <a:spLocks noChangeArrowheads="1"/>
          </p:cNvSpPr>
          <p:nvPr/>
        </p:nvSpPr>
        <p:spPr bwMode="auto">
          <a:xfrm>
            <a:off x="358774" y="1780747"/>
            <a:ext cx="45815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b="1">
                <a:solidFill>
                  <a:srgbClr val="5B0291"/>
                </a:solidFill>
                <a:latin typeface="Arial" charset="0"/>
              </a:defRPr>
            </a:lvl1pPr>
            <a:lvl2pPr marL="742950" indent="-285750" eaLnBrk="0" hangingPunct="0">
              <a:defRPr sz="2800" b="1">
                <a:solidFill>
                  <a:srgbClr val="5B0291"/>
                </a:solidFill>
                <a:latin typeface="Arial" charset="0"/>
              </a:defRPr>
            </a:lvl2pPr>
            <a:lvl3pPr marL="1143000" indent="-228600" eaLnBrk="0" hangingPunct="0">
              <a:defRPr sz="2800" b="1">
                <a:solidFill>
                  <a:srgbClr val="5B0291"/>
                </a:solidFill>
                <a:latin typeface="Arial" charset="0"/>
              </a:defRPr>
            </a:lvl3pPr>
            <a:lvl4pPr marL="1600200" indent="-228600" eaLnBrk="0" hangingPunct="0">
              <a:defRPr sz="2800" b="1">
                <a:solidFill>
                  <a:srgbClr val="5B0291"/>
                </a:solidFill>
                <a:latin typeface="Arial" charset="0"/>
              </a:defRPr>
            </a:lvl4pPr>
            <a:lvl5pPr marL="2057400" indent="-228600" eaLnBrk="0" hangingPunct="0">
              <a:defRPr sz="2800" b="1">
                <a:solidFill>
                  <a:srgbClr val="5B0291"/>
                </a:solidFill>
                <a:latin typeface="Arial" charset="0"/>
              </a:defRPr>
            </a:lvl5pPr>
            <a:lvl6pPr marL="2514600" indent="-228600" eaLnBrk="0" fontAlgn="base" hangingPunct="0">
              <a:spcBef>
                <a:spcPct val="0"/>
              </a:spcBef>
              <a:spcAft>
                <a:spcPct val="0"/>
              </a:spcAft>
              <a:defRPr sz="2800" b="1">
                <a:solidFill>
                  <a:srgbClr val="5B0291"/>
                </a:solidFill>
                <a:latin typeface="Arial" charset="0"/>
              </a:defRPr>
            </a:lvl6pPr>
            <a:lvl7pPr marL="2971800" indent="-228600" eaLnBrk="0" fontAlgn="base" hangingPunct="0">
              <a:spcBef>
                <a:spcPct val="0"/>
              </a:spcBef>
              <a:spcAft>
                <a:spcPct val="0"/>
              </a:spcAft>
              <a:defRPr sz="2800" b="1">
                <a:solidFill>
                  <a:srgbClr val="5B0291"/>
                </a:solidFill>
                <a:latin typeface="Arial" charset="0"/>
              </a:defRPr>
            </a:lvl7pPr>
            <a:lvl8pPr marL="3429000" indent="-228600" eaLnBrk="0" fontAlgn="base" hangingPunct="0">
              <a:spcBef>
                <a:spcPct val="0"/>
              </a:spcBef>
              <a:spcAft>
                <a:spcPct val="0"/>
              </a:spcAft>
              <a:defRPr sz="2800" b="1">
                <a:solidFill>
                  <a:srgbClr val="5B0291"/>
                </a:solidFill>
                <a:latin typeface="Arial" charset="0"/>
              </a:defRPr>
            </a:lvl8pPr>
            <a:lvl9pPr marL="3886200" indent="-228600" eaLnBrk="0" fontAlgn="base" hangingPunct="0">
              <a:spcBef>
                <a:spcPct val="0"/>
              </a:spcBef>
              <a:spcAft>
                <a:spcPct val="0"/>
              </a:spcAft>
              <a:defRPr sz="2800" b="1">
                <a:solidFill>
                  <a:srgbClr val="5B0291"/>
                </a:solidFill>
                <a:latin typeface="Arial" charset="0"/>
              </a:defRPr>
            </a:lvl9pPr>
          </a:lstStyle>
          <a:p>
            <a:r>
              <a:rPr lang="en-GB" altLang="en-US" sz="2400" b="0" dirty="0">
                <a:solidFill>
                  <a:srgbClr val="000066"/>
                </a:solidFill>
              </a:rPr>
              <a:t>The tsunami in the Indian Ocean occurred on December 26</a:t>
            </a:r>
            <a:r>
              <a:rPr lang="en-GB" altLang="en-US" sz="2400" b="0" baseline="30000" dirty="0">
                <a:solidFill>
                  <a:srgbClr val="000066"/>
                </a:solidFill>
              </a:rPr>
              <a:t>th</a:t>
            </a:r>
            <a:r>
              <a:rPr lang="en-GB" altLang="en-US" sz="2400" b="0" dirty="0">
                <a:solidFill>
                  <a:srgbClr val="000066"/>
                </a:solidFill>
              </a:rPr>
              <a:t>, 2004. The earthquake measured 9.0 on the </a:t>
            </a:r>
            <a:r>
              <a:rPr lang="en-GB" altLang="en-US" sz="2400" dirty="0">
                <a:solidFill>
                  <a:srgbClr val="000066"/>
                </a:solidFill>
              </a:rPr>
              <a:t>Richter Scale </a:t>
            </a:r>
            <a:r>
              <a:rPr lang="en-GB" altLang="en-US" sz="2400" b="0" dirty="0">
                <a:solidFill>
                  <a:srgbClr val="000066"/>
                </a:solidFill>
              </a:rPr>
              <a:t>and occurred off the northern tip of Sumatra. </a:t>
            </a:r>
            <a:r>
              <a:rPr lang="en-GB" altLang="en-US" sz="2400" b="0" dirty="0">
                <a:solidFill>
                  <a:srgbClr val="010066"/>
                </a:solidFill>
              </a:rPr>
              <a:t>Over 226,000 people are presumed </a:t>
            </a:r>
            <a:br>
              <a:rPr lang="en-GB" altLang="en-US" sz="2400" b="0" dirty="0">
                <a:solidFill>
                  <a:srgbClr val="010066"/>
                </a:solidFill>
              </a:rPr>
            </a:br>
            <a:r>
              <a:rPr lang="en-GB" altLang="en-US" sz="2400" b="0" dirty="0">
                <a:solidFill>
                  <a:srgbClr val="010066"/>
                </a:solidFill>
              </a:rPr>
              <a:t>to have died in the disaster</a:t>
            </a:r>
            <a:r>
              <a:rPr lang="en-GB" altLang="en-US" sz="2400" b="0" dirty="0">
                <a:solidFill>
                  <a:srgbClr val="000066"/>
                </a:solidFill>
              </a:rPr>
              <a:t>.</a:t>
            </a:r>
          </a:p>
        </p:txBody>
      </p:sp>
      <p:pic>
        <p:nvPicPr>
          <p:cNvPr id="62475" name="Picture 11" descr="indian_ocean_map"/>
          <p:cNvPicPr>
            <a:picLocks noChangeAspect="1" noChangeArrowheads="1"/>
          </p:cNvPicPr>
          <p:nvPr/>
        </p:nvPicPr>
        <p:blipFill>
          <a:blip r:embed="rId3">
            <a:extLst>
              <a:ext uri="{28A0092B-C50C-407E-A947-70E740481C1C}">
                <a14:useLocalDpi xmlns:a14="http://schemas.microsoft.com/office/drawing/2010/main" val="0"/>
              </a:ext>
            </a:extLst>
          </a:blip>
          <a:srcRect l="1202" t="784" r="1202" b="1505"/>
          <a:stretch>
            <a:fillRect/>
          </a:stretch>
        </p:blipFill>
        <p:spPr bwMode="auto">
          <a:xfrm>
            <a:off x="5045075" y="1754188"/>
            <a:ext cx="3811588" cy="3052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2476" name="Text Box 12"/>
          <p:cNvSpPr txBox="1">
            <a:spLocks noChangeArrowheads="1"/>
          </p:cNvSpPr>
          <p:nvPr/>
        </p:nvSpPr>
        <p:spPr bwMode="auto">
          <a:xfrm>
            <a:off x="5030788" y="4348163"/>
            <a:ext cx="3284537" cy="457200"/>
          </a:xfrm>
          <a:prstGeom prst="rect">
            <a:avLst/>
          </a:prstGeom>
          <a:solidFill>
            <a:srgbClr val="FFFFFF">
              <a:alpha val="3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b="1">
                <a:solidFill>
                  <a:srgbClr val="5B0291"/>
                </a:solidFill>
                <a:latin typeface="Arial" charset="0"/>
              </a:defRPr>
            </a:lvl1pPr>
            <a:lvl2pPr marL="742950" indent="-285750" eaLnBrk="0" hangingPunct="0">
              <a:defRPr sz="2800" b="1">
                <a:solidFill>
                  <a:srgbClr val="5B0291"/>
                </a:solidFill>
                <a:latin typeface="Arial" charset="0"/>
              </a:defRPr>
            </a:lvl2pPr>
            <a:lvl3pPr marL="1143000" indent="-228600" eaLnBrk="0" hangingPunct="0">
              <a:defRPr sz="2800" b="1">
                <a:solidFill>
                  <a:srgbClr val="5B0291"/>
                </a:solidFill>
                <a:latin typeface="Arial" charset="0"/>
              </a:defRPr>
            </a:lvl3pPr>
            <a:lvl4pPr marL="1600200" indent="-228600" eaLnBrk="0" hangingPunct="0">
              <a:defRPr sz="2800" b="1">
                <a:solidFill>
                  <a:srgbClr val="5B0291"/>
                </a:solidFill>
                <a:latin typeface="Arial" charset="0"/>
              </a:defRPr>
            </a:lvl4pPr>
            <a:lvl5pPr marL="2057400" indent="-228600" eaLnBrk="0" hangingPunct="0">
              <a:defRPr sz="2800" b="1">
                <a:solidFill>
                  <a:srgbClr val="5B0291"/>
                </a:solidFill>
                <a:latin typeface="Arial" charset="0"/>
              </a:defRPr>
            </a:lvl5pPr>
            <a:lvl6pPr marL="2514600" indent="-228600" eaLnBrk="0" fontAlgn="base" hangingPunct="0">
              <a:spcBef>
                <a:spcPct val="0"/>
              </a:spcBef>
              <a:spcAft>
                <a:spcPct val="0"/>
              </a:spcAft>
              <a:defRPr sz="2800" b="1">
                <a:solidFill>
                  <a:srgbClr val="5B0291"/>
                </a:solidFill>
                <a:latin typeface="Arial" charset="0"/>
              </a:defRPr>
            </a:lvl6pPr>
            <a:lvl7pPr marL="2971800" indent="-228600" eaLnBrk="0" fontAlgn="base" hangingPunct="0">
              <a:spcBef>
                <a:spcPct val="0"/>
              </a:spcBef>
              <a:spcAft>
                <a:spcPct val="0"/>
              </a:spcAft>
              <a:defRPr sz="2800" b="1">
                <a:solidFill>
                  <a:srgbClr val="5B0291"/>
                </a:solidFill>
                <a:latin typeface="Arial" charset="0"/>
              </a:defRPr>
            </a:lvl7pPr>
            <a:lvl8pPr marL="3429000" indent="-228600" eaLnBrk="0" fontAlgn="base" hangingPunct="0">
              <a:spcBef>
                <a:spcPct val="0"/>
              </a:spcBef>
              <a:spcAft>
                <a:spcPct val="0"/>
              </a:spcAft>
              <a:defRPr sz="2800" b="1">
                <a:solidFill>
                  <a:srgbClr val="5B0291"/>
                </a:solidFill>
                <a:latin typeface="Arial" charset="0"/>
              </a:defRPr>
            </a:lvl8pPr>
            <a:lvl9pPr marL="3886200" indent="-228600" eaLnBrk="0" fontAlgn="base" hangingPunct="0">
              <a:spcBef>
                <a:spcPct val="0"/>
              </a:spcBef>
              <a:spcAft>
                <a:spcPct val="0"/>
              </a:spcAft>
              <a:defRPr sz="2800" b="1">
                <a:solidFill>
                  <a:srgbClr val="5B0291"/>
                </a:solidFill>
                <a:latin typeface="Arial" charset="0"/>
              </a:defRPr>
            </a:lvl9pPr>
          </a:lstStyle>
          <a:p>
            <a:r>
              <a:rPr lang="en-GB" altLang="en-US" sz="2400">
                <a:solidFill>
                  <a:srgbClr val="3366FF"/>
                </a:solidFill>
              </a:rPr>
              <a:t>Earthquake epicenter</a:t>
            </a:r>
          </a:p>
        </p:txBody>
      </p:sp>
      <p:sp>
        <p:nvSpPr>
          <p:cNvPr id="62477" name="Line 13"/>
          <p:cNvSpPr>
            <a:spLocks noChangeShapeType="1"/>
          </p:cNvSpPr>
          <p:nvPr/>
        </p:nvSpPr>
        <p:spPr bwMode="auto">
          <a:xfrm flipV="1">
            <a:off x="6583363" y="2782888"/>
            <a:ext cx="636587" cy="1606550"/>
          </a:xfrm>
          <a:prstGeom prst="line">
            <a:avLst/>
          </a:prstGeom>
          <a:noFill/>
          <a:ln w="28575">
            <a:solidFill>
              <a:srgbClr val="3366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5129" name="Rectangle 15"/>
          <p:cNvSpPr>
            <a:spLocks noGrp="1" noChangeArrowheads="1"/>
          </p:cNvSpPr>
          <p:nvPr>
            <p:ph type="title"/>
          </p:nvPr>
        </p:nvSpPr>
        <p:spPr>
          <a:noFill/>
        </p:spPr>
        <p:txBody>
          <a:bodyPr anchor="t"/>
          <a:lstStyle/>
          <a:p>
            <a:pPr eaLnBrk="1" hangingPunct="1"/>
            <a:r>
              <a:rPr lang="en-GB" dirty="0"/>
              <a:t>Tsunamis</a:t>
            </a:r>
            <a:endParaRPr lang="en-GB" altLang="en-US" dirty="0"/>
          </a:p>
        </p:txBody>
      </p:sp>
      <p:pic>
        <p:nvPicPr>
          <p:cNvPr id="9" name="Picture 19">
            <a:hlinkClick r:id="" action="ppaction://hlinkshowjump?jump=nextslide"/>
            <a:extLst>
              <a:ext uri="{FF2B5EF4-FFF2-40B4-BE49-F238E27FC236}">
                <a16:creationId xmlns:a16="http://schemas.microsoft.com/office/drawing/2014/main" id="{1EFDC18A-24F2-4E6B-93F7-E48AE1119F2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2281030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73"/>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475"/>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62476"/>
                                        </p:tgtEl>
                                        <p:attrNameLst>
                                          <p:attrName>style.visibility</p:attrName>
                                        </p:attrNameLst>
                                      </p:cBhvr>
                                      <p:to>
                                        <p:strVal val="visible"/>
                                      </p:to>
                                    </p:set>
                                    <p:animEffect transition="in" filter="fade">
                                      <p:cBhvr>
                                        <p:cTn id="14" dur="500"/>
                                        <p:tgtEl>
                                          <p:spTgt spid="62476"/>
                                        </p:tgtEl>
                                      </p:cBhvr>
                                    </p:animEffect>
                                  </p:childTnLst>
                                </p:cTn>
                              </p:par>
                            </p:childTnLst>
                          </p:cTn>
                        </p:par>
                        <p:par>
                          <p:cTn id="15" fill="hold" nodeType="afterGroup">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62477"/>
                                        </p:tgtEl>
                                        <p:attrNameLst>
                                          <p:attrName>style.visibility</p:attrName>
                                        </p:attrNameLst>
                                      </p:cBhvr>
                                      <p:to>
                                        <p:strVal val="visible"/>
                                      </p:to>
                                    </p:set>
                                    <p:animEffect transition="in" filter="wipe(down)">
                                      <p:cBhvr>
                                        <p:cTn id="18" dur="500"/>
                                        <p:tgtEl>
                                          <p:spTgt spid="6247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7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p:bldP spid="62473" grpId="0"/>
      <p:bldP spid="62476" grpId="0" animBg="1"/>
      <p:bldP spid="6247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6" descr="IK_Aceh_zoom_in_new_d na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388" y="1398588"/>
            <a:ext cx="4214812" cy="4214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8" name="Picture 7" descr="IK_Aceh_zoom_in_old_d nasa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1398588"/>
            <a:ext cx="4186238" cy="4214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8187" name="Text Box 11"/>
          <p:cNvSpPr txBox="1">
            <a:spLocks noChangeArrowheads="1"/>
          </p:cNvSpPr>
          <p:nvPr/>
        </p:nvSpPr>
        <p:spPr bwMode="auto">
          <a:xfrm>
            <a:off x="1123950" y="6097588"/>
            <a:ext cx="271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b="1">
                <a:solidFill>
                  <a:srgbClr val="5B0291"/>
                </a:solidFill>
                <a:latin typeface="Arial" charset="0"/>
              </a:defRPr>
            </a:lvl1pPr>
            <a:lvl2pPr marL="742950" indent="-285750" eaLnBrk="0" hangingPunct="0">
              <a:defRPr sz="2800" b="1">
                <a:solidFill>
                  <a:srgbClr val="5B0291"/>
                </a:solidFill>
                <a:latin typeface="Arial" charset="0"/>
              </a:defRPr>
            </a:lvl2pPr>
            <a:lvl3pPr marL="1143000" indent="-228600" eaLnBrk="0" hangingPunct="0">
              <a:defRPr sz="2800" b="1">
                <a:solidFill>
                  <a:srgbClr val="5B0291"/>
                </a:solidFill>
                <a:latin typeface="Arial" charset="0"/>
              </a:defRPr>
            </a:lvl3pPr>
            <a:lvl4pPr marL="1600200" indent="-228600" eaLnBrk="0" hangingPunct="0">
              <a:defRPr sz="2800" b="1">
                <a:solidFill>
                  <a:srgbClr val="5B0291"/>
                </a:solidFill>
                <a:latin typeface="Arial" charset="0"/>
              </a:defRPr>
            </a:lvl4pPr>
            <a:lvl5pPr marL="2057400" indent="-228600" eaLnBrk="0" hangingPunct="0">
              <a:defRPr sz="2800" b="1">
                <a:solidFill>
                  <a:srgbClr val="5B0291"/>
                </a:solidFill>
                <a:latin typeface="Arial" charset="0"/>
              </a:defRPr>
            </a:lvl5pPr>
            <a:lvl6pPr marL="2514600" indent="-228600" eaLnBrk="0" fontAlgn="base" hangingPunct="0">
              <a:spcBef>
                <a:spcPct val="0"/>
              </a:spcBef>
              <a:spcAft>
                <a:spcPct val="0"/>
              </a:spcAft>
              <a:defRPr sz="2800" b="1">
                <a:solidFill>
                  <a:srgbClr val="5B0291"/>
                </a:solidFill>
                <a:latin typeface="Arial" charset="0"/>
              </a:defRPr>
            </a:lvl6pPr>
            <a:lvl7pPr marL="2971800" indent="-228600" eaLnBrk="0" fontAlgn="base" hangingPunct="0">
              <a:spcBef>
                <a:spcPct val="0"/>
              </a:spcBef>
              <a:spcAft>
                <a:spcPct val="0"/>
              </a:spcAft>
              <a:defRPr sz="2800" b="1">
                <a:solidFill>
                  <a:srgbClr val="5B0291"/>
                </a:solidFill>
                <a:latin typeface="Arial" charset="0"/>
              </a:defRPr>
            </a:lvl7pPr>
            <a:lvl8pPr marL="3429000" indent="-228600" eaLnBrk="0" fontAlgn="base" hangingPunct="0">
              <a:spcBef>
                <a:spcPct val="0"/>
              </a:spcBef>
              <a:spcAft>
                <a:spcPct val="0"/>
              </a:spcAft>
              <a:defRPr sz="2800" b="1">
                <a:solidFill>
                  <a:srgbClr val="5B0291"/>
                </a:solidFill>
                <a:latin typeface="Arial" charset="0"/>
              </a:defRPr>
            </a:lvl8pPr>
            <a:lvl9pPr marL="3886200" indent="-228600" eaLnBrk="0" fontAlgn="base" hangingPunct="0">
              <a:spcBef>
                <a:spcPct val="0"/>
              </a:spcBef>
              <a:spcAft>
                <a:spcPct val="0"/>
              </a:spcAft>
              <a:defRPr sz="2800" b="1">
                <a:solidFill>
                  <a:srgbClr val="5B0291"/>
                </a:solidFill>
                <a:latin typeface="Arial" charset="0"/>
              </a:defRPr>
            </a:lvl9pPr>
          </a:lstStyle>
          <a:p>
            <a:r>
              <a:rPr lang="en-GB" altLang="en-US" sz="2400" b="0" dirty="0">
                <a:solidFill>
                  <a:srgbClr val="010066"/>
                </a:solidFill>
              </a:rPr>
              <a:t>January 10</a:t>
            </a:r>
            <a:r>
              <a:rPr lang="en-GB" altLang="en-US" sz="2400" b="0" baseline="30000" dirty="0">
                <a:solidFill>
                  <a:srgbClr val="010066"/>
                </a:solidFill>
              </a:rPr>
              <a:t>th</a:t>
            </a:r>
            <a:r>
              <a:rPr lang="en-GB" altLang="en-US" sz="2400" b="0" dirty="0">
                <a:solidFill>
                  <a:srgbClr val="010066"/>
                </a:solidFill>
              </a:rPr>
              <a:t>, 2003</a:t>
            </a:r>
          </a:p>
        </p:txBody>
      </p:sp>
      <p:sp>
        <p:nvSpPr>
          <p:cNvPr id="178188" name="Text Box 12"/>
          <p:cNvSpPr txBox="1">
            <a:spLocks noChangeArrowheads="1"/>
          </p:cNvSpPr>
          <p:nvPr/>
        </p:nvSpPr>
        <p:spPr bwMode="auto">
          <a:xfrm>
            <a:off x="5191125" y="6097588"/>
            <a:ext cx="3033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b="1">
                <a:solidFill>
                  <a:srgbClr val="5B0291"/>
                </a:solidFill>
                <a:latin typeface="Arial" charset="0"/>
              </a:defRPr>
            </a:lvl1pPr>
            <a:lvl2pPr marL="742950" indent="-285750" eaLnBrk="0" hangingPunct="0">
              <a:defRPr sz="2800" b="1">
                <a:solidFill>
                  <a:srgbClr val="5B0291"/>
                </a:solidFill>
                <a:latin typeface="Arial" charset="0"/>
              </a:defRPr>
            </a:lvl2pPr>
            <a:lvl3pPr marL="1143000" indent="-228600" eaLnBrk="0" hangingPunct="0">
              <a:defRPr sz="2800" b="1">
                <a:solidFill>
                  <a:srgbClr val="5B0291"/>
                </a:solidFill>
                <a:latin typeface="Arial" charset="0"/>
              </a:defRPr>
            </a:lvl3pPr>
            <a:lvl4pPr marL="1600200" indent="-228600" eaLnBrk="0" hangingPunct="0">
              <a:defRPr sz="2800" b="1">
                <a:solidFill>
                  <a:srgbClr val="5B0291"/>
                </a:solidFill>
                <a:latin typeface="Arial" charset="0"/>
              </a:defRPr>
            </a:lvl4pPr>
            <a:lvl5pPr marL="2057400" indent="-228600" eaLnBrk="0" hangingPunct="0">
              <a:defRPr sz="2800" b="1">
                <a:solidFill>
                  <a:srgbClr val="5B0291"/>
                </a:solidFill>
                <a:latin typeface="Arial" charset="0"/>
              </a:defRPr>
            </a:lvl5pPr>
            <a:lvl6pPr marL="2514600" indent="-228600" eaLnBrk="0" fontAlgn="base" hangingPunct="0">
              <a:spcBef>
                <a:spcPct val="0"/>
              </a:spcBef>
              <a:spcAft>
                <a:spcPct val="0"/>
              </a:spcAft>
              <a:defRPr sz="2800" b="1">
                <a:solidFill>
                  <a:srgbClr val="5B0291"/>
                </a:solidFill>
                <a:latin typeface="Arial" charset="0"/>
              </a:defRPr>
            </a:lvl6pPr>
            <a:lvl7pPr marL="2971800" indent="-228600" eaLnBrk="0" fontAlgn="base" hangingPunct="0">
              <a:spcBef>
                <a:spcPct val="0"/>
              </a:spcBef>
              <a:spcAft>
                <a:spcPct val="0"/>
              </a:spcAft>
              <a:defRPr sz="2800" b="1">
                <a:solidFill>
                  <a:srgbClr val="5B0291"/>
                </a:solidFill>
                <a:latin typeface="Arial" charset="0"/>
              </a:defRPr>
            </a:lvl7pPr>
            <a:lvl8pPr marL="3429000" indent="-228600" eaLnBrk="0" fontAlgn="base" hangingPunct="0">
              <a:spcBef>
                <a:spcPct val="0"/>
              </a:spcBef>
              <a:spcAft>
                <a:spcPct val="0"/>
              </a:spcAft>
              <a:defRPr sz="2800" b="1">
                <a:solidFill>
                  <a:srgbClr val="5B0291"/>
                </a:solidFill>
                <a:latin typeface="Arial" charset="0"/>
              </a:defRPr>
            </a:lvl8pPr>
            <a:lvl9pPr marL="3886200" indent="-228600" eaLnBrk="0" fontAlgn="base" hangingPunct="0">
              <a:spcBef>
                <a:spcPct val="0"/>
              </a:spcBef>
              <a:spcAft>
                <a:spcPct val="0"/>
              </a:spcAft>
              <a:defRPr sz="2800" b="1">
                <a:solidFill>
                  <a:srgbClr val="5B0291"/>
                </a:solidFill>
                <a:latin typeface="Arial" charset="0"/>
              </a:defRPr>
            </a:lvl9pPr>
          </a:lstStyle>
          <a:p>
            <a:r>
              <a:rPr lang="en-GB" altLang="en-US" sz="2400" b="0" dirty="0">
                <a:solidFill>
                  <a:srgbClr val="010066"/>
                </a:solidFill>
              </a:rPr>
              <a:t>December 29</a:t>
            </a:r>
            <a:r>
              <a:rPr lang="en-GB" altLang="en-US" sz="2400" b="0" baseline="30000" dirty="0">
                <a:solidFill>
                  <a:srgbClr val="010066"/>
                </a:solidFill>
              </a:rPr>
              <a:t>th</a:t>
            </a:r>
            <a:r>
              <a:rPr lang="en-GB" altLang="en-US" sz="2400" b="0" dirty="0">
                <a:solidFill>
                  <a:srgbClr val="010066"/>
                </a:solidFill>
              </a:rPr>
              <a:t>, 2004</a:t>
            </a:r>
          </a:p>
        </p:txBody>
      </p:sp>
      <p:sp>
        <p:nvSpPr>
          <p:cNvPr id="178189" name="Text Box 13"/>
          <p:cNvSpPr txBox="1">
            <a:spLocks noChangeArrowheads="1"/>
          </p:cNvSpPr>
          <p:nvPr/>
        </p:nvSpPr>
        <p:spPr bwMode="auto">
          <a:xfrm>
            <a:off x="923925" y="5694363"/>
            <a:ext cx="302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b="1">
                <a:solidFill>
                  <a:srgbClr val="5B0291"/>
                </a:solidFill>
                <a:latin typeface="Arial" charset="0"/>
              </a:defRPr>
            </a:lvl1pPr>
            <a:lvl2pPr marL="742950" indent="-285750" eaLnBrk="0" hangingPunct="0">
              <a:defRPr sz="2800" b="1">
                <a:solidFill>
                  <a:srgbClr val="5B0291"/>
                </a:solidFill>
                <a:latin typeface="Arial" charset="0"/>
              </a:defRPr>
            </a:lvl2pPr>
            <a:lvl3pPr marL="1143000" indent="-228600" eaLnBrk="0" hangingPunct="0">
              <a:defRPr sz="2800" b="1">
                <a:solidFill>
                  <a:srgbClr val="5B0291"/>
                </a:solidFill>
                <a:latin typeface="Arial" charset="0"/>
              </a:defRPr>
            </a:lvl3pPr>
            <a:lvl4pPr marL="1600200" indent="-228600" eaLnBrk="0" hangingPunct="0">
              <a:defRPr sz="2800" b="1">
                <a:solidFill>
                  <a:srgbClr val="5B0291"/>
                </a:solidFill>
                <a:latin typeface="Arial" charset="0"/>
              </a:defRPr>
            </a:lvl4pPr>
            <a:lvl5pPr marL="2057400" indent="-228600" eaLnBrk="0" hangingPunct="0">
              <a:defRPr sz="2800" b="1">
                <a:solidFill>
                  <a:srgbClr val="5B0291"/>
                </a:solidFill>
                <a:latin typeface="Arial" charset="0"/>
              </a:defRPr>
            </a:lvl5pPr>
            <a:lvl6pPr marL="2514600" indent="-228600" eaLnBrk="0" fontAlgn="base" hangingPunct="0">
              <a:spcBef>
                <a:spcPct val="0"/>
              </a:spcBef>
              <a:spcAft>
                <a:spcPct val="0"/>
              </a:spcAft>
              <a:defRPr sz="2800" b="1">
                <a:solidFill>
                  <a:srgbClr val="5B0291"/>
                </a:solidFill>
                <a:latin typeface="Arial" charset="0"/>
              </a:defRPr>
            </a:lvl6pPr>
            <a:lvl7pPr marL="2971800" indent="-228600" eaLnBrk="0" fontAlgn="base" hangingPunct="0">
              <a:spcBef>
                <a:spcPct val="0"/>
              </a:spcBef>
              <a:spcAft>
                <a:spcPct val="0"/>
              </a:spcAft>
              <a:defRPr sz="2800" b="1">
                <a:solidFill>
                  <a:srgbClr val="5B0291"/>
                </a:solidFill>
                <a:latin typeface="Arial" charset="0"/>
              </a:defRPr>
            </a:lvl7pPr>
            <a:lvl8pPr marL="3429000" indent="-228600" eaLnBrk="0" fontAlgn="base" hangingPunct="0">
              <a:spcBef>
                <a:spcPct val="0"/>
              </a:spcBef>
              <a:spcAft>
                <a:spcPct val="0"/>
              </a:spcAft>
              <a:defRPr sz="2800" b="1">
                <a:solidFill>
                  <a:srgbClr val="5B0291"/>
                </a:solidFill>
                <a:latin typeface="Arial" charset="0"/>
              </a:defRPr>
            </a:lvl8pPr>
            <a:lvl9pPr marL="3886200" indent="-228600" eaLnBrk="0" fontAlgn="base" hangingPunct="0">
              <a:spcBef>
                <a:spcPct val="0"/>
              </a:spcBef>
              <a:spcAft>
                <a:spcPct val="0"/>
              </a:spcAft>
              <a:defRPr sz="2800" b="1">
                <a:solidFill>
                  <a:srgbClr val="5B0291"/>
                </a:solidFill>
                <a:latin typeface="Arial" charset="0"/>
              </a:defRPr>
            </a:lvl9pPr>
          </a:lstStyle>
          <a:p>
            <a:r>
              <a:rPr lang="en-GB" altLang="en-US" sz="2400" dirty="0">
                <a:solidFill>
                  <a:srgbClr val="B80303"/>
                </a:solidFill>
              </a:rPr>
              <a:t>before the tsunami</a:t>
            </a:r>
          </a:p>
        </p:txBody>
      </p:sp>
      <p:sp>
        <p:nvSpPr>
          <p:cNvPr id="178190" name="Text Box 14"/>
          <p:cNvSpPr txBox="1">
            <a:spLocks noChangeArrowheads="1"/>
          </p:cNvSpPr>
          <p:nvPr/>
        </p:nvSpPr>
        <p:spPr bwMode="auto">
          <a:xfrm>
            <a:off x="5321300" y="5694363"/>
            <a:ext cx="2664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b="1">
                <a:solidFill>
                  <a:srgbClr val="5B0291"/>
                </a:solidFill>
                <a:latin typeface="Arial" charset="0"/>
              </a:defRPr>
            </a:lvl1pPr>
            <a:lvl2pPr marL="742950" indent="-285750" eaLnBrk="0" hangingPunct="0">
              <a:defRPr sz="2800" b="1">
                <a:solidFill>
                  <a:srgbClr val="5B0291"/>
                </a:solidFill>
                <a:latin typeface="Arial" charset="0"/>
              </a:defRPr>
            </a:lvl2pPr>
            <a:lvl3pPr marL="1143000" indent="-228600" eaLnBrk="0" hangingPunct="0">
              <a:defRPr sz="2800" b="1">
                <a:solidFill>
                  <a:srgbClr val="5B0291"/>
                </a:solidFill>
                <a:latin typeface="Arial" charset="0"/>
              </a:defRPr>
            </a:lvl3pPr>
            <a:lvl4pPr marL="1600200" indent="-228600" eaLnBrk="0" hangingPunct="0">
              <a:defRPr sz="2800" b="1">
                <a:solidFill>
                  <a:srgbClr val="5B0291"/>
                </a:solidFill>
                <a:latin typeface="Arial" charset="0"/>
              </a:defRPr>
            </a:lvl4pPr>
            <a:lvl5pPr marL="2057400" indent="-228600" eaLnBrk="0" hangingPunct="0">
              <a:defRPr sz="2800" b="1">
                <a:solidFill>
                  <a:srgbClr val="5B0291"/>
                </a:solidFill>
                <a:latin typeface="Arial" charset="0"/>
              </a:defRPr>
            </a:lvl5pPr>
            <a:lvl6pPr marL="2514600" indent="-228600" eaLnBrk="0" fontAlgn="base" hangingPunct="0">
              <a:spcBef>
                <a:spcPct val="0"/>
              </a:spcBef>
              <a:spcAft>
                <a:spcPct val="0"/>
              </a:spcAft>
              <a:defRPr sz="2800" b="1">
                <a:solidFill>
                  <a:srgbClr val="5B0291"/>
                </a:solidFill>
                <a:latin typeface="Arial" charset="0"/>
              </a:defRPr>
            </a:lvl6pPr>
            <a:lvl7pPr marL="2971800" indent="-228600" eaLnBrk="0" fontAlgn="base" hangingPunct="0">
              <a:spcBef>
                <a:spcPct val="0"/>
              </a:spcBef>
              <a:spcAft>
                <a:spcPct val="0"/>
              </a:spcAft>
              <a:defRPr sz="2800" b="1">
                <a:solidFill>
                  <a:srgbClr val="5B0291"/>
                </a:solidFill>
                <a:latin typeface="Arial" charset="0"/>
              </a:defRPr>
            </a:lvl7pPr>
            <a:lvl8pPr marL="3429000" indent="-228600" eaLnBrk="0" fontAlgn="base" hangingPunct="0">
              <a:spcBef>
                <a:spcPct val="0"/>
              </a:spcBef>
              <a:spcAft>
                <a:spcPct val="0"/>
              </a:spcAft>
              <a:defRPr sz="2800" b="1">
                <a:solidFill>
                  <a:srgbClr val="5B0291"/>
                </a:solidFill>
                <a:latin typeface="Arial" charset="0"/>
              </a:defRPr>
            </a:lvl8pPr>
            <a:lvl9pPr marL="3886200" indent="-228600" eaLnBrk="0" fontAlgn="base" hangingPunct="0">
              <a:spcBef>
                <a:spcPct val="0"/>
              </a:spcBef>
              <a:spcAft>
                <a:spcPct val="0"/>
              </a:spcAft>
              <a:defRPr sz="2800" b="1">
                <a:solidFill>
                  <a:srgbClr val="5B0291"/>
                </a:solidFill>
                <a:latin typeface="Arial" charset="0"/>
              </a:defRPr>
            </a:lvl9pPr>
          </a:lstStyle>
          <a:p>
            <a:r>
              <a:rPr lang="en-GB" altLang="en-US" sz="2400" dirty="0">
                <a:solidFill>
                  <a:srgbClr val="B80303"/>
                </a:solidFill>
              </a:rPr>
              <a:t>after the tsunami</a:t>
            </a:r>
          </a:p>
        </p:txBody>
      </p:sp>
      <p:sp>
        <p:nvSpPr>
          <p:cNvPr id="6153" name="Text Box 15"/>
          <p:cNvSpPr txBox="1">
            <a:spLocks noChangeArrowheads="1"/>
          </p:cNvSpPr>
          <p:nvPr/>
        </p:nvSpPr>
        <p:spPr bwMode="auto">
          <a:xfrm>
            <a:off x="358774" y="785635"/>
            <a:ext cx="7243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b="1">
                <a:solidFill>
                  <a:srgbClr val="5B0291"/>
                </a:solidFill>
                <a:latin typeface="Arial" charset="0"/>
              </a:defRPr>
            </a:lvl1pPr>
            <a:lvl2pPr marL="742950" indent="-285750" eaLnBrk="0" hangingPunct="0">
              <a:defRPr sz="2800" b="1">
                <a:solidFill>
                  <a:srgbClr val="5B0291"/>
                </a:solidFill>
                <a:latin typeface="Arial" charset="0"/>
              </a:defRPr>
            </a:lvl2pPr>
            <a:lvl3pPr marL="1143000" indent="-228600" eaLnBrk="0" hangingPunct="0">
              <a:defRPr sz="2800" b="1">
                <a:solidFill>
                  <a:srgbClr val="5B0291"/>
                </a:solidFill>
                <a:latin typeface="Arial" charset="0"/>
              </a:defRPr>
            </a:lvl3pPr>
            <a:lvl4pPr marL="1600200" indent="-228600" eaLnBrk="0" hangingPunct="0">
              <a:defRPr sz="2800" b="1">
                <a:solidFill>
                  <a:srgbClr val="5B0291"/>
                </a:solidFill>
                <a:latin typeface="Arial" charset="0"/>
              </a:defRPr>
            </a:lvl4pPr>
            <a:lvl5pPr marL="2057400" indent="-228600" eaLnBrk="0" hangingPunct="0">
              <a:defRPr sz="2800" b="1">
                <a:solidFill>
                  <a:srgbClr val="5B0291"/>
                </a:solidFill>
                <a:latin typeface="Arial" charset="0"/>
              </a:defRPr>
            </a:lvl5pPr>
            <a:lvl6pPr marL="2514600" indent="-228600" eaLnBrk="0" fontAlgn="base" hangingPunct="0">
              <a:spcBef>
                <a:spcPct val="0"/>
              </a:spcBef>
              <a:spcAft>
                <a:spcPct val="0"/>
              </a:spcAft>
              <a:defRPr sz="2800" b="1">
                <a:solidFill>
                  <a:srgbClr val="5B0291"/>
                </a:solidFill>
                <a:latin typeface="Arial" charset="0"/>
              </a:defRPr>
            </a:lvl6pPr>
            <a:lvl7pPr marL="2971800" indent="-228600" eaLnBrk="0" fontAlgn="base" hangingPunct="0">
              <a:spcBef>
                <a:spcPct val="0"/>
              </a:spcBef>
              <a:spcAft>
                <a:spcPct val="0"/>
              </a:spcAft>
              <a:defRPr sz="2800" b="1">
                <a:solidFill>
                  <a:srgbClr val="5B0291"/>
                </a:solidFill>
                <a:latin typeface="Arial" charset="0"/>
              </a:defRPr>
            </a:lvl7pPr>
            <a:lvl8pPr marL="3429000" indent="-228600" eaLnBrk="0" fontAlgn="base" hangingPunct="0">
              <a:spcBef>
                <a:spcPct val="0"/>
              </a:spcBef>
              <a:spcAft>
                <a:spcPct val="0"/>
              </a:spcAft>
              <a:defRPr sz="2800" b="1">
                <a:solidFill>
                  <a:srgbClr val="5B0291"/>
                </a:solidFill>
                <a:latin typeface="Arial" charset="0"/>
              </a:defRPr>
            </a:lvl8pPr>
            <a:lvl9pPr marL="3886200" indent="-228600" eaLnBrk="0" fontAlgn="base" hangingPunct="0">
              <a:spcBef>
                <a:spcPct val="0"/>
              </a:spcBef>
              <a:spcAft>
                <a:spcPct val="0"/>
              </a:spcAft>
              <a:defRPr sz="2800" b="1">
                <a:solidFill>
                  <a:srgbClr val="5B0291"/>
                </a:solidFill>
                <a:latin typeface="Arial" charset="0"/>
              </a:defRPr>
            </a:lvl9pPr>
          </a:lstStyle>
          <a:p>
            <a:r>
              <a:rPr lang="en-GB" altLang="en-US" sz="2400" b="0" dirty="0">
                <a:solidFill>
                  <a:srgbClr val="010066"/>
                </a:solidFill>
              </a:rPr>
              <a:t>What do you think these satellite images show?</a:t>
            </a:r>
          </a:p>
        </p:txBody>
      </p:sp>
      <p:sp>
        <p:nvSpPr>
          <p:cNvPr id="6154" name="Rectangle 17"/>
          <p:cNvSpPr>
            <a:spLocks noGrp="1" noChangeArrowheads="1"/>
          </p:cNvSpPr>
          <p:nvPr>
            <p:ph type="title"/>
          </p:nvPr>
        </p:nvSpPr>
        <p:spPr>
          <a:noFill/>
        </p:spPr>
        <p:txBody>
          <a:bodyPr anchor="t"/>
          <a:lstStyle/>
          <a:p>
            <a:pPr eaLnBrk="1" hangingPunct="1"/>
            <a:r>
              <a:rPr lang="en-GB" dirty="0"/>
              <a:t>The 2004 Indonesian tsunami</a:t>
            </a:r>
            <a:endParaRPr lang="en-GB" altLang="en-US" dirty="0"/>
          </a:p>
        </p:txBody>
      </p:sp>
      <p:pic>
        <p:nvPicPr>
          <p:cNvPr id="12"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pic>
        <p:nvPicPr>
          <p:cNvPr id="11" name="Picture 19">
            <a:hlinkClick r:id="" action="ppaction://hlinkshowjump?jump=nextslide"/>
            <a:extLst>
              <a:ext uri="{FF2B5EF4-FFF2-40B4-BE49-F238E27FC236}">
                <a16:creationId xmlns:a16="http://schemas.microsoft.com/office/drawing/2014/main" id="{A1F316D2-7244-4F19-A4B7-365DE98EB8F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a:extLst>
              <a:ext uri="{FF2B5EF4-FFF2-40B4-BE49-F238E27FC236}">
                <a16:creationId xmlns:a16="http://schemas.microsoft.com/office/drawing/2014/main" id="{077C385A-0A98-40D2-A2BF-DFFE63E3B7F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12321" y="86520"/>
            <a:ext cx="442911" cy="516730"/>
          </a:xfrm>
          <a:prstGeom prst="rect">
            <a:avLst/>
          </a:prstGeom>
          <a:noFill/>
          <a:ln w="9525">
            <a:noFill/>
            <a:miter lim="800000"/>
            <a:headEnd/>
            <a:tailEnd/>
          </a:ln>
        </p:spPr>
      </p:pic>
    </p:spTree>
    <p:extLst>
      <p:ext uri="{BB962C8B-B14F-4D97-AF65-F5344CB8AC3E}">
        <p14:creationId xmlns:p14="http://schemas.microsoft.com/office/powerpoint/2010/main" val="2056102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1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81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81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7" grpId="0"/>
      <p:bldP spid="178188" grpId="0"/>
      <p:bldP spid="178189" grpId="0"/>
      <p:bldP spid="17819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12" name="Picture 8" descr="IFRC p152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838" y="898525"/>
            <a:ext cx="3851275" cy="25685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75113" name="Picture 9" descr="IFRC p171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5413" y="3152775"/>
            <a:ext cx="3794125" cy="2844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173" name="Text Box 11"/>
          <p:cNvSpPr txBox="1">
            <a:spLocks noChangeArrowheads="1"/>
          </p:cNvSpPr>
          <p:nvPr/>
        </p:nvSpPr>
        <p:spPr bwMode="auto">
          <a:xfrm>
            <a:off x="358775" y="4064000"/>
            <a:ext cx="46434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b="1">
                <a:solidFill>
                  <a:srgbClr val="5B0291"/>
                </a:solidFill>
                <a:latin typeface="Arial" charset="0"/>
              </a:defRPr>
            </a:lvl1pPr>
            <a:lvl2pPr marL="742950" indent="-285750" eaLnBrk="0" hangingPunct="0">
              <a:defRPr sz="2800" b="1">
                <a:solidFill>
                  <a:srgbClr val="5B0291"/>
                </a:solidFill>
                <a:latin typeface="Arial" charset="0"/>
              </a:defRPr>
            </a:lvl2pPr>
            <a:lvl3pPr marL="1143000" indent="-228600" eaLnBrk="0" hangingPunct="0">
              <a:defRPr sz="2800" b="1">
                <a:solidFill>
                  <a:srgbClr val="5B0291"/>
                </a:solidFill>
                <a:latin typeface="Arial" charset="0"/>
              </a:defRPr>
            </a:lvl3pPr>
            <a:lvl4pPr marL="1600200" indent="-228600" eaLnBrk="0" hangingPunct="0">
              <a:defRPr sz="2800" b="1">
                <a:solidFill>
                  <a:srgbClr val="5B0291"/>
                </a:solidFill>
                <a:latin typeface="Arial" charset="0"/>
              </a:defRPr>
            </a:lvl4pPr>
            <a:lvl5pPr marL="2057400" indent="-228600" eaLnBrk="0" hangingPunct="0">
              <a:defRPr sz="2800" b="1">
                <a:solidFill>
                  <a:srgbClr val="5B0291"/>
                </a:solidFill>
                <a:latin typeface="Arial" charset="0"/>
              </a:defRPr>
            </a:lvl5pPr>
            <a:lvl6pPr marL="2514600" indent="-228600" eaLnBrk="0" fontAlgn="base" hangingPunct="0">
              <a:spcBef>
                <a:spcPct val="0"/>
              </a:spcBef>
              <a:spcAft>
                <a:spcPct val="0"/>
              </a:spcAft>
              <a:defRPr sz="2800" b="1">
                <a:solidFill>
                  <a:srgbClr val="5B0291"/>
                </a:solidFill>
                <a:latin typeface="Arial" charset="0"/>
              </a:defRPr>
            </a:lvl6pPr>
            <a:lvl7pPr marL="2971800" indent="-228600" eaLnBrk="0" fontAlgn="base" hangingPunct="0">
              <a:spcBef>
                <a:spcPct val="0"/>
              </a:spcBef>
              <a:spcAft>
                <a:spcPct val="0"/>
              </a:spcAft>
              <a:defRPr sz="2800" b="1">
                <a:solidFill>
                  <a:srgbClr val="5B0291"/>
                </a:solidFill>
                <a:latin typeface="Arial" charset="0"/>
              </a:defRPr>
            </a:lvl7pPr>
            <a:lvl8pPr marL="3429000" indent="-228600" eaLnBrk="0" fontAlgn="base" hangingPunct="0">
              <a:spcBef>
                <a:spcPct val="0"/>
              </a:spcBef>
              <a:spcAft>
                <a:spcPct val="0"/>
              </a:spcAft>
              <a:defRPr sz="2800" b="1">
                <a:solidFill>
                  <a:srgbClr val="5B0291"/>
                </a:solidFill>
                <a:latin typeface="Arial" charset="0"/>
              </a:defRPr>
            </a:lvl8pPr>
            <a:lvl9pPr marL="3886200" indent="-228600" eaLnBrk="0" fontAlgn="base" hangingPunct="0">
              <a:spcBef>
                <a:spcPct val="0"/>
              </a:spcBef>
              <a:spcAft>
                <a:spcPct val="0"/>
              </a:spcAft>
              <a:defRPr sz="2800" b="1">
                <a:solidFill>
                  <a:srgbClr val="5B0291"/>
                </a:solidFill>
                <a:latin typeface="Arial" charset="0"/>
              </a:defRPr>
            </a:lvl9pPr>
          </a:lstStyle>
          <a:p>
            <a:r>
              <a:rPr lang="en-GB" altLang="en-US" sz="2400" b="0" dirty="0">
                <a:solidFill>
                  <a:srgbClr val="010066"/>
                </a:solidFill>
              </a:rPr>
              <a:t>The tsunami brought devastation to the Indonesian province of Banda Aceh, but, with aid and community action, people are rebuilding their lives.</a:t>
            </a:r>
          </a:p>
        </p:txBody>
      </p:sp>
      <p:sp>
        <p:nvSpPr>
          <p:cNvPr id="7174" name="Rectangle 13"/>
          <p:cNvSpPr>
            <a:spLocks noGrp="1" noChangeArrowheads="1"/>
          </p:cNvSpPr>
          <p:nvPr>
            <p:ph type="title"/>
          </p:nvPr>
        </p:nvSpPr>
        <p:spPr>
          <a:noFill/>
        </p:spPr>
        <p:txBody>
          <a:bodyPr anchor="t"/>
          <a:lstStyle/>
          <a:p>
            <a:pPr eaLnBrk="1" hangingPunct="1"/>
            <a:r>
              <a:rPr lang="en-GB" dirty="0"/>
              <a:t>The impact of the tsunami</a:t>
            </a:r>
            <a:endParaRPr lang="en-GB" altLang="en-US" dirty="0"/>
          </a:p>
        </p:txBody>
      </p:sp>
      <p:pic>
        <p:nvPicPr>
          <p:cNvPr id="7176" name="Picture 18" descr="IFRCp12469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175" y="901700"/>
            <a:ext cx="3630613" cy="27257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844469D2-8611-48E3-8F6F-4120427EB1C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1140896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1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dirty="0"/>
              <a:t>Developing and Using Models</a:t>
            </a:r>
          </a:p>
          <a:p>
            <a:pPr marL="216000" indent="-216000">
              <a:buSzPct val="100000"/>
              <a:buFont typeface="Wingdings 2" panose="05020102010507070707" pitchFamily="18" charset="2"/>
              <a:buChar char=""/>
            </a:pPr>
            <a:r>
              <a:rPr lang="en-GB" dirty="0" err="1"/>
              <a:t>Analyzing</a:t>
            </a:r>
            <a:r>
              <a:rPr lang="en-GB" dirty="0"/>
              <a:t> and Interpreting Data</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p:txBody>
          <a:bodyPr>
            <a:normAutofit/>
          </a:bodyPr>
          <a:lstStyle/>
          <a:p>
            <a:r>
              <a:rPr lang="en-GB" sz="1600" dirty="0"/>
              <a:t>2. Cause and Effect</a:t>
            </a:r>
          </a:p>
          <a:p>
            <a:r>
              <a:rPr lang="en-GB" sz="1600" dirty="0"/>
              <a:t>5. Energy and Matter</a:t>
            </a:r>
          </a:p>
          <a:p>
            <a:r>
              <a:rPr lang="en-GB" sz="1600" dirty="0"/>
              <a:t>7. Stability and Change</a:t>
            </a:r>
          </a:p>
        </p:txBody>
      </p:sp>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Predicting tsunamis</a:t>
            </a:r>
          </a:p>
        </p:txBody>
      </p:sp>
      <p:sp>
        <p:nvSpPr>
          <p:cNvPr id="4" name="TextBox 3"/>
          <p:cNvSpPr txBox="1"/>
          <p:nvPr/>
        </p:nvSpPr>
        <p:spPr>
          <a:xfrm>
            <a:off x="370183" y="784225"/>
            <a:ext cx="8605543" cy="1200329"/>
          </a:xfrm>
          <a:prstGeom prst="rect">
            <a:avLst/>
          </a:prstGeom>
          <a:noFill/>
        </p:spPr>
        <p:txBody>
          <a:bodyPr wrap="square" rtlCol="0">
            <a:spAutoFit/>
          </a:bodyPr>
          <a:lstStyle/>
          <a:p>
            <a:r>
              <a:rPr lang="en-GB" dirty="0"/>
              <a:t>In the U.S., the </a:t>
            </a:r>
            <a:r>
              <a:rPr lang="en-GB" altLang="en-US" dirty="0"/>
              <a:t>National Oceanic and Atmospheric Administration </a:t>
            </a:r>
            <a:r>
              <a:rPr lang="en-GB" dirty="0"/>
              <a:t>(NOAA) have a system that tries to improve tsunami prediction. </a:t>
            </a:r>
          </a:p>
        </p:txBody>
      </p:sp>
      <p:sp>
        <p:nvSpPr>
          <p:cNvPr id="5" name="TextBox 4"/>
          <p:cNvSpPr txBox="1"/>
          <p:nvPr/>
        </p:nvSpPr>
        <p:spPr>
          <a:xfrm>
            <a:off x="370183" y="2186095"/>
            <a:ext cx="4521633" cy="830997"/>
          </a:xfrm>
          <a:prstGeom prst="rect">
            <a:avLst/>
          </a:prstGeom>
          <a:noFill/>
        </p:spPr>
        <p:txBody>
          <a:bodyPr wrap="square" rtlCol="0">
            <a:spAutoFit/>
          </a:bodyPr>
          <a:lstStyle/>
          <a:p>
            <a:r>
              <a:rPr lang="en-GB" dirty="0"/>
              <a:t>This is a network of </a:t>
            </a:r>
            <a:r>
              <a:rPr lang="en-GB" b="1" dirty="0">
                <a:solidFill>
                  <a:srgbClr val="B80303"/>
                </a:solidFill>
              </a:rPr>
              <a:t>buoys</a:t>
            </a:r>
            <a:r>
              <a:rPr lang="en-GB" dirty="0"/>
              <a:t> located throughout the oceans. </a:t>
            </a:r>
          </a:p>
        </p:txBody>
      </p:sp>
      <p:sp>
        <p:nvSpPr>
          <p:cNvPr id="7" name="TextBox 6"/>
          <p:cNvSpPr txBox="1"/>
          <p:nvPr/>
        </p:nvSpPr>
        <p:spPr>
          <a:xfrm>
            <a:off x="370183" y="3218633"/>
            <a:ext cx="4361726" cy="1569660"/>
          </a:xfrm>
          <a:prstGeom prst="rect">
            <a:avLst/>
          </a:prstGeom>
          <a:noFill/>
        </p:spPr>
        <p:txBody>
          <a:bodyPr wrap="square" rtlCol="0">
            <a:spAutoFit/>
          </a:bodyPr>
          <a:lstStyle/>
          <a:p>
            <a:r>
              <a:rPr lang="en-GB" dirty="0"/>
              <a:t>The bottom pressure recorder detects </a:t>
            </a:r>
            <a:r>
              <a:rPr lang="en-GB" b="1" dirty="0">
                <a:solidFill>
                  <a:srgbClr val="B80303"/>
                </a:solidFill>
              </a:rPr>
              <a:t>seismic activity </a:t>
            </a:r>
            <a:r>
              <a:rPr lang="en-GB" dirty="0"/>
              <a:t>and the surface buoy monitors changes in sea surface level. </a:t>
            </a:r>
          </a:p>
        </p:txBody>
      </p:sp>
      <p:sp>
        <p:nvSpPr>
          <p:cNvPr id="8" name="Rectangle 7"/>
          <p:cNvSpPr/>
          <p:nvPr/>
        </p:nvSpPr>
        <p:spPr>
          <a:xfrm>
            <a:off x="370183" y="4989834"/>
            <a:ext cx="4201817" cy="1200329"/>
          </a:xfrm>
          <a:prstGeom prst="rect">
            <a:avLst/>
          </a:prstGeom>
        </p:spPr>
        <p:txBody>
          <a:bodyPr wrap="square">
            <a:spAutoFit/>
          </a:bodyPr>
          <a:lstStyle/>
          <a:p>
            <a:r>
              <a:rPr lang="en-GB" dirty="0"/>
              <a:t>A </a:t>
            </a:r>
            <a:r>
              <a:rPr lang="en-GB" b="1" dirty="0">
                <a:solidFill>
                  <a:srgbClr val="B80303"/>
                </a:solidFill>
              </a:rPr>
              <a:t>satellite</a:t>
            </a:r>
            <a:r>
              <a:rPr lang="en-GB" dirty="0"/>
              <a:t> is used to send the information to land, where it is </a:t>
            </a:r>
            <a:r>
              <a:rPr lang="en-GB" dirty="0" err="1"/>
              <a:t>analyzed</a:t>
            </a:r>
            <a:r>
              <a:rPr lang="en-GB" dirty="0"/>
              <a:t>. </a:t>
            </a:r>
          </a:p>
        </p:txBody>
      </p:sp>
      <p:pic>
        <p:nvPicPr>
          <p:cNvPr id="10"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6" name="Picture 5">
            <a:extLst>
              <a:ext uri="{FF2B5EF4-FFF2-40B4-BE49-F238E27FC236}">
                <a16:creationId xmlns:a16="http://schemas.microsoft.com/office/drawing/2014/main" id="{BEB9CE03-1996-4E5D-AC6F-3AD35EBC27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3357" y="1740714"/>
            <a:ext cx="4072369" cy="4432407"/>
          </a:xfrm>
          <a:prstGeom prst="rect">
            <a:avLst/>
          </a:prstGeom>
        </p:spPr>
      </p:pic>
      <p:pic>
        <p:nvPicPr>
          <p:cNvPr id="12" name="Picture 9">
            <a:extLst>
              <a:ext uri="{FF2B5EF4-FFF2-40B4-BE49-F238E27FC236}">
                <a16:creationId xmlns:a16="http://schemas.microsoft.com/office/drawing/2014/main" id="{62983B4E-8D2E-4A8B-8534-EE65C8C89FD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12321" y="86520"/>
            <a:ext cx="442911" cy="516730"/>
          </a:xfrm>
          <a:prstGeom prst="rect">
            <a:avLst/>
          </a:prstGeom>
          <a:noFill/>
          <a:ln w="9525">
            <a:noFill/>
            <a:miter lim="800000"/>
            <a:headEnd/>
            <a:tailEnd/>
          </a:ln>
        </p:spPr>
      </p:pic>
    </p:spTree>
    <p:extLst>
      <p:ext uri="{BB962C8B-B14F-4D97-AF65-F5344CB8AC3E}">
        <p14:creationId xmlns:p14="http://schemas.microsoft.com/office/powerpoint/2010/main" val="200962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rrow: Up 22">
            <a:extLst>
              <a:ext uri="{FF2B5EF4-FFF2-40B4-BE49-F238E27FC236}">
                <a16:creationId xmlns:a16="http://schemas.microsoft.com/office/drawing/2014/main" id="{E98467C1-1258-4F54-8AAA-F9B412D024C4}"/>
              </a:ext>
            </a:extLst>
          </p:cNvPr>
          <p:cNvSpPr/>
          <p:nvPr/>
        </p:nvSpPr>
        <p:spPr>
          <a:xfrm rot="2676135">
            <a:off x="5181336" y="1952181"/>
            <a:ext cx="293249" cy="1047313"/>
          </a:xfrm>
          <a:prstGeom prst="upArrow">
            <a:avLst/>
          </a:prstGeom>
          <a:solidFill>
            <a:srgbClr val="B80303"/>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Up 23">
            <a:extLst>
              <a:ext uri="{FF2B5EF4-FFF2-40B4-BE49-F238E27FC236}">
                <a16:creationId xmlns:a16="http://schemas.microsoft.com/office/drawing/2014/main" id="{44F8C3FD-57FE-4A4A-BACF-0F491B46C130}"/>
              </a:ext>
            </a:extLst>
          </p:cNvPr>
          <p:cNvSpPr/>
          <p:nvPr/>
        </p:nvSpPr>
        <p:spPr>
          <a:xfrm rot="4316596">
            <a:off x="5870041" y="2221663"/>
            <a:ext cx="293249" cy="1047313"/>
          </a:xfrm>
          <a:prstGeom prst="upArrow">
            <a:avLst/>
          </a:prstGeom>
          <a:solidFill>
            <a:srgbClr val="B80303"/>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Up 24">
            <a:extLst>
              <a:ext uri="{FF2B5EF4-FFF2-40B4-BE49-F238E27FC236}">
                <a16:creationId xmlns:a16="http://schemas.microsoft.com/office/drawing/2014/main" id="{B416C85D-74DC-48C5-BA61-F0D6377A227B}"/>
              </a:ext>
            </a:extLst>
          </p:cNvPr>
          <p:cNvSpPr/>
          <p:nvPr/>
        </p:nvSpPr>
        <p:spPr>
          <a:xfrm rot="5400000">
            <a:off x="6092859" y="2592884"/>
            <a:ext cx="293249" cy="1047313"/>
          </a:xfrm>
          <a:prstGeom prst="upArrow">
            <a:avLst/>
          </a:prstGeom>
          <a:solidFill>
            <a:srgbClr val="B80303"/>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Up 25">
            <a:extLst>
              <a:ext uri="{FF2B5EF4-FFF2-40B4-BE49-F238E27FC236}">
                <a16:creationId xmlns:a16="http://schemas.microsoft.com/office/drawing/2014/main" id="{2CA98DE9-E3CF-4B65-B605-A09E983693EE}"/>
              </a:ext>
            </a:extLst>
          </p:cNvPr>
          <p:cNvSpPr/>
          <p:nvPr/>
        </p:nvSpPr>
        <p:spPr>
          <a:xfrm rot="6877889">
            <a:off x="5856595" y="3046062"/>
            <a:ext cx="293249" cy="1047313"/>
          </a:xfrm>
          <a:prstGeom prst="upArrow">
            <a:avLst/>
          </a:prstGeom>
          <a:solidFill>
            <a:srgbClr val="B80303"/>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Up 26">
            <a:extLst>
              <a:ext uri="{FF2B5EF4-FFF2-40B4-BE49-F238E27FC236}">
                <a16:creationId xmlns:a16="http://schemas.microsoft.com/office/drawing/2014/main" id="{C678FE45-DFA8-432B-8485-CED2D0DCF103}"/>
              </a:ext>
            </a:extLst>
          </p:cNvPr>
          <p:cNvSpPr/>
          <p:nvPr/>
        </p:nvSpPr>
        <p:spPr>
          <a:xfrm rot="9124182">
            <a:off x="5278611" y="3316367"/>
            <a:ext cx="293249" cy="1047313"/>
          </a:xfrm>
          <a:prstGeom prst="upArrow">
            <a:avLst/>
          </a:prstGeom>
          <a:solidFill>
            <a:srgbClr val="B80303"/>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Up 27">
            <a:extLst>
              <a:ext uri="{FF2B5EF4-FFF2-40B4-BE49-F238E27FC236}">
                <a16:creationId xmlns:a16="http://schemas.microsoft.com/office/drawing/2014/main" id="{20AAAA28-AF41-498E-9139-081891B7478E}"/>
              </a:ext>
            </a:extLst>
          </p:cNvPr>
          <p:cNvSpPr/>
          <p:nvPr/>
        </p:nvSpPr>
        <p:spPr>
          <a:xfrm rot="12259192">
            <a:off x="3746206" y="3302719"/>
            <a:ext cx="293249" cy="1047313"/>
          </a:xfrm>
          <a:prstGeom prst="upArrow">
            <a:avLst/>
          </a:prstGeom>
          <a:solidFill>
            <a:srgbClr val="B80303"/>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Up 28">
            <a:extLst>
              <a:ext uri="{FF2B5EF4-FFF2-40B4-BE49-F238E27FC236}">
                <a16:creationId xmlns:a16="http://schemas.microsoft.com/office/drawing/2014/main" id="{B00CD73D-657B-458E-8471-DBE46318E4CB}"/>
              </a:ext>
            </a:extLst>
          </p:cNvPr>
          <p:cNvSpPr/>
          <p:nvPr/>
        </p:nvSpPr>
        <p:spPr>
          <a:xfrm rot="14522456">
            <a:off x="2876246" y="3068136"/>
            <a:ext cx="293249" cy="1047313"/>
          </a:xfrm>
          <a:prstGeom prst="upArrow">
            <a:avLst/>
          </a:prstGeom>
          <a:solidFill>
            <a:srgbClr val="B80303"/>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Up 29">
            <a:extLst>
              <a:ext uri="{FF2B5EF4-FFF2-40B4-BE49-F238E27FC236}">
                <a16:creationId xmlns:a16="http://schemas.microsoft.com/office/drawing/2014/main" id="{1C1C5799-ADC2-40E9-BB66-521D8DDE8219}"/>
              </a:ext>
            </a:extLst>
          </p:cNvPr>
          <p:cNvSpPr/>
          <p:nvPr/>
        </p:nvSpPr>
        <p:spPr>
          <a:xfrm rot="16200000">
            <a:off x="2555418" y="2598285"/>
            <a:ext cx="293249" cy="1047313"/>
          </a:xfrm>
          <a:prstGeom prst="upArrow">
            <a:avLst/>
          </a:prstGeom>
          <a:solidFill>
            <a:srgbClr val="B80303"/>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Up 30">
            <a:extLst>
              <a:ext uri="{FF2B5EF4-FFF2-40B4-BE49-F238E27FC236}">
                <a16:creationId xmlns:a16="http://schemas.microsoft.com/office/drawing/2014/main" id="{16C1C4A3-4802-4126-BDEE-1E1907D1DBD8}"/>
              </a:ext>
            </a:extLst>
          </p:cNvPr>
          <p:cNvSpPr/>
          <p:nvPr/>
        </p:nvSpPr>
        <p:spPr>
          <a:xfrm rot="17617047">
            <a:off x="2687323" y="2200649"/>
            <a:ext cx="293249" cy="1047313"/>
          </a:xfrm>
          <a:prstGeom prst="upArrow">
            <a:avLst/>
          </a:prstGeom>
          <a:solidFill>
            <a:srgbClr val="B80303"/>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Up 4">
            <a:extLst>
              <a:ext uri="{FF2B5EF4-FFF2-40B4-BE49-F238E27FC236}">
                <a16:creationId xmlns:a16="http://schemas.microsoft.com/office/drawing/2014/main" id="{E78F4ACF-3059-4534-8F35-7E067E67283D}"/>
              </a:ext>
            </a:extLst>
          </p:cNvPr>
          <p:cNvSpPr/>
          <p:nvPr/>
        </p:nvSpPr>
        <p:spPr>
          <a:xfrm>
            <a:off x="4290981" y="1833322"/>
            <a:ext cx="293249" cy="1047313"/>
          </a:xfrm>
          <a:prstGeom prst="upArrow">
            <a:avLst/>
          </a:prstGeom>
          <a:solidFill>
            <a:srgbClr val="B80303"/>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Up 31">
            <a:extLst>
              <a:ext uri="{FF2B5EF4-FFF2-40B4-BE49-F238E27FC236}">
                <a16:creationId xmlns:a16="http://schemas.microsoft.com/office/drawing/2014/main" id="{B83BB3C3-D14D-4F3A-959F-C11F854300DA}"/>
              </a:ext>
            </a:extLst>
          </p:cNvPr>
          <p:cNvSpPr/>
          <p:nvPr/>
        </p:nvSpPr>
        <p:spPr>
          <a:xfrm rot="19154298">
            <a:off x="3276995" y="1980187"/>
            <a:ext cx="293249" cy="1047313"/>
          </a:xfrm>
          <a:prstGeom prst="upArrow">
            <a:avLst/>
          </a:prstGeom>
          <a:solidFill>
            <a:srgbClr val="B80303"/>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87E1BF5-6F31-4DC3-B159-DD13C2D2CD86}"/>
              </a:ext>
            </a:extLst>
          </p:cNvPr>
          <p:cNvSpPr>
            <a:spLocks noGrp="1"/>
          </p:cNvSpPr>
          <p:nvPr>
            <p:ph type="title"/>
          </p:nvPr>
        </p:nvSpPr>
        <p:spPr/>
        <p:txBody>
          <a:bodyPr/>
          <a:lstStyle/>
          <a:p>
            <a:r>
              <a:rPr lang="en-GB" dirty="0"/>
              <a:t>What are natural hazards?</a:t>
            </a:r>
          </a:p>
        </p:txBody>
      </p:sp>
      <p:pic>
        <p:nvPicPr>
          <p:cNvPr id="6" name="Picture 19">
            <a:hlinkClick r:id="" action="ppaction://hlinkshowjump?jump=nextslide"/>
            <a:extLst>
              <a:ext uri="{FF2B5EF4-FFF2-40B4-BE49-F238E27FC236}">
                <a16:creationId xmlns:a16="http://schemas.microsoft.com/office/drawing/2014/main" id="{0372CE62-6C04-4320-91BB-8F4B1D7E202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extBox 6"/>
          <p:cNvSpPr txBox="1"/>
          <p:nvPr/>
        </p:nvSpPr>
        <p:spPr>
          <a:xfrm>
            <a:off x="364456" y="784225"/>
            <a:ext cx="8204867" cy="830997"/>
          </a:xfrm>
          <a:prstGeom prst="rect">
            <a:avLst/>
          </a:prstGeom>
          <a:noFill/>
        </p:spPr>
        <p:txBody>
          <a:bodyPr wrap="square" rtlCol="0">
            <a:spAutoFit/>
          </a:bodyPr>
          <a:lstStyle/>
          <a:p>
            <a:r>
              <a:rPr lang="en-GB" dirty="0"/>
              <a:t>A </a:t>
            </a:r>
            <a:r>
              <a:rPr lang="en-GB" b="1" dirty="0">
                <a:solidFill>
                  <a:srgbClr val="C00000"/>
                </a:solidFill>
              </a:rPr>
              <a:t>natural hazard </a:t>
            </a:r>
            <a:r>
              <a:rPr lang="en-GB" dirty="0"/>
              <a:t>is an extreme event that is a result of a natural process. </a:t>
            </a:r>
          </a:p>
        </p:txBody>
      </p:sp>
      <p:sp>
        <p:nvSpPr>
          <p:cNvPr id="8" name="Oval 7"/>
          <p:cNvSpPr/>
          <p:nvPr/>
        </p:nvSpPr>
        <p:spPr>
          <a:xfrm>
            <a:off x="3069817" y="2627515"/>
            <a:ext cx="2968440" cy="929504"/>
          </a:xfrm>
          <a:prstGeom prst="ellipse">
            <a:avLst/>
          </a:prstGeom>
          <a:solidFill>
            <a:srgbClr val="FDD9D9"/>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sz="2000" dirty="0">
                <a:solidFill>
                  <a:srgbClr val="010066"/>
                </a:solidFill>
              </a:rPr>
              <a:t>natural hazards</a:t>
            </a:r>
          </a:p>
          <a:p>
            <a:pPr algn="ctr"/>
            <a:endParaRPr lang="en-GB" dirty="0">
              <a:ln>
                <a:solidFill>
                  <a:srgbClr val="B80303"/>
                </a:solidFill>
              </a:ln>
            </a:endParaRPr>
          </a:p>
        </p:txBody>
      </p:sp>
      <p:sp>
        <p:nvSpPr>
          <p:cNvPr id="10" name="TextBox 9"/>
          <p:cNvSpPr txBox="1"/>
          <p:nvPr/>
        </p:nvSpPr>
        <p:spPr>
          <a:xfrm>
            <a:off x="601566" y="2224141"/>
            <a:ext cx="1726755" cy="461665"/>
          </a:xfrm>
          <a:prstGeom prst="rect">
            <a:avLst/>
          </a:prstGeom>
          <a:noFill/>
        </p:spPr>
        <p:txBody>
          <a:bodyPr wrap="none" rtlCol="0">
            <a:spAutoFit/>
          </a:bodyPr>
          <a:lstStyle/>
          <a:p>
            <a:r>
              <a:rPr lang="en-GB" dirty="0"/>
              <a:t>earthquake</a:t>
            </a:r>
          </a:p>
        </p:txBody>
      </p:sp>
      <p:sp>
        <p:nvSpPr>
          <p:cNvPr id="11" name="TextBox 10"/>
          <p:cNvSpPr txBox="1"/>
          <p:nvPr/>
        </p:nvSpPr>
        <p:spPr>
          <a:xfrm>
            <a:off x="6563227" y="2268855"/>
            <a:ext cx="1247457" cy="461665"/>
          </a:xfrm>
          <a:prstGeom prst="rect">
            <a:avLst/>
          </a:prstGeom>
          <a:noFill/>
        </p:spPr>
        <p:txBody>
          <a:bodyPr wrap="none" rtlCol="0">
            <a:spAutoFit/>
          </a:bodyPr>
          <a:lstStyle/>
          <a:p>
            <a:r>
              <a:rPr lang="en-GB" dirty="0"/>
              <a:t>volcano</a:t>
            </a:r>
          </a:p>
        </p:txBody>
      </p:sp>
      <p:sp>
        <p:nvSpPr>
          <p:cNvPr id="12" name="TextBox 11"/>
          <p:cNvSpPr txBox="1"/>
          <p:nvPr/>
        </p:nvSpPr>
        <p:spPr>
          <a:xfrm>
            <a:off x="6475087" y="3621138"/>
            <a:ext cx="1229824" cy="461665"/>
          </a:xfrm>
          <a:prstGeom prst="rect">
            <a:avLst/>
          </a:prstGeom>
          <a:noFill/>
        </p:spPr>
        <p:txBody>
          <a:bodyPr wrap="none" rtlCol="0">
            <a:spAutoFit/>
          </a:bodyPr>
          <a:lstStyle/>
          <a:p>
            <a:r>
              <a:rPr lang="en-GB" dirty="0"/>
              <a:t>wildfire </a:t>
            </a:r>
          </a:p>
        </p:txBody>
      </p:sp>
      <p:sp>
        <p:nvSpPr>
          <p:cNvPr id="13" name="TextBox 12"/>
          <p:cNvSpPr txBox="1"/>
          <p:nvPr/>
        </p:nvSpPr>
        <p:spPr>
          <a:xfrm>
            <a:off x="832399" y="2897807"/>
            <a:ext cx="1265090" cy="461665"/>
          </a:xfrm>
          <a:prstGeom prst="rect">
            <a:avLst/>
          </a:prstGeom>
          <a:noFill/>
        </p:spPr>
        <p:txBody>
          <a:bodyPr wrap="none" rtlCol="0">
            <a:spAutoFit/>
          </a:bodyPr>
          <a:lstStyle/>
          <a:p>
            <a:r>
              <a:rPr lang="en-GB" dirty="0"/>
              <a:t>flooding</a:t>
            </a:r>
          </a:p>
        </p:txBody>
      </p:sp>
      <p:sp>
        <p:nvSpPr>
          <p:cNvPr id="14" name="TextBox 13"/>
          <p:cNvSpPr txBox="1"/>
          <p:nvPr/>
        </p:nvSpPr>
        <p:spPr>
          <a:xfrm>
            <a:off x="3789102" y="1453269"/>
            <a:ext cx="1334020" cy="461665"/>
          </a:xfrm>
          <a:prstGeom prst="rect">
            <a:avLst/>
          </a:prstGeom>
          <a:noFill/>
        </p:spPr>
        <p:txBody>
          <a:bodyPr wrap="none" rtlCol="0">
            <a:spAutoFit/>
          </a:bodyPr>
          <a:lstStyle/>
          <a:p>
            <a:r>
              <a:rPr lang="en-GB" dirty="0"/>
              <a:t>lightning</a:t>
            </a:r>
          </a:p>
        </p:txBody>
      </p:sp>
      <p:sp>
        <p:nvSpPr>
          <p:cNvPr id="15" name="TextBox 14"/>
          <p:cNvSpPr txBox="1"/>
          <p:nvPr/>
        </p:nvSpPr>
        <p:spPr>
          <a:xfrm>
            <a:off x="4786756" y="4228427"/>
            <a:ext cx="1999265" cy="461665"/>
          </a:xfrm>
          <a:prstGeom prst="rect">
            <a:avLst/>
          </a:prstGeom>
          <a:noFill/>
        </p:spPr>
        <p:txBody>
          <a:bodyPr wrap="none" rtlCol="0">
            <a:spAutoFit/>
          </a:bodyPr>
          <a:lstStyle/>
          <a:p>
            <a:r>
              <a:rPr lang="en-GB" dirty="0"/>
              <a:t>thunderstorm</a:t>
            </a:r>
          </a:p>
        </p:txBody>
      </p:sp>
      <p:sp>
        <p:nvSpPr>
          <p:cNvPr id="16" name="TextBox 15"/>
          <p:cNvSpPr txBox="1"/>
          <p:nvPr/>
        </p:nvSpPr>
        <p:spPr>
          <a:xfrm>
            <a:off x="1961685" y="1699205"/>
            <a:ext cx="1263487" cy="461665"/>
          </a:xfrm>
          <a:prstGeom prst="rect">
            <a:avLst/>
          </a:prstGeom>
          <a:noFill/>
        </p:spPr>
        <p:txBody>
          <a:bodyPr wrap="none" rtlCol="0">
            <a:spAutoFit/>
          </a:bodyPr>
          <a:lstStyle/>
          <a:p>
            <a:r>
              <a:rPr lang="en-GB" dirty="0"/>
              <a:t>tsunami</a:t>
            </a:r>
          </a:p>
        </p:txBody>
      </p:sp>
      <p:sp>
        <p:nvSpPr>
          <p:cNvPr id="17" name="TextBox 16"/>
          <p:cNvSpPr txBox="1"/>
          <p:nvPr/>
        </p:nvSpPr>
        <p:spPr>
          <a:xfrm>
            <a:off x="6763140" y="2903125"/>
            <a:ext cx="1229824" cy="461665"/>
          </a:xfrm>
          <a:prstGeom prst="rect">
            <a:avLst/>
          </a:prstGeom>
          <a:noFill/>
        </p:spPr>
        <p:txBody>
          <a:bodyPr wrap="none" rtlCol="0">
            <a:spAutoFit/>
          </a:bodyPr>
          <a:lstStyle/>
          <a:p>
            <a:r>
              <a:rPr lang="en-GB" dirty="0"/>
              <a:t>tornado</a:t>
            </a:r>
          </a:p>
        </p:txBody>
      </p:sp>
      <p:sp>
        <p:nvSpPr>
          <p:cNvPr id="18" name="TextBox 17"/>
          <p:cNvSpPr txBox="1"/>
          <p:nvPr/>
        </p:nvSpPr>
        <p:spPr>
          <a:xfrm>
            <a:off x="2629711" y="4228428"/>
            <a:ext cx="1470274" cy="461665"/>
          </a:xfrm>
          <a:prstGeom prst="rect">
            <a:avLst/>
          </a:prstGeom>
          <a:noFill/>
        </p:spPr>
        <p:txBody>
          <a:bodyPr wrap="none" rtlCol="0">
            <a:spAutoFit/>
          </a:bodyPr>
          <a:lstStyle/>
          <a:p>
            <a:r>
              <a:rPr lang="en-GB" dirty="0"/>
              <a:t>hurricane</a:t>
            </a:r>
          </a:p>
        </p:txBody>
      </p:sp>
      <p:sp>
        <p:nvSpPr>
          <p:cNvPr id="19" name="TextBox 18"/>
          <p:cNvSpPr txBox="1"/>
          <p:nvPr/>
        </p:nvSpPr>
        <p:spPr>
          <a:xfrm>
            <a:off x="5687051" y="1676444"/>
            <a:ext cx="1402948" cy="461665"/>
          </a:xfrm>
          <a:prstGeom prst="rect">
            <a:avLst/>
          </a:prstGeom>
          <a:noFill/>
        </p:spPr>
        <p:txBody>
          <a:bodyPr wrap="none" rtlCol="0">
            <a:spAutoFit/>
          </a:bodyPr>
          <a:lstStyle/>
          <a:p>
            <a:r>
              <a:rPr lang="en-GB" dirty="0"/>
              <a:t>landslide</a:t>
            </a:r>
          </a:p>
        </p:txBody>
      </p:sp>
      <p:sp>
        <p:nvSpPr>
          <p:cNvPr id="20" name="TextBox 19"/>
          <p:cNvSpPr txBox="1"/>
          <p:nvPr/>
        </p:nvSpPr>
        <p:spPr>
          <a:xfrm>
            <a:off x="828152" y="3616367"/>
            <a:ext cx="1590500" cy="461665"/>
          </a:xfrm>
          <a:prstGeom prst="rect">
            <a:avLst/>
          </a:prstGeom>
          <a:noFill/>
        </p:spPr>
        <p:txBody>
          <a:bodyPr wrap="none" rtlCol="0">
            <a:spAutoFit/>
          </a:bodyPr>
          <a:lstStyle/>
          <a:p>
            <a:r>
              <a:rPr lang="en-GB" dirty="0"/>
              <a:t>avalanche</a:t>
            </a:r>
          </a:p>
        </p:txBody>
      </p:sp>
      <p:sp>
        <p:nvSpPr>
          <p:cNvPr id="21" name="TextBox 20"/>
          <p:cNvSpPr txBox="1"/>
          <p:nvPr/>
        </p:nvSpPr>
        <p:spPr>
          <a:xfrm>
            <a:off x="364459" y="4951743"/>
            <a:ext cx="8204866" cy="1200329"/>
          </a:xfrm>
          <a:prstGeom prst="rect">
            <a:avLst/>
          </a:prstGeom>
          <a:noFill/>
        </p:spPr>
        <p:txBody>
          <a:bodyPr wrap="square" rtlCol="0">
            <a:spAutoFit/>
          </a:bodyPr>
          <a:lstStyle/>
          <a:p>
            <a:r>
              <a:rPr lang="en-GB" dirty="0"/>
              <a:t>We cannot stop natural hazards from occurring, but we can try to limit the damage they cause and reduce the risk of people being hurt. </a:t>
            </a:r>
          </a:p>
        </p:txBody>
      </p:sp>
    </p:spTree>
    <p:custDataLst>
      <p:tags r:id="rId1"/>
    </p:custDataLst>
    <p:extLst>
      <p:ext uri="{BB962C8B-B14F-4D97-AF65-F5344CB8AC3E}">
        <p14:creationId xmlns:p14="http://schemas.microsoft.com/office/powerpoint/2010/main" val="382663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1" presetClass="entr" presetSubtype="0" fill="hold" grpId="0" nodeType="withEffect">
                                  <p:stCondLst>
                                    <p:cond delay="50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1" presetClass="entr" presetSubtype="0" fill="hold" grpId="0" nodeType="withEffect">
                                  <p:stCondLst>
                                    <p:cond delay="50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par>
                                <p:cTn id="26" presetID="1" presetClass="entr" presetSubtype="0" fill="hold" grpId="0" nodeType="withEffect">
                                  <p:stCondLst>
                                    <p:cond delay="50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par>
                                <p:cTn id="33" presetID="1" presetClass="entr" presetSubtype="0" fill="hold" grpId="0" nodeType="withEffect">
                                  <p:stCondLst>
                                    <p:cond delay="50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1" presetClass="entr" presetSubtype="0" fill="hold" grpId="0" nodeType="withEffect">
                                  <p:stCondLst>
                                    <p:cond delay="50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up)">
                                      <p:cBhvr>
                                        <p:cTn id="46" dur="500"/>
                                        <p:tgtEl>
                                          <p:spTgt spid="27"/>
                                        </p:tgtEl>
                                      </p:cBhvr>
                                    </p:animEffect>
                                  </p:childTnLst>
                                </p:cTn>
                              </p:par>
                              <p:par>
                                <p:cTn id="47" presetID="1" presetClass="entr" presetSubtype="0" fill="hold" grpId="0" nodeType="withEffect">
                                  <p:stCondLst>
                                    <p:cond delay="50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up)">
                                      <p:cBhvr>
                                        <p:cTn id="53" dur="500"/>
                                        <p:tgtEl>
                                          <p:spTgt spid="28"/>
                                        </p:tgtEl>
                                      </p:cBhvr>
                                    </p:animEffect>
                                  </p:childTnLst>
                                </p:cTn>
                              </p:par>
                              <p:par>
                                <p:cTn id="54" presetID="1" presetClass="entr" presetSubtype="0" fill="hold" grpId="0" nodeType="withEffect">
                                  <p:stCondLst>
                                    <p:cond delay="50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right)">
                                      <p:cBhvr>
                                        <p:cTn id="60" dur="500"/>
                                        <p:tgtEl>
                                          <p:spTgt spid="29"/>
                                        </p:tgtEl>
                                      </p:cBhvr>
                                    </p:animEffect>
                                  </p:childTnLst>
                                </p:cTn>
                              </p:par>
                              <p:par>
                                <p:cTn id="61" presetID="1" presetClass="entr" presetSubtype="0" fill="hold" grpId="0" nodeType="withEffect">
                                  <p:stCondLst>
                                    <p:cond delay="50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right)">
                                      <p:cBhvr>
                                        <p:cTn id="67" dur="500"/>
                                        <p:tgtEl>
                                          <p:spTgt spid="30"/>
                                        </p:tgtEl>
                                      </p:cBhvr>
                                    </p:animEffect>
                                  </p:childTnLst>
                                </p:cTn>
                              </p:par>
                              <p:par>
                                <p:cTn id="68" presetID="1" presetClass="entr" presetSubtype="0" fill="hold" grpId="0" nodeType="withEffect">
                                  <p:stCondLst>
                                    <p:cond delay="500"/>
                                  </p:stCondLst>
                                  <p:childTnLst>
                                    <p:set>
                                      <p:cBhvr>
                                        <p:cTn id="69" dur="1" fill="hold">
                                          <p:stCondLst>
                                            <p:cond delay="0"/>
                                          </p:stCondLst>
                                        </p:cTn>
                                        <p:tgtEl>
                                          <p:spTgt spid="1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right)">
                                      <p:cBhvr>
                                        <p:cTn id="74" dur="500"/>
                                        <p:tgtEl>
                                          <p:spTgt spid="31"/>
                                        </p:tgtEl>
                                      </p:cBhvr>
                                    </p:animEffect>
                                  </p:childTnLst>
                                </p:cTn>
                              </p:par>
                              <p:par>
                                <p:cTn id="75" presetID="1" presetClass="entr" presetSubtype="0" fill="hold" grpId="0" nodeType="withEffect">
                                  <p:stCondLst>
                                    <p:cond delay="500"/>
                                  </p:stCondLst>
                                  <p:childTnLst>
                                    <p:set>
                                      <p:cBhvr>
                                        <p:cTn id="76" dur="1" fill="hold">
                                          <p:stCondLst>
                                            <p:cond delay="0"/>
                                          </p:stCondLst>
                                        </p:cTn>
                                        <p:tgtEl>
                                          <p:spTgt spid="1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down)">
                                      <p:cBhvr>
                                        <p:cTn id="81" dur="500"/>
                                        <p:tgtEl>
                                          <p:spTgt spid="32"/>
                                        </p:tgtEl>
                                      </p:cBhvr>
                                    </p:animEffect>
                                  </p:childTnLst>
                                </p:cTn>
                              </p:par>
                              <p:par>
                                <p:cTn id="82" presetID="1" presetClass="entr" presetSubtype="0" fill="hold" grpId="0" nodeType="withEffect">
                                  <p:stCondLst>
                                    <p:cond delay="500"/>
                                  </p:stCondLst>
                                  <p:childTnLst>
                                    <p:set>
                                      <p:cBhvr>
                                        <p:cTn id="83" dur="1" fill="hold">
                                          <p:stCondLst>
                                            <p:cond delay="0"/>
                                          </p:stCondLst>
                                        </p:cTn>
                                        <p:tgtEl>
                                          <p:spTgt spid="16"/>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5" grpId="0" animBg="1"/>
      <p:bldP spid="32" grpId="0" animBg="1"/>
      <p:bldP spid="8" grpId="0" animBg="1"/>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Flooding</a:t>
            </a:r>
          </a:p>
        </p:txBody>
      </p:sp>
      <p:sp>
        <p:nvSpPr>
          <p:cNvPr id="4" name="TextBox 3"/>
          <p:cNvSpPr txBox="1"/>
          <p:nvPr/>
        </p:nvSpPr>
        <p:spPr>
          <a:xfrm>
            <a:off x="358775" y="773971"/>
            <a:ext cx="8350510" cy="830997"/>
          </a:xfrm>
          <a:prstGeom prst="rect">
            <a:avLst/>
          </a:prstGeom>
          <a:noFill/>
        </p:spPr>
        <p:txBody>
          <a:bodyPr wrap="square" rtlCol="0">
            <a:spAutoFit/>
          </a:bodyPr>
          <a:lstStyle/>
          <a:p>
            <a:r>
              <a:rPr lang="en-GB" dirty="0"/>
              <a:t>If a lot of rain falls in a short amount of time, the ground </a:t>
            </a:r>
            <a:br>
              <a:rPr lang="en-GB" dirty="0"/>
            </a:br>
            <a:r>
              <a:rPr lang="en-GB" dirty="0"/>
              <a:t>may become </a:t>
            </a:r>
            <a:r>
              <a:rPr lang="en-GB" b="1" dirty="0">
                <a:solidFill>
                  <a:srgbClr val="C00000"/>
                </a:solidFill>
              </a:rPr>
              <a:t>saturated</a:t>
            </a:r>
            <a:r>
              <a:rPr lang="en-GB" dirty="0"/>
              <a:t> and not be able to absorb it all. </a:t>
            </a:r>
          </a:p>
        </p:txBody>
      </p:sp>
      <p:sp>
        <p:nvSpPr>
          <p:cNvPr id="5" name="TextBox 4"/>
          <p:cNvSpPr txBox="1"/>
          <p:nvPr/>
        </p:nvSpPr>
        <p:spPr>
          <a:xfrm>
            <a:off x="358776" y="3850293"/>
            <a:ext cx="3343794" cy="1938992"/>
          </a:xfrm>
          <a:prstGeom prst="rect">
            <a:avLst/>
          </a:prstGeom>
          <a:noFill/>
        </p:spPr>
        <p:txBody>
          <a:bodyPr wrap="square" rtlCol="0">
            <a:spAutoFit/>
          </a:bodyPr>
          <a:lstStyle/>
          <a:p>
            <a:r>
              <a:rPr lang="en-GB" dirty="0"/>
              <a:t>The force of the water can cause a lot of damage to buildings and structures and even cause fatalities. </a:t>
            </a:r>
          </a:p>
        </p:txBody>
      </p:sp>
      <p:sp>
        <p:nvSpPr>
          <p:cNvPr id="3" name="Rectangle 2"/>
          <p:cNvSpPr/>
          <p:nvPr/>
        </p:nvSpPr>
        <p:spPr>
          <a:xfrm>
            <a:off x="358775" y="2108931"/>
            <a:ext cx="3014011" cy="1200329"/>
          </a:xfrm>
          <a:prstGeom prst="rect">
            <a:avLst/>
          </a:prstGeom>
        </p:spPr>
        <p:txBody>
          <a:bodyPr wrap="square">
            <a:spAutoFit/>
          </a:bodyPr>
          <a:lstStyle/>
          <a:p>
            <a:r>
              <a:rPr lang="en-GB" dirty="0"/>
              <a:t>When this happens, water can build up and cause a</a:t>
            </a:r>
            <a:r>
              <a:rPr lang="en-GB" b="1" dirty="0">
                <a:solidFill>
                  <a:srgbClr val="B80303"/>
                </a:solidFill>
              </a:rPr>
              <a:t> flood</a:t>
            </a:r>
            <a:r>
              <a:rPr lang="en-GB" dirty="0"/>
              <a:t>. </a:t>
            </a:r>
          </a:p>
        </p:txBody>
      </p:sp>
      <p:pic>
        <p:nvPicPr>
          <p:cNvPr id="7"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53CF70AF-51E1-4FF5-8BD1-62FFE68D445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B1CB6E09-39F8-4684-BCD8-24555D36AF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2589" y="2530334"/>
            <a:ext cx="4640224" cy="3091103"/>
          </a:xfrm>
          <a:prstGeom prst="rect">
            <a:avLst/>
          </a:prstGeom>
        </p:spPr>
      </p:pic>
    </p:spTree>
    <p:extLst>
      <p:ext uri="{BB962C8B-B14F-4D97-AF65-F5344CB8AC3E}">
        <p14:creationId xmlns:p14="http://schemas.microsoft.com/office/powerpoint/2010/main" val="387236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you limit flood damage?</a:t>
            </a:r>
          </a:p>
        </p:txBody>
      </p:sp>
      <p:sp>
        <p:nvSpPr>
          <p:cNvPr id="4" name="TextBox 3"/>
          <p:cNvSpPr txBox="1"/>
          <p:nvPr/>
        </p:nvSpPr>
        <p:spPr>
          <a:xfrm>
            <a:off x="358775" y="796196"/>
            <a:ext cx="8277225" cy="830997"/>
          </a:xfrm>
          <a:prstGeom prst="rect">
            <a:avLst/>
          </a:prstGeom>
          <a:noFill/>
        </p:spPr>
        <p:txBody>
          <a:bodyPr wrap="square" rtlCol="0">
            <a:spAutoFit/>
          </a:bodyPr>
          <a:lstStyle/>
          <a:p>
            <a:r>
              <a:rPr lang="en-GB" dirty="0"/>
              <a:t>We can try to limit the amount of damage done by a flood by directing the water away from areas where people live. </a:t>
            </a:r>
          </a:p>
        </p:txBody>
      </p:sp>
      <p:sp>
        <p:nvSpPr>
          <p:cNvPr id="5" name="TextBox 4"/>
          <p:cNvSpPr txBox="1"/>
          <p:nvPr/>
        </p:nvSpPr>
        <p:spPr>
          <a:xfrm>
            <a:off x="358775" y="1929132"/>
            <a:ext cx="8515402" cy="830997"/>
          </a:xfrm>
          <a:prstGeom prst="rect">
            <a:avLst/>
          </a:prstGeom>
          <a:noFill/>
        </p:spPr>
        <p:txBody>
          <a:bodyPr wrap="square" rtlCol="0">
            <a:spAutoFit/>
          </a:bodyPr>
          <a:lstStyle/>
          <a:p>
            <a:r>
              <a:rPr lang="en-GB" dirty="0"/>
              <a:t>A</a:t>
            </a:r>
            <a:r>
              <a:rPr lang="en-GB" b="1" dirty="0">
                <a:solidFill>
                  <a:srgbClr val="B80303"/>
                </a:solidFill>
              </a:rPr>
              <a:t> levee </a:t>
            </a:r>
            <a:r>
              <a:rPr lang="en-GB" dirty="0"/>
              <a:t>is an embankment that is built to prevent a river from overflowing. </a:t>
            </a:r>
          </a:p>
        </p:txBody>
      </p:sp>
      <p:pic>
        <p:nvPicPr>
          <p:cNvPr id="6"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C270E45E-8428-4C60-AADC-57BE6324390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01D3A550-06FE-4220-BCA4-5217114C9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5982" y="3149153"/>
            <a:ext cx="5145112" cy="2902057"/>
          </a:xfrm>
          <a:prstGeom prst="rect">
            <a:avLst/>
          </a:prstGeom>
        </p:spPr>
      </p:pic>
    </p:spTree>
    <p:extLst>
      <p:ext uri="{BB962C8B-B14F-4D97-AF65-F5344CB8AC3E}">
        <p14:creationId xmlns:p14="http://schemas.microsoft.com/office/powerpoint/2010/main" val="2311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How are hurricanes formed? (1)</a:t>
            </a:r>
          </a:p>
        </p:txBody>
      </p:sp>
      <p:pic>
        <p:nvPicPr>
          <p:cNvPr id="8" name="Picture 5" descr="flash_icon">
            <a:extLst>
              <a:ext uri="{FF2B5EF4-FFF2-40B4-BE49-F238E27FC236}">
                <a16:creationId xmlns:a16="http://schemas.microsoft.com/office/drawing/2014/main" id="{D6819CDE-D71B-46C1-9559-EF23FA9AED4D}"/>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83E0DE34-D920-44FF-BCDF-8DED088702C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111"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89868B58-54A5-48CA-8ECF-67B2BBEAFF55}"/>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17523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How are hurricanes formed? (2)</a:t>
            </a:r>
          </a:p>
        </p:txBody>
      </p:sp>
      <p:pic>
        <p:nvPicPr>
          <p:cNvPr id="8" name="Picture 5" descr="flash_icon">
            <a:extLst>
              <a:ext uri="{FF2B5EF4-FFF2-40B4-BE49-F238E27FC236}">
                <a16:creationId xmlns:a16="http://schemas.microsoft.com/office/drawing/2014/main" id="{D383DA2B-E0DD-4E1D-A53B-061EBAFBC7B0}"/>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65AF30C0-E740-424C-A699-75739B7C9F4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135"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9CFA0FA8-8EEF-4694-8DB6-32040D79B05B}"/>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80537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Text Box 4"/>
          <p:cNvSpPr txBox="1">
            <a:spLocks noChangeArrowheads="1"/>
          </p:cNvSpPr>
          <p:nvPr/>
        </p:nvSpPr>
        <p:spPr bwMode="auto">
          <a:xfrm>
            <a:off x="358775" y="1360731"/>
            <a:ext cx="8172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defRPr sz="2400">
                <a:solidFill>
                  <a:srgbClr val="000069"/>
                </a:solidFill>
                <a:latin typeface="Arial" charset="0"/>
              </a:defRPr>
            </a:lvl1pPr>
            <a:lvl2pPr marL="742950" indent="-285750">
              <a:defRPr sz="2400">
                <a:solidFill>
                  <a:srgbClr val="000069"/>
                </a:solidFill>
                <a:latin typeface="Arial" charset="0"/>
              </a:defRPr>
            </a:lvl2pPr>
            <a:lvl3pPr marL="1143000" indent="-228600">
              <a:defRPr sz="2400">
                <a:solidFill>
                  <a:srgbClr val="000069"/>
                </a:solidFill>
                <a:latin typeface="Arial" charset="0"/>
              </a:defRPr>
            </a:lvl3pPr>
            <a:lvl4pPr marL="1600200" indent="-228600">
              <a:defRPr sz="2400">
                <a:solidFill>
                  <a:srgbClr val="000069"/>
                </a:solidFill>
                <a:latin typeface="Arial" charset="0"/>
              </a:defRPr>
            </a:lvl4pPr>
            <a:lvl5pPr marL="2057400" indent="-228600">
              <a:defRPr sz="2400">
                <a:solidFill>
                  <a:srgbClr val="000069"/>
                </a:solidFill>
                <a:latin typeface="Arial" charset="0"/>
              </a:defRPr>
            </a:lvl5pPr>
            <a:lvl6pPr marL="2514600" indent="-228600" eaLnBrk="0" fontAlgn="base" hangingPunct="0">
              <a:spcBef>
                <a:spcPct val="0"/>
              </a:spcBef>
              <a:spcAft>
                <a:spcPct val="0"/>
              </a:spcAft>
              <a:defRPr sz="2400">
                <a:solidFill>
                  <a:srgbClr val="000069"/>
                </a:solidFill>
                <a:latin typeface="Arial" charset="0"/>
              </a:defRPr>
            </a:lvl6pPr>
            <a:lvl7pPr marL="2971800" indent="-228600" eaLnBrk="0" fontAlgn="base" hangingPunct="0">
              <a:spcBef>
                <a:spcPct val="0"/>
              </a:spcBef>
              <a:spcAft>
                <a:spcPct val="0"/>
              </a:spcAft>
              <a:defRPr sz="2400">
                <a:solidFill>
                  <a:srgbClr val="000069"/>
                </a:solidFill>
                <a:latin typeface="Arial" charset="0"/>
              </a:defRPr>
            </a:lvl7pPr>
            <a:lvl8pPr marL="3429000" indent="-228600" eaLnBrk="0" fontAlgn="base" hangingPunct="0">
              <a:spcBef>
                <a:spcPct val="0"/>
              </a:spcBef>
              <a:spcAft>
                <a:spcPct val="0"/>
              </a:spcAft>
              <a:defRPr sz="2400">
                <a:solidFill>
                  <a:srgbClr val="000069"/>
                </a:solidFill>
                <a:latin typeface="Arial" charset="0"/>
              </a:defRPr>
            </a:lvl8pPr>
            <a:lvl9pPr marL="3886200" indent="-228600" eaLnBrk="0" fontAlgn="base" hangingPunct="0">
              <a:spcBef>
                <a:spcPct val="0"/>
              </a:spcBef>
              <a:spcAft>
                <a:spcPct val="0"/>
              </a:spcAft>
              <a:defRPr sz="2400">
                <a:solidFill>
                  <a:srgbClr val="000069"/>
                </a:solidFill>
                <a:latin typeface="Arial" charset="0"/>
              </a:defRPr>
            </a:lvl9pPr>
          </a:lstStyle>
          <a:p>
            <a:r>
              <a:rPr lang="en-GB" altLang="en-US" dirty="0"/>
              <a:t>Although hurricanes may be larger in size, the winds </a:t>
            </a:r>
            <a:br>
              <a:rPr lang="en-GB" altLang="en-US" dirty="0"/>
            </a:br>
            <a:r>
              <a:rPr lang="en-GB" altLang="en-US" dirty="0"/>
              <a:t>inside a tornado are far more concentrated. </a:t>
            </a:r>
          </a:p>
        </p:txBody>
      </p:sp>
      <p:sp>
        <p:nvSpPr>
          <p:cNvPr id="7171" name="Text Box 8"/>
          <p:cNvSpPr txBox="1">
            <a:spLocks noChangeArrowheads="1"/>
          </p:cNvSpPr>
          <p:nvPr/>
        </p:nvSpPr>
        <p:spPr bwMode="auto">
          <a:xfrm>
            <a:off x="358775" y="783340"/>
            <a:ext cx="7777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9"/>
                </a:solidFill>
                <a:latin typeface="Arial" charset="0"/>
              </a:defRPr>
            </a:lvl1pPr>
            <a:lvl2pPr marL="742950" indent="-285750">
              <a:defRPr sz="2400">
                <a:solidFill>
                  <a:srgbClr val="000069"/>
                </a:solidFill>
                <a:latin typeface="Arial" charset="0"/>
              </a:defRPr>
            </a:lvl2pPr>
            <a:lvl3pPr marL="1143000" indent="-228600">
              <a:defRPr sz="2400">
                <a:solidFill>
                  <a:srgbClr val="000069"/>
                </a:solidFill>
                <a:latin typeface="Arial" charset="0"/>
              </a:defRPr>
            </a:lvl3pPr>
            <a:lvl4pPr marL="1600200" indent="-228600">
              <a:defRPr sz="2400">
                <a:solidFill>
                  <a:srgbClr val="000069"/>
                </a:solidFill>
                <a:latin typeface="Arial" charset="0"/>
              </a:defRPr>
            </a:lvl4pPr>
            <a:lvl5pPr marL="2057400" indent="-228600">
              <a:defRPr sz="2400">
                <a:solidFill>
                  <a:srgbClr val="000069"/>
                </a:solidFill>
                <a:latin typeface="Arial" charset="0"/>
              </a:defRPr>
            </a:lvl5pPr>
            <a:lvl6pPr marL="2514600" indent="-228600" eaLnBrk="0" fontAlgn="base" hangingPunct="0">
              <a:spcBef>
                <a:spcPct val="0"/>
              </a:spcBef>
              <a:spcAft>
                <a:spcPct val="0"/>
              </a:spcAft>
              <a:defRPr sz="2400">
                <a:solidFill>
                  <a:srgbClr val="000069"/>
                </a:solidFill>
                <a:latin typeface="Arial" charset="0"/>
              </a:defRPr>
            </a:lvl6pPr>
            <a:lvl7pPr marL="2971800" indent="-228600" eaLnBrk="0" fontAlgn="base" hangingPunct="0">
              <a:spcBef>
                <a:spcPct val="0"/>
              </a:spcBef>
              <a:spcAft>
                <a:spcPct val="0"/>
              </a:spcAft>
              <a:defRPr sz="2400">
                <a:solidFill>
                  <a:srgbClr val="000069"/>
                </a:solidFill>
                <a:latin typeface="Arial" charset="0"/>
              </a:defRPr>
            </a:lvl7pPr>
            <a:lvl8pPr marL="3429000" indent="-228600" eaLnBrk="0" fontAlgn="base" hangingPunct="0">
              <a:spcBef>
                <a:spcPct val="0"/>
              </a:spcBef>
              <a:spcAft>
                <a:spcPct val="0"/>
              </a:spcAft>
              <a:defRPr sz="2400">
                <a:solidFill>
                  <a:srgbClr val="000069"/>
                </a:solidFill>
                <a:latin typeface="Arial" charset="0"/>
              </a:defRPr>
            </a:lvl8pPr>
            <a:lvl9pPr marL="3886200" indent="-228600" eaLnBrk="0" fontAlgn="base" hangingPunct="0">
              <a:spcBef>
                <a:spcPct val="0"/>
              </a:spcBef>
              <a:spcAft>
                <a:spcPct val="0"/>
              </a:spcAft>
              <a:defRPr sz="2400">
                <a:solidFill>
                  <a:srgbClr val="000069"/>
                </a:solidFill>
                <a:latin typeface="Arial" charset="0"/>
              </a:defRPr>
            </a:lvl9pPr>
          </a:lstStyle>
          <a:p>
            <a:r>
              <a:rPr lang="en-GB" altLang="en-US" b="1" dirty="0">
                <a:solidFill>
                  <a:srgbClr val="B80303"/>
                </a:solidFill>
              </a:rPr>
              <a:t>Tornados</a:t>
            </a:r>
            <a:r>
              <a:rPr lang="en-GB" altLang="en-US" dirty="0"/>
              <a:t> are one of nature’s most powerful forces.</a:t>
            </a:r>
          </a:p>
        </p:txBody>
      </p:sp>
      <p:pic>
        <p:nvPicPr>
          <p:cNvPr id="176139" name="Picture 11" descr="w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2303247"/>
            <a:ext cx="3386137" cy="254793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176142" name="Text Box 14"/>
          <p:cNvSpPr txBox="1">
            <a:spLocks noChangeArrowheads="1"/>
          </p:cNvSpPr>
          <p:nvPr/>
        </p:nvSpPr>
        <p:spPr bwMode="auto">
          <a:xfrm>
            <a:off x="358775" y="4971375"/>
            <a:ext cx="87185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9"/>
                </a:solidFill>
                <a:latin typeface="Arial" charset="0"/>
              </a:defRPr>
            </a:lvl1pPr>
            <a:lvl2pPr marL="742950" indent="-285750">
              <a:defRPr sz="2400">
                <a:solidFill>
                  <a:srgbClr val="000069"/>
                </a:solidFill>
                <a:latin typeface="Arial" charset="0"/>
              </a:defRPr>
            </a:lvl2pPr>
            <a:lvl3pPr marL="1143000" indent="-228600">
              <a:defRPr sz="2400">
                <a:solidFill>
                  <a:srgbClr val="000069"/>
                </a:solidFill>
                <a:latin typeface="Arial" charset="0"/>
              </a:defRPr>
            </a:lvl3pPr>
            <a:lvl4pPr marL="1600200" indent="-228600">
              <a:defRPr sz="2400">
                <a:solidFill>
                  <a:srgbClr val="000069"/>
                </a:solidFill>
                <a:latin typeface="Arial" charset="0"/>
              </a:defRPr>
            </a:lvl4pPr>
            <a:lvl5pPr marL="2057400" indent="-228600">
              <a:defRPr sz="2400">
                <a:solidFill>
                  <a:srgbClr val="000069"/>
                </a:solidFill>
                <a:latin typeface="Arial" charset="0"/>
              </a:defRPr>
            </a:lvl5pPr>
            <a:lvl6pPr marL="2514600" indent="-228600" eaLnBrk="0" fontAlgn="base" hangingPunct="0">
              <a:spcBef>
                <a:spcPct val="0"/>
              </a:spcBef>
              <a:spcAft>
                <a:spcPct val="0"/>
              </a:spcAft>
              <a:defRPr sz="2400">
                <a:solidFill>
                  <a:srgbClr val="000069"/>
                </a:solidFill>
                <a:latin typeface="Arial" charset="0"/>
              </a:defRPr>
            </a:lvl6pPr>
            <a:lvl7pPr marL="2971800" indent="-228600" eaLnBrk="0" fontAlgn="base" hangingPunct="0">
              <a:spcBef>
                <a:spcPct val="0"/>
              </a:spcBef>
              <a:spcAft>
                <a:spcPct val="0"/>
              </a:spcAft>
              <a:defRPr sz="2400">
                <a:solidFill>
                  <a:srgbClr val="000069"/>
                </a:solidFill>
                <a:latin typeface="Arial" charset="0"/>
              </a:defRPr>
            </a:lvl7pPr>
            <a:lvl8pPr marL="3429000" indent="-228600" eaLnBrk="0" fontAlgn="base" hangingPunct="0">
              <a:spcBef>
                <a:spcPct val="0"/>
              </a:spcBef>
              <a:spcAft>
                <a:spcPct val="0"/>
              </a:spcAft>
              <a:defRPr sz="2400">
                <a:solidFill>
                  <a:srgbClr val="000069"/>
                </a:solidFill>
                <a:latin typeface="Arial" charset="0"/>
              </a:defRPr>
            </a:lvl8pPr>
            <a:lvl9pPr marL="3886200" indent="-228600" eaLnBrk="0" fontAlgn="base" hangingPunct="0">
              <a:spcBef>
                <a:spcPct val="0"/>
              </a:spcBef>
              <a:spcAft>
                <a:spcPct val="0"/>
              </a:spcAft>
              <a:defRPr sz="2400">
                <a:solidFill>
                  <a:srgbClr val="000069"/>
                </a:solidFill>
                <a:latin typeface="Arial" charset="0"/>
              </a:defRPr>
            </a:lvl9pPr>
          </a:lstStyle>
          <a:p>
            <a:r>
              <a:rPr lang="en-GB" altLang="en-US" dirty="0"/>
              <a:t>Powerful tornados have produced wind speeds of over </a:t>
            </a:r>
            <a:br>
              <a:rPr lang="en-GB" altLang="en-US" dirty="0"/>
            </a:br>
            <a:r>
              <a:rPr lang="en-GB" altLang="en-US" b="1" dirty="0"/>
              <a:t>500 km/h</a:t>
            </a:r>
            <a:r>
              <a:rPr lang="en-GB" altLang="en-US" dirty="0"/>
              <a:t>. This is about double those of Hurricane Katrina, which was the most powerful hurricane in U.S. history.</a:t>
            </a:r>
            <a:endParaRPr lang="en-US" altLang="en-US" dirty="0"/>
          </a:p>
        </p:txBody>
      </p:sp>
      <p:sp>
        <p:nvSpPr>
          <p:cNvPr id="7174" name="Rectangle 16"/>
          <p:cNvSpPr>
            <a:spLocks noGrp="1" noChangeArrowheads="1"/>
          </p:cNvSpPr>
          <p:nvPr>
            <p:ph type="title"/>
          </p:nvPr>
        </p:nvSpPr>
        <p:spPr/>
        <p:txBody>
          <a:bodyPr/>
          <a:lstStyle/>
          <a:p>
            <a:pPr eaLnBrk="1" hangingPunct="1"/>
            <a:r>
              <a:rPr lang="en-GB" dirty="0"/>
              <a:t>Tornados</a:t>
            </a:r>
            <a:endParaRPr lang="en-US" altLang="en-US" dirty="0"/>
          </a:p>
        </p:txBody>
      </p:sp>
      <p:pic>
        <p:nvPicPr>
          <p:cNvPr id="176147" name="Picture 19" descr="tornad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050" y="2294850"/>
            <a:ext cx="3636963" cy="254476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19">
            <a:hlinkClick r:id="" action="ppaction://hlinkshowjump?jump=nextslide"/>
            <a:extLst>
              <a:ext uri="{FF2B5EF4-FFF2-40B4-BE49-F238E27FC236}">
                <a16:creationId xmlns:a16="http://schemas.microsoft.com/office/drawing/2014/main" id="{95B95917-F8CF-42CD-9565-C3FF11AF24D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1171617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2"/>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61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61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61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p:bldP spid="1761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Text Box 4"/>
          <p:cNvSpPr txBox="1">
            <a:spLocks noChangeArrowheads="1"/>
          </p:cNvSpPr>
          <p:nvPr/>
        </p:nvSpPr>
        <p:spPr bwMode="auto">
          <a:xfrm>
            <a:off x="358775" y="4041775"/>
            <a:ext cx="50419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9"/>
                </a:solidFill>
                <a:latin typeface="Arial" charset="0"/>
              </a:defRPr>
            </a:lvl1pPr>
            <a:lvl2pPr marL="742950" indent="-285750">
              <a:defRPr sz="2400">
                <a:solidFill>
                  <a:srgbClr val="000069"/>
                </a:solidFill>
                <a:latin typeface="Arial" charset="0"/>
              </a:defRPr>
            </a:lvl2pPr>
            <a:lvl3pPr marL="1143000" indent="-228600">
              <a:defRPr sz="2400">
                <a:solidFill>
                  <a:srgbClr val="000069"/>
                </a:solidFill>
                <a:latin typeface="Arial" charset="0"/>
              </a:defRPr>
            </a:lvl3pPr>
            <a:lvl4pPr marL="1600200" indent="-228600">
              <a:defRPr sz="2400">
                <a:solidFill>
                  <a:srgbClr val="000069"/>
                </a:solidFill>
                <a:latin typeface="Arial" charset="0"/>
              </a:defRPr>
            </a:lvl4pPr>
            <a:lvl5pPr marL="2057400" indent="-228600">
              <a:defRPr sz="2400">
                <a:solidFill>
                  <a:srgbClr val="000069"/>
                </a:solidFill>
                <a:latin typeface="Arial" charset="0"/>
              </a:defRPr>
            </a:lvl5pPr>
            <a:lvl6pPr marL="2514600" indent="-228600" eaLnBrk="0" fontAlgn="base" hangingPunct="0">
              <a:spcBef>
                <a:spcPct val="0"/>
              </a:spcBef>
              <a:spcAft>
                <a:spcPct val="0"/>
              </a:spcAft>
              <a:defRPr sz="2400">
                <a:solidFill>
                  <a:srgbClr val="000069"/>
                </a:solidFill>
                <a:latin typeface="Arial" charset="0"/>
              </a:defRPr>
            </a:lvl6pPr>
            <a:lvl7pPr marL="2971800" indent="-228600" eaLnBrk="0" fontAlgn="base" hangingPunct="0">
              <a:spcBef>
                <a:spcPct val="0"/>
              </a:spcBef>
              <a:spcAft>
                <a:spcPct val="0"/>
              </a:spcAft>
              <a:defRPr sz="2400">
                <a:solidFill>
                  <a:srgbClr val="000069"/>
                </a:solidFill>
                <a:latin typeface="Arial" charset="0"/>
              </a:defRPr>
            </a:lvl7pPr>
            <a:lvl8pPr marL="3429000" indent="-228600" eaLnBrk="0" fontAlgn="base" hangingPunct="0">
              <a:spcBef>
                <a:spcPct val="0"/>
              </a:spcBef>
              <a:spcAft>
                <a:spcPct val="0"/>
              </a:spcAft>
              <a:defRPr sz="2400">
                <a:solidFill>
                  <a:srgbClr val="000069"/>
                </a:solidFill>
                <a:latin typeface="Arial" charset="0"/>
              </a:defRPr>
            </a:lvl8pPr>
            <a:lvl9pPr marL="3886200" indent="-228600" eaLnBrk="0" fontAlgn="base" hangingPunct="0">
              <a:spcBef>
                <a:spcPct val="0"/>
              </a:spcBef>
              <a:spcAft>
                <a:spcPct val="0"/>
              </a:spcAft>
              <a:defRPr sz="2400">
                <a:solidFill>
                  <a:srgbClr val="000069"/>
                </a:solidFill>
                <a:latin typeface="Arial" charset="0"/>
              </a:defRPr>
            </a:lvl9pPr>
          </a:lstStyle>
          <a:p>
            <a:r>
              <a:rPr lang="en-GB" altLang="en-US" dirty="0"/>
              <a:t>If this spinning vortex, known as a </a:t>
            </a:r>
            <a:r>
              <a:rPr lang="en-GB" altLang="en-US" b="1" dirty="0">
                <a:solidFill>
                  <a:srgbClr val="B80303"/>
                </a:solidFill>
              </a:rPr>
              <a:t>funnel cloud</a:t>
            </a:r>
            <a:r>
              <a:rPr lang="en-GB" altLang="en-US" dirty="0"/>
              <a:t>, has enough energy, </a:t>
            </a:r>
            <a:br>
              <a:rPr lang="en-GB" altLang="en-US" dirty="0"/>
            </a:br>
            <a:r>
              <a:rPr lang="en-GB" altLang="en-US" dirty="0"/>
              <a:t>it grows larger until it eventually </a:t>
            </a:r>
            <a:br>
              <a:rPr lang="en-GB" altLang="en-US" dirty="0"/>
            </a:br>
            <a:r>
              <a:rPr lang="en-GB" altLang="en-US" dirty="0"/>
              <a:t>hits the ground, forming a tornado.</a:t>
            </a:r>
          </a:p>
        </p:txBody>
      </p:sp>
      <p:sp>
        <p:nvSpPr>
          <p:cNvPr id="8195" name="Text Box 8"/>
          <p:cNvSpPr txBox="1">
            <a:spLocks noChangeArrowheads="1"/>
          </p:cNvSpPr>
          <p:nvPr/>
        </p:nvSpPr>
        <p:spPr bwMode="auto">
          <a:xfrm>
            <a:off x="358775" y="783340"/>
            <a:ext cx="51133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9"/>
                </a:solidFill>
                <a:latin typeface="Arial" charset="0"/>
              </a:defRPr>
            </a:lvl1pPr>
            <a:lvl2pPr marL="742950" indent="-285750">
              <a:defRPr sz="2400">
                <a:solidFill>
                  <a:srgbClr val="000069"/>
                </a:solidFill>
                <a:latin typeface="Arial" charset="0"/>
              </a:defRPr>
            </a:lvl2pPr>
            <a:lvl3pPr marL="1143000" indent="-228600">
              <a:defRPr sz="2400">
                <a:solidFill>
                  <a:srgbClr val="000069"/>
                </a:solidFill>
                <a:latin typeface="Arial" charset="0"/>
              </a:defRPr>
            </a:lvl3pPr>
            <a:lvl4pPr marL="1600200" indent="-228600">
              <a:defRPr sz="2400">
                <a:solidFill>
                  <a:srgbClr val="000069"/>
                </a:solidFill>
                <a:latin typeface="Arial" charset="0"/>
              </a:defRPr>
            </a:lvl4pPr>
            <a:lvl5pPr marL="2057400" indent="-228600">
              <a:defRPr sz="2400">
                <a:solidFill>
                  <a:srgbClr val="000069"/>
                </a:solidFill>
                <a:latin typeface="Arial" charset="0"/>
              </a:defRPr>
            </a:lvl5pPr>
            <a:lvl6pPr marL="2514600" indent="-228600" eaLnBrk="0" fontAlgn="base" hangingPunct="0">
              <a:spcBef>
                <a:spcPct val="0"/>
              </a:spcBef>
              <a:spcAft>
                <a:spcPct val="0"/>
              </a:spcAft>
              <a:defRPr sz="2400">
                <a:solidFill>
                  <a:srgbClr val="000069"/>
                </a:solidFill>
                <a:latin typeface="Arial" charset="0"/>
              </a:defRPr>
            </a:lvl6pPr>
            <a:lvl7pPr marL="2971800" indent="-228600" eaLnBrk="0" fontAlgn="base" hangingPunct="0">
              <a:spcBef>
                <a:spcPct val="0"/>
              </a:spcBef>
              <a:spcAft>
                <a:spcPct val="0"/>
              </a:spcAft>
              <a:defRPr sz="2400">
                <a:solidFill>
                  <a:srgbClr val="000069"/>
                </a:solidFill>
                <a:latin typeface="Arial" charset="0"/>
              </a:defRPr>
            </a:lvl7pPr>
            <a:lvl8pPr marL="3429000" indent="-228600" eaLnBrk="0" fontAlgn="base" hangingPunct="0">
              <a:spcBef>
                <a:spcPct val="0"/>
              </a:spcBef>
              <a:spcAft>
                <a:spcPct val="0"/>
              </a:spcAft>
              <a:defRPr sz="2400">
                <a:solidFill>
                  <a:srgbClr val="000069"/>
                </a:solidFill>
                <a:latin typeface="Arial" charset="0"/>
              </a:defRPr>
            </a:lvl8pPr>
            <a:lvl9pPr marL="3886200" indent="-228600" eaLnBrk="0" fontAlgn="base" hangingPunct="0">
              <a:spcBef>
                <a:spcPct val="0"/>
              </a:spcBef>
              <a:spcAft>
                <a:spcPct val="0"/>
              </a:spcAft>
              <a:defRPr sz="2400">
                <a:solidFill>
                  <a:srgbClr val="000069"/>
                </a:solidFill>
                <a:latin typeface="Arial" charset="0"/>
              </a:defRPr>
            </a:lvl9pPr>
          </a:lstStyle>
          <a:p>
            <a:r>
              <a:rPr lang="en-GB" altLang="en-US" dirty="0"/>
              <a:t>Tornados form where there is warm air rising upwards from the ground. </a:t>
            </a:r>
          </a:p>
        </p:txBody>
      </p:sp>
      <p:pic>
        <p:nvPicPr>
          <p:cNvPr id="8196" name="Picture 9" descr="w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052513"/>
            <a:ext cx="3048000" cy="4500562"/>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sp>
        <p:nvSpPr>
          <p:cNvPr id="177164" name="Text Box 12"/>
          <p:cNvSpPr txBox="1">
            <a:spLocks noChangeArrowheads="1"/>
          </p:cNvSpPr>
          <p:nvPr/>
        </p:nvSpPr>
        <p:spPr bwMode="auto">
          <a:xfrm>
            <a:off x="358775" y="2038890"/>
            <a:ext cx="49339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9"/>
                </a:solidFill>
                <a:latin typeface="Arial" charset="0"/>
              </a:defRPr>
            </a:lvl1pPr>
            <a:lvl2pPr marL="742950" indent="-285750">
              <a:defRPr sz="2400">
                <a:solidFill>
                  <a:srgbClr val="000069"/>
                </a:solidFill>
                <a:latin typeface="Arial" charset="0"/>
              </a:defRPr>
            </a:lvl2pPr>
            <a:lvl3pPr marL="1143000" indent="-228600">
              <a:defRPr sz="2400">
                <a:solidFill>
                  <a:srgbClr val="000069"/>
                </a:solidFill>
                <a:latin typeface="Arial" charset="0"/>
              </a:defRPr>
            </a:lvl3pPr>
            <a:lvl4pPr marL="1600200" indent="-228600">
              <a:defRPr sz="2400">
                <a:solidFill>
                  <a:srgbClr val="000069"/>
                </a:solidFill>
                <a:latin typeface="Arial" charset="0"/>
              </a:defRPr>
            </a:lvl4pPr>
            <a:lvl5pPr marL="2057400" indent="-228600">
              <a:defRPr sz="2400">
                <a:solidFill>
                  <a:srgbClr val="000069"/>
                </a:solidFill>
                <a:latin typeface="Arial" charset="0"/>
              </a:defRPr>
            </a:lvl5pPr>
            <a:lvl6pPr marL="2514600" indent="-228600" eaLnBrk="0" fontAlgn="base" hangingPunct="0">
              <a:spcBef>
                <a:spcPct val="0"/>
              </a:spcBef>
              <a:spcAft>
                <a:spcPct val="0"/>
              </a:spcAft>
              <a:defRPr sz="2400">
                <a:solidFill>
                  <a:srgbClr val="000069"/>
                </a:solidFill>
                <a:latin typeface="Arial" charset="0"/>
              </a:defRPr>
            </a:lvl6pPr>
            <a:lvl7pPr marL="2971800" indent="-228600" eaLnBrk="0" fontAlgn="base" hangingPunct="0">
              <a:spcBef>
                <a:spcPct val="0"/>
              </a:spcBef>
              <a:spcAft>
                <a:spcPct val="0"/>
              </a:spcAft>
              <a:defRPr sz="2400">
                <a:solidFill>
                  <a:srgbClr val="000069"/>
                </a:solidFill>
                <a:latin typeface="Arial" charset="0"/>
              </a:defRPr>
            </a:lvl7pPr>
            <a:lvl8pPr marL="3429000" indent="-228600" eaLnBrk="0" fontAlgn="base" hangingPunct="0">
              <a:spcBef>
                <a:spcPct val="0"/>
              </a:spcBef>
              <a:spcAft>
                <a:spcPct val="0"/>
              </a:spcAft>
              <a:defRPr sz="2400">
                <a:solidFill>
                  <a:srgbClr val="000069"/>
                </a:solidFill>
                <a:latin typeface="Arial" charset="0"/>
              </a:defRPr>
            </a:lvl8pPr>
            <a:lvl9pPr marL="3886200" indent="-228600" eaLnBrk="0" fontAlgn="base" hangingPunct="0">
              <a:spcBef>
                <a:spcPct val="0"/>
              </a:spcBef>
              <a:spcAft>
                <a:spcPct val="0"/>
              </a:spcAft>
              <a:defRPr sz="2400">
                <a:solidFill>
                  <a:srgbClr val="000069"/>
                </a:solidFill>
                <a:latin typeface="Arial" charset="0"/>
              </a:defRPr>
            </a:lvl9pPr>
          </a:lstStyle>
          <a:p>
            <a:r>
              <a:rPr lang="en-GB" altLang="en-US" dirty="0"/>
              <a:t>If this rising, warm air collides </a:t>
            </a:r>
            <a:br>
              <a:rPr lang="en-GB" altLang="en-US" dirty="0"/>
            </a:br>
            <a:r>
              <a:rPr lang="en-GB" altLang="en-US" dirty="0"/>
              <a:t>with the descending cool air of an oncoming thunderstorm, it can produce a </a:t>
            </a:r>
            <a:r>
              <a:rPr lang="en-GB" altLang="en-US" b="1" dirty="0">
                <a:solidFill>
                  <a:srgbClr val="B80303"/>
                </a:solidFill>
              </a:rPr>
              <a:t>spinning vortex</a:t>
            </a:r>
            <a:r>
              <a:rPr lang="en-GB" altLang="en-US" dirty="0"/>
              <a:t>.</a:t>
            </a:r>
            <a:endParaRPr lang="en-US" altLang="en-US" dirty="0"/>
          </a:p>
        </p:txBody>
      </p:sp>
      <p:sp>
        <p:nvSpPr>
          <p:cNvPr id="8198" name="Rectangle 14"/>
          <p:cNvSpPr>
            <a:spLocks noGrp="1" noChangeArrowheads="1"/>
          </p:cNvSpPr>
          <p:nvPr>
            <p:ph type="title"/>
          </p:nvPr>
        </p:nvSpPr>
        <p:spPr/>
        <p:txBody>
          <a:bodyPr/>
          <a:lstStyle/>
          <a:p>
            <a:pPr eaLnBrk="1" hangingPunct="1"/>
            <a:r>
              <a:rPr lang="en-GB" dirty="0"/>
              <a:t>How are tornados formed?</a:t>
            </a:r>
            <a:endParaRPr lang="en-US" altLang="en-US" dirty="0"/>
          </a:p>
        </p:txBody>
      </p:sp>
      <p:pic>
        <p:nvPicPr>
          <p:cNvPr id="7" name="Picture 19">
            <a:hlinkClick r:id="" action="ppaction://hlinkshowjump?jump=nextslide"/>
            <a:extLst>
              <a:ext uri="{FF2B5EF4-FFF2-40B4-BE49-F238E27FC236}">
                <a16:creationId xmlns:a16="http://schemas.microsoft.com/office/drawing/2014/main" id="{F5164740-BB35-4BC8-A2DB-BB65B77907E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1779297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71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p:bldP spid="17716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3_DEFAULT DESIGN" val="Bf4lc8Zl"/>
  <p:tag name="ARTICULATE_DESIGN_ID_DEFAULT DESIGN" val="ENmX7hAf"/>
  <p:tag name="ARTICULATE_DESIGN_ID_4_DEFAULT DESIGN" val="NpEFE6E2"/>
  <p:tag name="ARTICULATE_DESIGN_ID_5_DEFAULT DESIGN" val="BZ6wnzI8"/>
  <p:tag name="ARTICULATE_DESIGN_ID_6_DEFAULT DESIGN" val="YtPh0T1t"/>
  <p:tag name="ARTICULATE_DESIGN_ID_2_DEFAULT DESIGN" val="gf62CjD2"/>
  <p:tag name="ARTICULATE_SLIDE_COUNT" val="4"/>
  <p:tag name="ARTICULATE_DESIGN_ID_1_DEFAULT DESIGN" val="pyn04ovy"/>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15728</TotalTime>
  <Words>1746</Words>
  <Application>Microsoft Office PowerPoint</Application>
  <PresentationFormat>On-screen Show (4:3)</PresentationFormat>
  <Paragraphs>163</Paragraphs>
  <Slides>20</Slides>
  <Notes>20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Wingdings 2</vt:lpstr>
      <vt:lpstr>Default Design</vt:lpstr>
      <vt:lpstr>3_Default Design</vt:lpstr>
      <vt:lpstr>Natural  Hazards</vt:lpstr>
      <vt:lpstr>Information</vt:lpstr>
      <vt:lpstr>What are natural hazards?</vt:lpstr>
      <vt:lpstr>Flooding</vt:lpstr>
      <vt:lpstr>How do you limit flood damage?</vt:lpstr>
      <vt:lpstr>How are hurricanes formed? (1)</vt:lpstr>
      <vt:lpstr>How are hurricanes formed? (2)</vt:lpstr>
      <vt:lpstr>Tornados</vt:lpstr>
      <vt:lpstr>How are tornados formed?</vt:lpstr>
      <vt:lpstr>Tornado Alley (1)</vt:lpstr>
      <vt:lpstr>Tornado Alley (2)</vt:lpstr>
      <vt:lpstr>Predicting hurricanes and tornados</vt:lpstr>
      <vt:lpstr>Earthquakes</vt:lpstr>
      <vt:lpstr>Landslides and avalanches</vt:lpstr>
      <vt:lpstr>Protection from earthquakes (1)</vt:lpstr>
      <vt:lpstr>Protection from earthquakes (2)</vt:lpstr>
      <vt:lpstr>Tsunamis</vt:lpstr>
      <vt:lpstr>The 2004 Indonesian tsunami</vt:lpstr>
      <vt:lpstr>The impact of the tsunami</vt:lpstr>
      <vt:lpstr>Predicting tsunamis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Hazards</dc:title>
  <dc:subject>Boardworks Elementary School Earth and Space Sciences</dc:subject>
  <dc:creator>Boardworks</dc:creator>
  <cp:lastModifiedBy>Tim Crilly</cp:lastModifiedBy>
  <cp:revision>728</cp:revision>
  <dcterms:created xsi:type="dcterms:W3CDTF">2003-10-06T13:07:42Z</dcterms:created>
  <dcterms:modified xsi:type="dcterms:W3CDTF">2018-12-04T11:00:55Z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F9671EA2-B99C-4B94-891D-F9003A0B9565</vt:lpwstr>
  </property>
  <property fmtid="{D5CDD505-2E9C-101B-9397-08002B2CF9AE}" pid="3" name="ArticulatePath">
    <vt:lpwstr>_template</vt:lpwstr>
  </property>
</Properties>
</file>