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3.xml" ContentType="application/vnd.ms-office.activeX+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4.xml" ContentType="application/vnd.ms-office.activeX+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22"/>
  </p:notesMasterIdLst>
  <p:handoutMasterIdLst>
    <p:handoutMasterId r:id="rId23"/>
  </p:handoutMasterIdLst>
  <p:sldIdLst>
    <p:sldId id="430" r:id="rId3"/>
    <p:sldId id="488" r:id="rId4"/>
    <p:sldId id="487" r:id="rId5"/>
    <p:sldId id="489" r:id="rId6"/>
    <p:sldId id="490" r:id="rId7"/>
    <p:sldId id="491" r:id="rId8"/>
    <p:sldId id="504" r:id="rId9"/>
    <p:sldId id="492" r:id="rId10"/>
    <p:sldId id="493" r:id="rId11"/>
    <p:sldId id="494" r:id="rId12"/>
    <p:sldId id="499" r:id="rId13"/>
    <p:sldId id="495" r:id="rId14"/>
    <p:sldId id="500" r:id="rId15"/>
    <p:sldId id="496" r:id="rId16"/>
    <p:sldId id="503" r:id="rId17"/>
    <p:sldId id="498" r:id="rId18"/>
    <p:sldId id="501" r:id="rId19"/>
    <p:sldId id="502" r:id="rId20"/>
    <p:sldId id="497" r:id="rId21"/>
  </p:sldIdLst>
  <p:sldSz cx="9144000" cy="6858000" type="screen4x3"/>
  <p:notesSz cx="6858000" cy="9296400"/>
  <p:custDataLst>
    <p:tags r:id="rId24"/>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4" pos="204"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9D9"/>
    <a:srgbClr val="B80303"/>
    <a:srgbClr val="FF6600"/>
    <a:srgbClr val="FFCC99"/>
    <a:srgbClr val="010066"/>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varScale="1">
        <p:scale>
          <a:sx n="85" d="100"/>
          <a:sy n="85" d="100"/>
        </p:scale>
        <p:origin x="540" y="60"/>
      </p:cViewPr>
      <p:guideLst>
        <p:guide orient="horz" pos="494"/>
        <p:guide orient="horz" pos="3876"/>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895529"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ustDataLst>
      <p:tags r:id="rId2"/>
    </p:custDataLst>
    <p:extLst>
      <p:ext uri="{BB962C8B-B14F-4D97-AF65-F5344CB8AC3E}">
        <p14:creationId xmlns:p14="http://schemas.microsoft.com/office/powerpoint/2010/main" val="32720309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AF634381-9BC9-4222-A5E6-4A578FDE8F52}"/>
              </a:ext>
            </a:extLst>
          </p:cNvPr>
          <p:cNvSpPr>
            <a:spLocks noChangeArrowheads="1"/>
          </p:cNvSpPr>
          <p:nvPr/>
        </p:nvSpPr>
        <p:spPr bwMode="auto">
          <a:xfrm>
            <a:off x="895529"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extLst>
      <p:ext uri="{BB962C8B-B14F-4D97-AF65-F5344CB8AC3E}">
        <p14:creationId xmlns:p14="http://schemas.microsoft.com/office/powerpoint/2010/main" val="5099522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176611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laimonholy</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4271785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Andrey N </a:t>
            </a:r>
            <a:r>
              <a:rPr lang="en-US" altLang="en-US" dirty="0" err="1">
                <a:cs typeface="Times New Roman" panose="02020603050405020304" pitchFamily="18" charset="0"/>
              </a:rPr>
              <a:t>Bannov</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404689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For more information on the impacts of humans on the environment, please refer to the </a:t>
            </a:r>
            <a:r>
              <a:rPr lang="en-GB" i="1" dirty="0"/>
              <a:t>Impacts of Human Activity </a:t>
            </a:r>
            <a:r>
              <a:rPr lang="en-GB" dirty="0"/>
              <a:t>presentation.</a:t>
            </a:r>
          </a:p>
          <a:p>
            <a:endParaRPr lang="en-GB" baseline="0" dirty="0"/>
          </a:p>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Photo credit: © </a:t>
            </a:r>
            <a:r>
              <a:rPr lang="en-GB" altLang="en-US" dirty="0">
                <a:latin typeface="Arial" panose="020B0604020202020204" pitchFamily="34" charset="0"/>
              </a:rPr>
              <a:t>Jeff Zehnder, Shutterstock 2018</a:t>
            </a:r>
            <a:endParaRPr lang="en-GB" baseline="0"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4046893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credits: </a:t>
            </a:r>
            <a:r>
              <a:rPr lang="en-GB" sz="1200" b="0" i="0" kern="1200" dirty="0">
                <a:solidFill>
                  <a:schemeClr val="tx1"/>
                </a:solidFill>
                <a:effectLst/>
                <a:latin typeface="Arial" charset="0"/>
                <a:ea typeface="+mn-ea"/>
                <a:cs typeface="+mn-cs"/>
              </a:rPr>
              <a:t>Hydroelectric power plant </a:t>
            </a:r>
            <a:r>
              <a:rPr lang="en-US" altLang="en-US" dirty="0">
                <a:cs typeface="Times New Roman" panose="02020603050405020304" pitchFamily="18" charset="0"/>
              </a:rPr>
              <a:t>© Maxim </a:t>
            </a:r>
            <a:r>
              <a:rPr lang="en-US" altLang="en-US" dirty="0" err="1">
                <a:cs typeface="Times New Roman" panose="02020603050405020304" pitchFamily="18" charset="0"/>
              </a:rPr>
              <a:t>Burkovskiy</a:t>
            </a:r>
            <a:r>
              <a:rPr lang="en-US" altLang="en-US" dirty="0">
                <a:cs typeface="Times New Roman" panose="02020603050405020304" pitchFamily="18" charset="0"/>
              </a:rPr>
              <a:t>; </a:t>
            </a:r>
            <a:r>
              <a:rPr lang="en-GB" sz="1200" b="0" i="0" kern="1200" dirty="0">
                <a:solidFill>
                  <a:schemeClr val="tx1"/>
                </a:solidFill>
                <a:effectLst/>
                <a:latin typeface="Arial" charset="0"/>
                <a:ea typeface="+mn-ea"/>
                <a:cs typeface="+mn-cs"/>
              </a:rPr>
              <a:t>Windmills </a:t>
            </a:r>
            <a:r>
              <a:rPr lang="en-US" altLang="en-US" dirty="0">
                <a:cs typeface="Times New Roman" panose="02020603050405020304" pitchFamily="18" charset="0"/>
              </a:rPr>
              <a:t>© </a:t>
            </a:r>
            <a:r>
              <a:rPr lang="en-US" altLang="en-US" dirty="0" err="1">
                <a:cs typeface="Times New Roman" panose="02020603050405020304" pitchFamily="18" charset="0"/>
              </a:rPr>
              <a:t>mimiscape</a:t>
            </a:r>
            <a:r>
              <a:rPr lang="en-US" altLang="en-US" dirty="0">
                <a:cs typeface="Times New Roman" panose="02020603050405020304" pitchFamily="18" charset="0"/>
              </a:rPr>
              <a:t>, both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14</a:t>
            </a:fld>
            <a:endParaRPr lang="en-US"/>
          </a:p>
        </p:txBody>
      </p:sp>
    </p:spTree>
    <p:extLst>
      <p:ext uri="{BB962C8B-B14F-4D97-AF65-F5344CB8AC3E}">
        <p14:creationId xmlns:p14="http://schemas.microsoft.com/office/powerpoint/2010/main" val="3961031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15</a:t>
            </a:fld>
            <a:endParaRPr lang="en-US"/>
          </a:p>
        </p:txBody>
      </p:sp>
    </p:spTree>
    <p:extLst>
      <p:ext uri="{BB962C8B-B14F-4D97-AF65-F5344CB8AC3E}">
        <p14:creationId xmlns:p14="http://schemas.microsoft.com/office/powerpoint/2010/main" val="1492933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a:t>
            </a:r>
            <a:r>
              <a:rPr lang="en-GB" sz="1200" b="0" i="0" u="none" strike="noStrike" kern="1200" dirty="0" err="1">
                <a:solidFill>
                  <a:schemeClr val="tx1"/>
                </a:solidFill>
                <a:effectLst/>
                <a:latin typeface="Arial" charset="0"/>
                <a:ea typeface="+mn-ea"/>
                <a:cs typeface="+mn-cs"/>
              </a:rPr>
              <a:t>Diyana</a:t>
            </a:r>
            <a:r>
              <a:rPr lang="en-GB" sz="1200" b="0" i="0" u="none" strike="noStrike" kern="1200" dirty="0">
                <a:solidFill>
                  <a:schemeClr val="tx1"/>
                </a:solidFill>
                <a:effectLst/>
                <a:latin typeface="Arial" charset="0"/>
                <a:ea typeface="+mn-ea"/>
                <a:cs typeface="+mn-cs"/>
              </a:rPr>
              <a:t> </a:t>
            </a:r>
            <a:r>
              <a:rPr lang="en-GB" sz="1200" b="0" i="0" u="none" strike="noStrike" kern="1200" dirty="0" err="1">
                <a:solidFill>
                  <a:schemeClr val="tx1"/>
                </a:solidFill>
                <a:effectLst/>
                <a:latin typeface="Arial" charset="0"/>
                <a:ea typeface="+mn-ea"/>
                <a:cs typeface="+mn-cs"/>
              </a:rPr>
              <a:t>Dimitrova</a:t>
            </a:r>
            <a:r>
              <a:rPr lang="en-GB" sz="1200" b="0" i="0" u="none" strike="noStrike" kern="1200" dirty="0">
                <a:solidFill>
                  <a:schemeClr val="tx1"/>
                </a:solidFill>
                <a:effectLst/>
                <a:latin typeface="Arial" charset="0"/>
                <a:ea typeface="+mn-ea"/>
                <a:cs typeface="+mn-cs"/>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16</a:t>
            </a:fld>
            <a:endParaRPr lang="en-US"/>
          </a:p>
        </p:txBody>
      </p:sp>
    </p:spTree>
    <p:extLst>
      <p:ext uri="{BB962C8B-B14F-4D97-AF65-F5344CB8AC3E}">
        <p14:creationId xmlns:p14="http://schemas.microsoft.com/office/powerpoint/2010/main" val="96273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a:t>
            </a:r>
            <a:r>
              <a:rPr lang="en-GB" sz="1200" b="0" i="0" kern="1200" dirty="0">
                <a:solidFill>
                  <a:schemeClr val="tx1"/>
                </a:solidFill>
                <a:effectLst/>
                <a:latin typeface="Arial" charset="0"/>
                <a:ea typeface="+mn-ea"/>
                <a:cs typeface="+mn-cs"/>
              </a:rPr>
              <a:t> </a:t>
            </a:r>
            <a:r>
              <a:rPr lang="en-US" altLang="en-US" dirty="0">
                <a:cs typeface="Times New Roman" panose="02020603050405020304" pitchFamily="18" charset="0"/>
              </a:rPr>
              <a:t>© Constantine </a:t>
            </a:r>
            <a:r>
              <a:rPr lang="en-US" altLang="en-US" dirty="0" err="1">
                <a:cs typeface="Times New Roman" panose="02020603050405020304" pitchFamily="18" charset="0"/>
              </a:rPr>
              <a:t>Androsoff</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17</a:t>
            </a:fld>
            <a:endParaRPr lang="en-US"/>
          </a:p>
        </p:txBody>
      </p:sp>
    </p:spTree>
    <p:extLst>
      <p:ext uri="{BB962C8B-B14F-4D97-AF65-F5344CB8AC3E}">
        <p14:creationId xmlns:p14="http://schemas.microsoft.com/office/powerpoint/2010/main" val="4237179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credits: </a:t>
            </a:r>
            <a:r>
              <a:rPr lang="en-GB" sz="1200" b="0" i="0" kern="1200" dirty="0">
                <a:solidFill>
                  <a:schemeClr val="tx1"/>
                </a:solidFill>
                <a:effectLst/>
                <a:latin typeface="Arial" charset="0"/>
                <a:ea typeface="+mn-ea"/>
                <a:cs typeface="+mn-cs"/>
              </a:rPr>
              <a:t>Geothermal power station </a:t>
            </a:r>
            <a:r>
              <a:rPr lang="en-US" altLang="en-US" dirty="0">
                <a:cs typeface="Times New Roman" panose="02020603050405020304" pitchFamily="18" charset="0"/>
              </a:rPr>
              <a:t>© N. Minton; </a:t>
            </a:r>
            <a:r>
              <a:rPr lang="en-GB" sz="1200" b="0" i="0" kern="1200" dirty="0">
                <a:solidFill>
                  <a:schemeClr val="tx1"/>
                </a:solidFill>
                <a:effectLst/>
                <a:latin typeface="Arial" charset="0"/>
                <a:ea typeface="+mn-ea"/>
                <a:cs typeface="+mn-cs"/>
              </a:rPr>
              <a:t>Bioethanol production plant </a:t>
            </a:r>
            <a:r>
              <a:rPr lang="en-US" altLang="en-US" dirty="0">
                <a:cs typeface="Times New Roman" panose="02020603050405020304" pitchFamily="18" charset="0"/>
              </a:rPr>
              <a:t>© Jim Parkin, both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18</a:t>
            </a:fld>
            <a:endParaRPr lang="en-US"/>
          </a:p>
        </p:txBody>
      </p:sp>
    </p:spTree>
    <p:extLst>
      <p:ext uri="{BB962C8B-B14F-4D97-AF65-F5344CB8AC3E}">
        <p14:creationId xmlns:p14="http://schemas.microsoft.com/office/powerpoint/2010/main" val="1056918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Dams</a:t>
            </a:r>
            <a:r>
              <a:rPr lang="en-GB" baseline="0" dirty="0"/>
              <a:t> can also prevent natural flooding, which can result in habitat loss for some species. Help students apply their knowledge of life sciences to answer the question. For example, some types of fish depend on migration for parts of their life cycles.</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and/or support an argument with evidence, data, and/or a model.</a:t>
            </a:r>
            <a:endParaRPr lang="en-GB" dirty="0">
              <a:effectLst/>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orally and/or in written formats, including various forms of media which may include tables, diagrams and charts.</a:t>
            </a:r>
            <a:endParaRPr lang="en-GB" dirty="0">
              <a:effectLst/>
            </a:endParaRPr>
          </a:p>
          <a:p>
            <a:endParaRPr lang="en-GB" baseline="0" dirty="0"/>
          </a:p>
          <a:p>
            <a:r>
              <a:rPr lang="en-GB" b="1" baseline="0"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Mykola</a:t>
            </a:r>
            <a:r>
              <a:rPr lang="en-US" altLang="en-US" dirty="0">
                <a:cs typeface="Times New Roman" panose="02020603050405020304" pitchFamily="18" charset="0"/>
              </a:rPr>
              <a:t> </a:t>
            </a:r>
            <a:r>
              <a:rPr lang="en-US" altLang="en-US" dirty="0" err="1">
                <a:cs typeface="Times New Roman" panose="02020603050405020304" pitchFamily="18" charset="0"/>
              </a:rPr>
              <a:t>Gomeniuk</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19</a:t>
            </a:fld>
            <a:endParaRPr lang="en-US"/>
          </a:p>
        </p:txBody>
      </p:sp>
    </p:spTree>
    <p:extLst>
      <p:ext uri="{BB962C8B-B14F-4D97-AF65-F5344CB8AC3E}">
        <p14:creationId xmlns:p14="http://schemas.microsoft.com/office/powerpoint/2010/main" val="263739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r>
              <a:rPr lang="en-US" dirty="0"/>
              <a:t>If students are</a:t>
            </a:r>
            <a:r>
              <a:rPr lang="en-US" baseline="0" dirty="0"/>
              <a:t> unsure about the use of the term “natural” in this context, you could explain that it means that it comes from somewhere in the environment on Earth. This does not mean from ‘nature’.</a:t>
            </a:r>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Represent data in tables and/or various graphical displays (bar graphs, pictographs and/or pie charts) to reveal patterns that indicate relationships.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Describe, measure, estimate and/or graph quantities such as area, volume, weight and time to address scientific and engineering questions and problems.</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316843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This might be a good opportunity to remind students that even though we often say that we “produce</a:t>
            </a:r>
            <a:r>
              <a:rPr lang="en-GB" baseline="0" dirty="0"/>
              <a:t> energy” from different sources, energy cannot be created or destroyed. What we mean by this is that energy is converted from one form to another, or transferred from one place to another. </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interpret data to make sense of phenomena, using logical reasoning, mathematics, and/or computation.</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Describe, measure, estimate and/or graph quantities such as area, volume, weight and time to address scientific and engineering questions and problems.</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39529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Photo credits: </a:t>
            </a:r>
            <a:r>
              <a:rPr lang="en-GB" sz="1200" b="0" i="0" kern="1200" dirty="0">
                <a:solidFill>
                  <a:schemeClr val="tx1"/>
                </a:solidFill>
                <a:effectLst/>
                <a:latin typeface="Arial" charset="0"/>
                <a:ea typeface="+mn-ea"/>
                <a:cs typeface="+mn-cs"/>
              </a:rPr>
              <a:t>Solar panel </a:t>
            </a:r>
            <a:r>
              <a:rPr lang="en-US" altLang="en-US" dirty="0">
                <a:cs typeface="Times New Roman" panose="02020603050405020304" pitchFamily="18" charset="0"/>
              </a:rPr>
              <a:t>© </a:t>
            </a:r>
            <a:r>
              <a:rPr lang="en-US" altLang="en-US" dirty="0" err="1">
                <a:cs typeface="Times New Roman" panose="02020603050405020304" pitchFamily="18" charset="0"/>
              </a:rPr>
              <a:t>Diyana</a:t>
            </a:r>
            <a:r>
              <a:rPr lang="en-US" altLang="en-US" dirty="0">
                <a:cs typeface="Times New Roman" panose="02020603050405020304" pitchFamily="18" charset="0"/>
              </a:rPr>
              <a:t> </a:t>
            </a:r>
            <a:r>
              <a:rPr lang="en-US" altLang="en-US" dirty="0" err="1">
                <a:cs typeface="Times New Roman" panose="02020603050405020304" pitchFamily="18" charset="0"/>
              </a:rPr>
              <a:t>Dimitrova</a:t>
            </a:r>
            <a:r>
              <a:rPr lang="en-US" altLang="en-US" dirty="0">
                <a:cs typeface="Times New Roman" panose="02020603050405020304" pitchFamily="18" charset="0"/>
              </a:rPr>
              <a:t>, </a:t>
            </a:r>
            <a:r>
              <a:rPr lang="en-GB" sz="1200" b="0" i="0" kern="1200" dirty="0">
                <a:solidFill>
                  <a:schemeClr val="tx1"/>
                </a:solidFill>
                <a:effectLst/>
                <a:latin typeface="Arial" charset="0"/>
                <a:ea typeface="+mn-ea"/>
                <a:cs typeface="+mn-cs"/>
              </a:rPr>
              <a:t>gasoline pump </a:t>
            </a:r>
            <a:r>
              <a:rPr lang="en-US" altLang="en-US" dirty="0">
                <a:cs typeface="Times New Roman" panose="02020603050405020304" pitchFamily="18" charset="0"/>
              </a:rPr>
              <a:t>© </a:t>
            </a:r>
            <a:r>
              <a:rPr lang="en-US" altLang="en-US" dirty="0" err="1">
                <a:cs typeface="Times New Roman" panose="02020603050405020304" pitchFamily="18" charset="0"/>
              </a:rPr>
              <a:t>Nithid</a:t>
            </a:r>
            <a:r>
              <a:rPr lang="en-US" altLang="en-US" dirty="0">
                <a:cs typeface="Times New Roman" panose="02020603050405020304" pitchFamily="18" charset="0"/>
              </a:rPr>
              <a:t> </a:t>
            </a:r>
            <a:r>
              <a:rPr lang="en-US" altLang="en-US" dirty="0" err="1">
                <a:cs typeface="Times New Roman" panose="02020603050405020304" pitchFamily="18" charset="0"/>
              </a:rPr>
              <a:t>Memanee</a:t>
            </a:r>
            <a:r>
              <a:rPr lang="en-US" altLang="en-US" dirty="0">
                <a:cs typeface="Times New Roman" panose="02020603050405020304" pitchFamily="18" charset="0"/>
              </a:rPr>
              <a:t>; both at Shutterstock.com 2018</a:t>
            </a:r>
            <a:endParaRPr lang="en-GB" b="0"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3718016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a:extLst>
              <a:ext uri="{FF2B5EF4-FFF2-40B4-BE49-F238E27FC236}">
                <a16:creationId xmlns:a16="http://schemas.microsoft.com/office/drawing/2014/main" id="{A9B85769-5AE6-4786-A784-EC57F2FDCC86}"/>
              </a:ext>
            </a:extLst>
          </p:cNvPr>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3EE5E92F-E4DA-4096-91D2-54BEE8F0EB09}" type="slidenum">
              <a:rPr lang="en-GB" altLang="en-US" sz="1200" b="1">
                <a:solidFill>
                  <a:schemeClr val="tx1"/>
                </a:solidFill>
              </a:rPr>
              <a:pPr algn="r"/>
              <a:t>7</a:t>
            </a:fld>
            <a:endParaRPr lang="en-GB" altLang="en-US" sz="1200" b="1">
              <a:solidFill>
                <a:schemeClr val="tx1"/>
              </a:solidFill>
            </a:endParaRPr>
          </a:p>
        </p:txBody>
      </p:sp>
      <p:sp>
        <p:nvSpPr>
          <p:cNvPr id="45059" name="Rectangle 2">
            <a:extLst>
              <a:ext uri="{FF2B5EF4-FFF2-40B4-BE49-F238E27FC236}">
                <a16:creationId xmlns:a16="http://schemas.microsoft.com/office/drawing/2014/main" id="{455BE728-F2B0-41D8-B12B-E64CB579A444}"/>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6B87D3A6-A539-41D0-840C-7FE150C341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Appropriately coloured voting cards could be used with this classification activity to increase class participation.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dirty="0"/>
              <a:t>Nuclear energy is usually</a:t>
            </a:r>
            <a:r>
              <a:rPr lang="en-GB" baseline="0" dirty="0"/>
              <a:t> considered non-renewable</a:t>
            </a:r>
            <a:r>
              <a:rPr lang="en-GB" dirty="0"/>
              <a:t>.</a:t>
            </a:r>
            <a:r>
              <a:rPr lang="en-GB" baseline="0" dirty="0"/>
              <a:t> Nuclear energy itself is a renewable energy source. However, the rare type of uranium used in power plants is not. </a:t>
            </a:r>
            <a:r>
              <a:rPr lang="en-GB" altLang="en-US" dirty="0">
                <a:latin typeface="Arial" panose="020B0604020202020204" pitchFamily="34" charset="0"/>
              </a:rPr>
              <a:t>The plutonium waste can be reused to generate electricity; however, even with intensive recycling, nuclear fuel will eventually run out. </a:t>
            </a:r>
          </a:p>
        </p:txBody>
      </p:sp>
      <p:sp>
        <p:nvSpPr>
          <p:cNvPr id="45062" name="Slide Number Placeholder 5">
            <a:extLst>
              <a:ext uri="{FF2B5EF4-FFF2-40B4-BE49-F238E27FC236}">
                <a16:creationId xmlns:a16="http://schemas.microsoft.com/office/drawing/2014/main" id="{D65E28E9-45C4-4F7E-92CC-26CA8A75B7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013D21DB-34DF-4F8E-969F-6763761F8CB7}" type="slidenum">
              <a:rPr lang="en-US" altLang="en-US" sz="1200">
                <a:solidFill>
                  <a:schemeClr val="tx1"/>
                </a:solidFill>
              </a:rPr>
              <a:pPr/>
              <a:t>7</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Geoff Hardy,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239921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2951289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307287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6"/>
    </p:custDataLst>
  </p:cSld>
  <p:clrMap bg1="lt1" tx1="dk1" bg2="lt2" tx2="dk2" accent1="accent1" accent2="accent2" accent3="accent3" accent4="accent4" accent5="accent5" accent6="accent6" hlink="hlink" folHlink="folHlink"/>
  <p:sldLayoutIdLst>
    <p:sldLayoutId id="2147485177"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tags" Target="../tags/tag16.xml"/><Relationship Id="rId7" Type="http://schemas.openxmlformats.org/officeDocument/2006/relationships/image" Target="../media/image6.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notesSlide" Target="../notesSlides/notesSlide15.xml"/><Relationship Id="rId4"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tags" Target="../tags/tag15.xml"/><Relationship Id="rId7" Type="http://schemas.openxmlformats.org/officeDocument/2006/relationships/image" Target="../media/image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notesSlide" Target="../notesSlides/notesSlide9.xml"/><Relationship Id="rId4"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30310" y="1187864"/>
            <a:ext cx="4604179" cy="3127761"/>
          </a:xfrm>
        </p:spPr>
        <p:txBody>
          <a:bodyPr/>
          <a:lstStyle/>
          <a:p>
            <a:r>
              <a:rPr lang="en-GB" dirty="0"/>
              <a:t>Natural </a:t>
            </a:r>
            <a:br>
              <a:rPr lang="en-GB" dirty="0"/>
            </a:br>
            <a:r>
              <a:rPr lang="en-GB" dirty="0"/>
              <a:t>Resources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are petroleum and natural gas made?</a:t>
            </a:r>
          </a:p>
        </p:txBody>
      </p:sp>
      <p:sp>
        <p:nvSpPr>
          <p:cNvPr id="3" name="TextBox 2"/>
          <p:cNvSpPr txBox="1"/>
          <p:nvPr/>
        </p:nvSpPr>
        <p:spPr>
          <a:xfrm>
            <a:off x="342900" y="784225"/>
            <a:ext cx="7601761" cy="461665"/>
          </a:xfrm>
          <a:prstGeom prst="rect">
            <a:avLst/>
          </a:prstGeom>
          <a:noFill/>
        </p:spPr>
        <p:txBody>
          <a:bodyPr wrap="none" rtlCol="0">
            <a:spAutoFit/>
          </a:bodyPr>
          <a:lstStyle/>
          <a:p>
            <a:r>
              <a:rPr lang="en-GB" dirty="0"/>
              <a:t>Petroleum and natural gas are also biological in origin.</a:t>
            </a:r>
          </a:p>
        </p:txBody>
      </p:sp>
      <p:sp>
        <p:nvSpPr>
          <p:cNvPr id="4" name="TextBox 3"/>
          <p:cNvSpPr txBox="1"/>
          <p:nvPr/>
        </p:nvSpPr>
        <p:spPr>
          <a:xfrm>
            <a:off x="342900" y="1704135"/>
            <a:ext cx="8539844" cy="830997"/>
          </a:xfrm>
          <a:prstGeom prst="rect">
            <a:avLst/>
          </a:prstGeom>
          <a:noFill/>
        </p:spPr>
        <p:txBody>
          <a:bodyPr wrap="square" rtlCol="0">
            <a:spAutoFit/>
          </a:bodyPr>
          <a:lstStyle/>
          <a:p>
            <a:r>
              <a:rPr lang="en-GB" dirty="0"/>
              <a:t>Millions of years ago, tiny animals that lived in the sea died and fell to the sea floor, but did not rot away.</a:t>
            </a:r>
          </a:p>
        </p:txBody>
      </p:sp>
      <p:sp>
        <p:nvSpPr>
          <p:cNvPr id="5" name="TextBox 4"/>
          <p:cNvSpPr txBox="1"/>
          <p:nvPr/>
        </p:nvSpPr>
        <p:spPr>
          <a:xfrm>
            <a:off x="4486939" y="2993377"/>
            <a:ext cx="4269922" cy="830997"/>
          </a:xfrm>
          <a:prstGeom prst="rect">
            <a:avLst/>
          </a:prstGeom>
          <a:noFill/>
        </p:spPr>
        <p:txBody>
          <a:bodyPr wrap="square" rtlCol="0">
            <a:spAutoFit/>
          </a:bodyPr>
          <a:lstStyle/>
          <a:p>
            <a:r>
              <a:rPr lang="en-GB" dirty="0"/>
              <a:t>Over time, they were buried deeper by the mud and sand. </a:t>
            </a:r>
          </a:p>
        </p:txBody>
      </p:sp>
      <p:sp>
        <p:nvSpPr>
          <p:cNvPr id="7" name="Rectangle 6"/>
          <p:cNvSpPr/>
          <p:nvPr/>
        </p:nvSpPr>
        <p:spPr>
          <a:xfrm>
            <a:off x="4436188" y="4282619"/>
            <a:ext cx="4572000" cy="1569660"/>
          </a:xfrm>
          <a:prstGeom prst="rect">
            <a:avLst/>
          </a:prstGeom>
        </p:spPr>
        <p:txBody>
          <a:bodyPr>
            <a:spAutoFit/>
          </a:bodyPr>
          <a:lstStyle/>
          <a:p>
            <a:r>
              <a:rPr lang="en-GB" dirty="0"/>
              <a:t>They were heated and squashed by the Earth’s forces. This changed them into petroleum and natural gas. </a:t>
            </a:r>
          </a:p>
        </p:txBody>
      </p:sp>
      <p:pic>
        <p:nvPicPr>
          <p:cNvPr id="9" name="Picture 19">
            <a:hlinkClick r:id="" action="ppaction://hlinkshowjump?jump=nextslide"/>
            <a:extLst>
              <a:ext uri="{FF2B5EF4-FFF2-40B4-BE49-F238E27FC236}">
                <a16:creationId xmlns:a16="http://schemas.microsoft.com/office/drawing/2014/main" id="{38F13C1E-C03E-48D9-8DCA-41ADE8A608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16" descr="undersea">
            <a:extLst>
              <a:ext uri="{FF2B5EF4-FFF2-40B4-BE49-F238E27FC236}">
                <a16:creationId xmlns:a16="http://schemas.microsoft.com/office/drawing/2014/main" id="{AADD1C76-F871-40D5-B963-26EDD421F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672" y="2875100"/>
            <a:ext cx="3736455" cy="28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15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Deep sea drilling</a:t>
            </a:r>
          </a:p>
        </p:txBody>
      </p:sp>
      <p:sp>
        <p:nvSpPr>
          <p:cNvPr id="3" name="TextBox 2"/>
          <p:cNvSpPr txBox="1"/>
          <p:nvPr/>
        </p:nvSpPr>
        <p:spPr>
          <a:xfrm>
            <a:off x="342900" y="828372"/>
            <a:ext cx="4472263" cy="830997"/>
          </a:xfrm>
          <a:prstGeom prst="rect">
            <a:avLst/>
          </a:prstGeom>
          <a:noFill/>
        </p:spPr>
        <p:txBody>
          <a:bodyPr wrap="square" rtlCol="0">
            <a:spAutoFit/>
          </a:bodyPr>
          <a:lstStyle/>
          <a:p>
            <a:r>
              <a:rPr lang="en-GB" dirty="0"/>
              <a:t>Petroleum and natural gas are found underground. </a:t>
            </a:r>
          </a:p>
        </p:txBody>
      </p:sp>
      <p:sp>
        <p:nvSpPr>
          <p:cNvPr id="4" name="Rectangle 3"/>
          <p:cNvSpPr/>
          <p:nvPr/>
        </p:nvSpPr>
        <p:spPr>
          <a:xfrm>
            <a:off x="342901" y="2080078"/>
            <a:ext cx="4229100" cy="1200329"/>
          </a:xfrm>
          <a:prstGeom prst="rect">
            <a:avLst/>
          </a:prstGeom>
        </p:spPr>
        <p:txBody>
          <a:bodyPr wrap="square">
            <a:spAutoFit/>
          </a:bodyPr>
          <a:lstStyle/>
          <a:p>
            <a:r>
              <a:rPr lang="en-GB" dirty="0"/>
              <a:t>They can be extracted by drilling deep down into the ground, or under the seabed. </a:t>
            </a:r>
          </a:p>
        </p:txBody>
      </p:sp>
      <p:sp>
        <p:nvSpPr>
          <p:cNvPr id="5" name="Rectangle 4"/>
          <p:cNvSpPr/>
          <p:nvPr/>
        </p:nvSpPr>
        <p:spPr>
          <a:xfrm>
            <a:off x="342900" y="3701116"/>
            <a:ext cx="4065814" cy="1200329"/>
          </a:xfrm>
          <a:prstGeom prst="rect">
            <a:avLst/>
          </a:prstGeom>
        </p:spPr>
        <p:txBody>
          <a:bodyPr wrap="square">
            <a:spAutoFit/>
          </a:bodyPr>
          <a:lstStyle/>
          <a:p>
            <a:r>
              <a:rPr lang="en-GB" dirty="0"/>
              <a:t>Petroleum can be converted into useful fuels, such as </a:t>
            </a:r>
            <a:r>
              <a:rPr lang="en-GB" b="1" dirty="0">
                <a:solidFill>
                  <a:srgbClr val="C00000"/>
                </a:solidFill>
              </a:rPr>
              <a:t>gasoline</a:t>
            </a:r>
            <a:r>
              <a:rPr lang="en-GB" dirty="0"/>
              <a:t>. </a:t>
            </a:r>
          </a:p>
        </p:txBody>
      </p:sp>
      <p:sp>
        <p:nvSpPr>
          <p:cNvPr id="6" name="Rectangle 5"/>
          <p:cNvSpPr/>
          <p:nvPr/>
        </p:nvSpPr>
        <p:spPr>
          <a:xfrm>
            <a:off x="342900" y="5322153"/>
            <a:ext cx="4065814" cy="830997"/>
          </a:xfrm>
          <a:prstGeom prst="rect">
            <a:avLst/>
          </a:prstGeom>
        </p:spPr>
        <p:txBody>
          <a:bodyPr wrap="square">
            <a:spAutoFit/>
          </a:bodyPr>
          <a:lstStyle/>
          <a:p>
            <a:r>
              <a:rPr lang="en-GB" dirty="0"/>
              <a:t>Natural gas is used for heating and cooking.</a:t>
            </a:r>
          </a:p>
        </p:txBody>
      </p:sp>
      <p:pic>
        <p:nvPicPr>
          <p:cNvPr id="9" name="Picture 19">
            <a:hlinkClick r:id="" action="ppaction://hlinkshowjump?jump=nextslide"/>
            <a:extLst>
              <a:ext uri="{FF2B5EF4-FFF2-40B4-BE49-F238E27FC236}">
                <a16:creationId xmlns:a16="http://schemas.microsoft.com/office/drawing/2014/main" id="{46D5CD41-BC82-44B8-86AD-C9504224F6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BB407F64-D3EF-4367-8D9A-8677C5601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343" y="896856"/>
            <a:ext cx="2850470" cy="5064287"/>
          </a:xfrm>
          <a:prstGeom prst="rect">
            <a:avLst/>
          </a:prstGeom>
        </p:spPr>
      </p:pic>
    </p:spTree>
    <p:extLst>
      <p:ext uri="{BB962C8B-B14F-4D97-AF65-F5344CB8AC3E}">
        <p14:creationId xmlns:p14="http://schemas.microsoft.com/office/powerpoint/2010/main" val="402611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8334904" cy="549275"/>
          </a:xfrm>
        </p:spPr>
        <p:txBody>
          <a:bodyPr/>
          <a:lstStyle/>
          <a:p>
            <a:r>
              <a:rPr lang="en-GB" dirty="0"/>
              <a:t>How do fossil fuels impact the environment? (1)</a:t>
            </a:r>
          </a:p>
        </p:txBody>
      </p:sp>
      <p:sp>
        <p:nvSpPr>
          <p:cNvPr id="3" name="TextBox 2"/>
          <p:cNvSpPr txBox="1"/>
          <p:nvPr/>
        </p:nvSpPr>
        <p:spPr>
          <a:xfrm>
            <a:off x="342900" y="784225"/>
            <a:ext cx="8759129" cy="461665"/>
          </a:xfrm>
          <a:prstGeom prst="rect">
            <a:avLst/>
          </a:prstGeom>
          <a:noFill/>
        </p:spPr>
        <p:txBody>
          <a:bodyPr wrap="none" rtlCol="0">
            <a:spAutoFit/>
          </a:bodyPr>
          <a:lstStyle/>
          <a:p>
            <a:r>
              <a:rPr lang="en-GB" dirty="0"/>
              <a:t>Obtaining fossils fuels often has an impact on the environment.</a:t>
            </a:r>
          </a:p>
        </p:txBody>
      </p:sp>
      <p:sp>
        <p:nvSpPr>
          <p:cNvPr id="5" name="TextBox 4"/>
          <p:cNvSpPr txBox="1"/>
          <p:nvPr/>
        </p:nvSpPr>
        <p:spPr>
          <a:xfrm>
            <a:off x="342900" y="1929582"/>
            <a:ext cx="8131629" cy="1200329"/>
          </a:xfrm>
          <a:prstGeom prst="rect">
            <a:avLst/>
          </a:prstGeom>
          <a:noFill/>
        </p:spPr>
        <p:txBody>
          <a:bodyPr wrap="square" rtlCol="0">
            <a:spAutoFit/>
          </a:bodyPr>
          <a:lstStyle/>
          <a:p>
            <a:r>
              <a:rPr lang="en-GB" dirty="0"/>
              <a:t>Sometimes, during the mining process, plants need to be removed from the area. This results in natural habitat being lost. </a:t>
            </a:r>
          </a:p>
        </p:txBody>
      </p:sp>
      <p:sp>
        <p:nvSpPr>
          <p:cNvPr id="6" name="Rectangle 5"/>
          <p:cNvSpPr/>
          <p:nvPr/>
        </p:nvSpPr>
        <p:spPr>
          <a:xfrm>
            <a:off x="342900" y="3813602"/>
            <a:ext cx="3592286" cy="1569660"/>
          </a:xfrm>
          <a:prstGeom prst="rect">
            <a:avLst/>
          </a:prstGeom>
        </p:spPr>
        <p:txBody>
          <a:bodyPr wrap="square">
            <a:spAutoFit/>
          </a:bodyPr>
          <a:lstStyle/>
          <a:p>
            <a:r>
              <a:rPr lang="en-GB" dirty="0"/>
              <a:t>Some of the waste products from mining can pollute the soil </a:t>
            </a:r>
            <a:br>
              <a:rPr lang="en-GB" dirty="0"/>
            </a:br>
            <a:r>
              <a:rPr lang="en-GB" dirty="0"/>
              <a:t>and water nearby.</a:t>
            </a:r>
          </a:p>
        </p:txBody>
      </p:sp>
      <p:pic>
        <p:nvPicPr>
          <p:cNvPr id="7" name="Picture 19">
            <a:hlinkClick r:id="" action="ppaction://hlinkshowjump?jump=nextslide"/>
            <a:extLst>
              <a:ext uri="{FF2B5EF4-FFF2-40B4-BE49-F238E27FC236}">
                <a16:creationId xmlns:a16="http://schemas.microsoft.com/office/drawing/2014/main" id="{AA19C8FB-F53F-4C78-8A61-AD31B5ED12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7BBAC073-F9BE-47EC-AAE5-F5F4A21CF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8279" y="3074431"/>
            <a:ext cx="4286250" cy="2859541"/>
          </a:xfrm>
          <a:prstGeom prst="rect">
            <a:avLst/>
          </a:prstGeom>
        </p:spPr>
      </p:pic>
    </p:spTree>
    <p:extLst>
      <p:ext uri="{BB962C8B-B14F-4D97-AF65-F5344CB8AC3E}">
        <p14:creationId xmlns:p14="http://schemas.microsoft.com/office/powerpoint/2010/main" val="14830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8370793" cy="549275"/>
          </a:xfrm>
        </p:spPr>
        <p:txBody>
          <a:bodyPr/>
          <a:lstStyle/>
          <a:p>
            <a:r>
              <a:rPr lang="en-GB" dirty="0"/>
              <a:t>How do fossil fuels impact the environment? (2)</a:t>
            </a:r>
          </a:p>
        </p:txBody>
      </p:sp>
      <p:sp>
        <p:nvSpPr>
          <p:cNvPr id="3" name="TextBox 2"/>
          <p:cNvSpPr txBox="1"/>
          <p:nvPr/>
        </p:nvSpPr>
        <p:spPr>
          <a:xfrm>
            <a:off x="342900" y="784225"/>
            <a:ext cx="5817618" cy="461665"/>
          </a:xfrm>
          <a:prstGeom prst="rect">
            <a:avLst/>
          </a:prstGeom>
          <a:noFill/>
        </p:spPr>
        <p:txBody>
          <a:bodyPr wrap="none" rtlCol="0">
            <a:spAutoFit/>
          </a:bodyPr>
          <a:lstStyle/>
          <a:p>
            <a:r>
              <a:rPr lang="en-GB" dirty="0"/>
              <a:t>Burning fossils fuels causes air pollution. </a:t>
            </a:r>
          </a:p>
        </p:txBody>
      </p:sp>
      <p:sp>
        <p:nvSpPr>
          <p:cNvPr id="4" name="TextBox 3"/>
          <p:cNvSpPr txBox="1"/>
          <p:nvPr/>
        </p:nvSpPr>
        <p:spPr>
          <a:xfrm>
            <a:off x="342902" y="4510206"/>
            <a:ext cx="3519093" cy="1569660"/>
          </a:xfrm>
          <a:prstGeom prst="rect">
            <a:avLst/>
          </a:prstGeom>
          <a:noFill/>
        </p:spPr>
        <p:txBody>
          <a:bodyPr wrap="square" rtlCol="0">
            <a:spAutoFit/>
          </a:bodyPr>
          <a:lstStyle/>
          <a:p>
            <a:r>
              <a:rPr lang="en-GB" dirty="0"/>
              <a:t>Some fossil fuels also create chemicals like </a:t>
            </a:r>
            <a:r>
              <a:rPr lang="en-GB" dirty="0" err="1"/>
              <a:t>sulfur</a:t>
            </a:r>
            <a:r>
              <a:rPr lang="en-GB" dirty="0"/>
              <a:t> dioxide, which causes </a:t>
            </a:r>
            <a:r>
              <a:rPr lang="en-GB" b="1" dirty="0">
                <a:solidFill>
                  <a:srgbClr val="C00000"/>
                </a:solidFill>
              </a:rPr>
              <a:t>acid rain</a:t>
            </a:r>
            <a:r>
              <a:rPr lang="en-GB" dirty="0"/>
              <a:t>.</a:t>
            </a:r>
          </a:p>
        </p:txBody>
      </p:sp>
      <p:sp>
        <p:nvSpPr>
          <p:cNvPr id="5" name="TextBox 4"/>
          <p:cNvSpPr txBox="1"/>
          <p:nvPr/>
        </p:nvSpPr>
        <p:spPr>
          <a:xfrm>
            <a:off x="342901" y="1533776"/>
            <a:ext cx="8370793" cy="830997"/>
          </a:xfrm>
          <a:prstGeom prst="rect">
            <a:avLst/>
          </a:prstGeom>
          <a:noFill/>
        </p:spPr>
        <p:txBody>
          <a:bodyPr wrap="square" rtlCol="0">
            <a:spAutoFit/>
          </a:bodyPr>
          <a:lstStyle/>
          <a:p>
            <a:r>
              <a:rPr lang="en-GB" dirty="0"/>
              <a:t>Fossil fuels produce </a:t>
            </a:r>
            <a:r>
              <a:rPr lang="en-GB" b="1" dirty="0"/>
              <a:t>carbon dioxide</a:t>
            </a:r>
            <a:r>
              <a:rPr lang="en-GB" dirty="0"/>
              <a:t>, which is released into the atmosphere when they are burned. </a:t>
            </a:r>
          </a:p>
        </p:txBody>
      </p:sp>
      <p:sp>
        <p:nvSpPr>
          <p:cNvPr id="7" name="Rectangle 6"/>
          <p:cNvSpPr/>
          <p:nvPr/>
        </p:nvSpPr>
        <p:spPr>
          <a:xfrm>
            <a:off x="342903" y="2652659"/>
            <a:ext cx="3676648" cy="1569660"/>
          </a:xfrm>
          <a:prstGeom prst="rect">
            <a:avLst/>
          </a:prstGeom>
        </p:spPr>
        <p:txBody>
          <a:bodyPr wrap="square">
            <a:spAutoFit/>
          </a:bodyPr>
          <a:lstStyle/>
          <a:p>
            <a:r>
              <a:rPr lang="en-GB" dirty="0"/>
              <a:t>Carbon dioxide is a greenhouse gas. This can contribute to the </a:t>
            </a:r>
            <a:r>
              <a:rPr lang="en-GB" b="1" dirty="0">
                <a:solidFill>
                  <a:srgbClr val="C00000"/>
                </a:solidFill>
              </a:rPr>
              <a:t>greenhouse effect</a:t>
            </a:r>
            <a:r>
              <a:rPr lang="en-GB" dirty="0"/>
              <a:t>. </a:t>
            </a:r>
          </a:p>
        </p:txBody>
      </p:sp>
      <p:pic>
        <p:nvPicPr>
          <p:cNvPr id="8" name="Picture 19">
            <a:hlinkClick r:id="" action="ppaction://hlinkshowjump?jump=nextslide"/>
            <a:extLst>
              <a:ext uri="{FF2B5EF4-FFF2-40B4-BE49-F238E27FC236}">
                <a16:creationId xmlns:a16="http://schemas.microsoft.com/office/drawing/2014/main" id="{E67C2A97-C94A-4E03-A4EA-D30F1EEA50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12" descr="Jeff Zehnder_coal_fossilsuel_plant_shutterstock_336888689.jpg">
            <a:extLst>
              <a:ext uri="{FF2B5EF4-FFF2-40B4-BE49-F238E27FC236}">
                <a16:creationId xmlns:a16="http://schemas.microsoft.com/office/drawing/2014/main" id="{4513F720-6060-473D-8D29-695DDE6B9267}"/>
              </a:ext>
            </a:extLst>
          </p:cNvPr>
          <p:cNvPicPr>
            <a:picLocks noChangeAspect="1"/>
          </p:cNvPicPr>
          <p:nvPr/>
        </p:nvPicPr>
        <p:blipFill>
          <a:blip r:embed="rId4">
            <a:extLst>
              <a:ext uri="{28A0092B-C50C-407E-A947-70E740481C1C}">
                <a14:useLocalDpi xmlns:a14="http://schemas.microsoft.com/office/drawing/2010/main" val="0"/>
              </a:ext>
            </a:extLst>
          </a:blip>
          <a:srcRect l="5923" t="356" b="7584"/>
          <a:stretch>
            <a:fillRect/>
          </a:stretch>
        </p:blipFill>
        <p:spPr bwMode="auto">
          <a:xfrm>
            <a:off x="4019550" y="2987675"/>
            <a:ext cx="4537075"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29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Renewable energy</a:t>
            </a:r>
          </a:p>
        </p:txBody>
      </p:sp>
      <p:sp>
        <p:nvSpPr>
          <p:cNvPr id="3" name="TextBox 2"/>
          <p:cNvSpPr txBox="1"/>
          <p:nvPr/>
        </p:nvSpPr>
        <p:spPr>
          <a:xfrm>
            <a:off x="323850" y="784225"/>
            <a:ext cx="8605157" cy="830997"/>
          </a:xfrm>
          <a:prstGeom prst="rect">
            <a:avLst/>
          </a:prstGeom>
          <a:noFill/>
        </p:spPr>
        <p:txBody>
          <a:bodyPr wrap="square" rtlCol="0">
            <a:spAutoFit/>
          </a:bodyPr>
          <a:lstStyle/>
          <a:p>
            <a:r>
              <a:rPr lang="en-GB" b="1" dirty="0">
                <a:solidFill>
                  <a:srgbClr val="B80303"/>
                </a:solidFill>
              </a:rPr>
              <a:t>Renewable energy resources </a:t>
            </a:r>
            <a:r>
              <a:rPr lang="en-GB" dirty="0"/>
              <a:t>will not run out because they can easily be generated.</a:t>
            </a:r>
          </a:p>
        </p:txBody>
      </p:sp>
      <p:pic>
        <p:nvPicPr>
          <p:cNvPr id="7" name="Picture 19">
            <a:hlinkClick r:id="" action="ppaction://hlinkshowjump?jump=nextslide"/>
            <a:extLst>
              <a:ext uri="{FF2B5EF4-FFF2-40B4-BE49-F238E27FC236}">
                <a16:creationId xmlns:a16="http://schemas.microsoft.com/office/drawing/2014/main" id="{FE7BD86A-41B9-4132-AF74-A58FD54A90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9AF61E8E-1077-4272-9295-C5418DEEC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803" y="1658989"/>
            <a:ext cx="3190422" cy="2135587"/>
          </a:xfrm>
          <a:prstGeom prst="rect">
            <a:avLst/>
          </a:prstGeom>
        </p:spPr>
      </p:pic>
      <p:pic>
        <p:nvPicPr>
          <p:cNvPr id="9" name="Picture 8">
            <a:extLst>
              <a:ext uri="{FF2B5EF4-FFF2-40B4-BE49-F238E27FC236}">
                <a16:creationId xmlns:a16="http://schemas.microsoft.com/office/drawing/2014/main" id="{76B5F65A-49CE-4D79-ACDD-9E19B1EA69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467" y="3938188"/>
            <a:ext cx="3201094" cy="2135587"/>
          </a:xfrm>
          <a:prstGeom prst="rect">
            <a:avLst/>
          </a:prstGeom>
        </p:spPr>
      </p:pic>
      <p:sp>
        <p:nvSpPr>
          <p:cNvPr id="10" name="Rectangle 9">
            <a:extLst>
              <a:ext uri="{FF2B5EF4-FFF2-40B4-BE49-F238E27FC236}">
                <a16:creationId xmlns:a16="http://schemas.microsoft.com/office/drawing/2014/main" id="{EB05E6D5-F59D-4C84-8D78-7AEF9DDAFC4E}"/>
              </a:ext>
            </a:extLst>
          </p:cNvPr>
          <p:cNvSpPr/>
          <p:nvPr/>
        </p:nvSpPr>
        <p:spPr>
          <a:xfrm>
            <a:off x="342900" y="2923673"/>
            <a:ext cx="3202480" cy="461665"/>
          </a:xfrm>
          <a:prstGeom prst="rect">
            <a:avLst/>
          </a:prstGeom>
        </p:spPr>
        <p:txBody>
          <a:bodyPr wrap="none">
            <a:spAutoFit/>
          </a:bodyPr>
          <a:lstStyle/>
          <a:p>
            <a:pPr marL="342000" indent="-342000" eaLnBrk="1" hangingPunct="1">
              <a:spcBef>
                <a:spcPct val="50000"/>
              </a:spcBef>
              <a:buClr>
                <a:srgbClr val="B80303"/>
              </a:buClr>
              <a:buFont typeface="Wingdings" panose="05000000000000000000" pitchFamily="2" charset="2"/>
              <a:buChar char="l"/>
            </a:pPr>
            <a:r>
              <a:rPr lang="en-GB" altLang="en-US" dirty="0"/>
              <a:t>hydroelectric power</a:t>
            </a:r>
          </a:p>
        </p:txBody>
      </p:sp>
      <p:sp>
        <p:nvSpPr>
          <p:cNvPr id="12" name="TextBox 11">
            <a:extLst>
              <a:ext uri="{FF2B5EF4-FFF2-40B4-BE49-F238E27FC236}">
                <a16:creationId xmlns:a16="http://schemas.microsoft.com/office/drawing/2014/main" id="{3F118593-CA30-48D0-9A79-44E7ECDD226C}"/>
              </a:ext>
            </a:extLst>
          </p:cNvPr>
          <p:cNvSpPr txBox="1"/>
          <p:nvPr/>
        </p:nvSpPr>
        <p:spPr>
          <a:xfrm>
            <a:off x="342900" y="3615176"/>
            <a:ext cx="3176688" cy="461665"/>
          </a:xfrm>
          <a:prstGeom prst="rect">
            <a:avLst/>
          </a:prstGeom>
          <a:noFill/>
        </p:spPr>
        <p:txBody>
          <a:bodyPr wrap="square" rtlCol="0">
            <a:spAutoFit/>
          </a:bodyPr>
          <a:lstStyle/>
          <a:p>
            <a:pPr marL="342000" indent="-342000" eaLnBrk="1" hangingPunct="1">
              <a:spcBef>
                <a:spcPct val="50000"/>
              </a:spcBef>
              <a:buClr>
                <a:srgbClr val="B80303"/>
              </a:buClr>
              <a:buFont typeface="Wingdings" panose="05000000000000000000" pitchFamily="2" charset="2"/>
              <a:buChar char="l"/>
            </a:pPr>
            <a:r>
              <a:rPr lang="en-GB" altLang="en-US" dirty="0"/>
              <a:t>solar power</a:t>
            </a:r>
          </a:p>
        </p:txBody>
      </p:sp>
      <p:sp>
        <p:nvSpPr>
          <p:cNvPr id="13" name="TextBox 12">
            <a:extLst>
              <a:ext uri="{FF2B5EF4-FFF2-40B4-BE49-F238E27FC236}">
                <a16:creationId xmlns:a16="http://schemas.microsoft.com/office/drawing/2014/main" id="{E265E57D-6E90-4FFB-831C-A8E01A76FB58}"/>
              </a:ext>
            </a:extLst>
          </p:cNvPr>
          <p:cNvSpPr txBox="1"/>
          <p:nvPr/>
        </p:nvSpPr>
        <p:spPr>
          <a:xfrm>
            <a:off x="342900" y="4247031"/>
            <a:ext cx="3176688" cy="461665"/>
          </a:xfrm>
          <a:prstGeom prst="rect">
            <a:avLst/>
          </a:prstGeom>
          <a:noFill/>
        </p:spPr>
        <p:txBody>
          <a:bodyPr wrap="square" rtlCol="0">
            <a:spAutoFit/>
          </a:bodyPr>
          <a:lstStyle/>
          <a:p>
            <a:pPr marL="342000" indent="-342000" eaLnBrk="1" hangingPunct="1">
              <a:spcBef>
                <a:spcPct val="50000"/>
              </a:spcBef>
              <a:buClr>
                <a:srgbClr val="B80303"/>
              </a:buClr>
              <a:buFont typeface="Wingdings" panose="05000000000000000000" pitchFamily="2" charset="2"/>
              <a:buChar char="l"/>
            </a:pPr>
            <a:r>
              <a:rPr lang="en-GB" altLang="en-US" dirty="0"/>
              <a:t>wind power</a:t>
            </a:r>
          </a:p>
        </p:txBody>
      </p:sp>
      <p:sp>
        <p:nvSpPr>
          <p:cNvPr id="14" name="TextBox 13">
            <a:extLst>
              <a:ext uri="{FF2B5EF4-FFF2-40B4-BE49-F238E27FC236}">
                <a16:creationId xmlns:a16="http://schemas.microsoft.com/office/drawing/2014/main" id="{6E8B82FB-6854-4BAE-BC32-878C137CEE42}"/>
              </a:ext>
            </a:extLst>
          </p:cNvPr>
          <p:cNvSpPr txBox="1"/>
          <p:nvPr/>
        </p:nvSpPr>
        <p:spPr>
          <a:xfrm>
            <a:off x="342900" y="4899446"/>
            <a:ext cx="2517288" cy="461665"/>
          </a:xfrm>
          <a:prstGeom prst="rect">
            <a:avLst/>
          </a:prstGeom>
          <a:noFill/>
        </p:spPr>
        <p:txBody>
          <a:bodyPr wrap="square" rtlCol="0">
            <a:spAutoFit/>
          </a:bodyPr>
          <a:lstStyle/>
          <a:p>
            <a:pPr marL="342000" indent="-342000" eaLnBrk="1" hangingPunct="1">
              <a:spcBef>
                <a:spcPct val="50000"/>
              </a:spcBef>
              <a:buClr>
                <a:srgbClr val="B80303"/>
              </a:buClr>
              <a:buFont typeface="Wingdings" panose="05000000000000000000" pitchFamily="2" charset="2"/>
              <a:buChar char="l"/>
            </a:pPr>
            <a:r>
              <a:rPr lang="en-GB" altLang="en-US" dirty="0"/>
              <a:t>biomass</a:t>
            </a:r>
          </a:p>
        </p:txBody>
      </p:sp>
      <p:sp>
        <p:nvSpPr>
          <p:cNvPr id="15" name="TextBox 14">
            <a:extLst>
              <a:ext uri="{FF2B5EF4-FFF2-40B4-BE49-F238E27FC236}">
                <a16:creationId xmlns:a16="http://schemas.microsoft.com/office/drawing/2014/main" id="{1D1D0E6A-B9F7-4B2E-96F5-BD908AF7EE7B}"/>
              </a:ext>
            </a:extLst>
          </p:cNvPr>
          <p:cNvSpPr txBox="1"/>
          <p:nvPr/>
        </p:nvSpPr>
        <p:spPr>
          <a:xfrm>
            <a:off x="342900" y="5551861"/>
            <a:ext cx="2517288" cy="461665"/>
          </a:xfrm>
          <a:prstGeom prst="rect">
            <a:avLst/>
          </a:prstGeom>
          <a:noFill/>
        </p:spPr>
        <p:txBody>
          <a:bodyPr wrap="square" rtlCol="0">
            <a:spAutoFit/>
          </a:bodyPr>
          <a:lstStyle/>
          <a:p>
            <a:pPr marL="342000" indent="-342000" eaLnBrk="1" hangingPunct="1">
              <a:spcBef>
                <a:spcPct val="50000"/>
              </a:spcBef>
              <a:buClr>
                <a:srgbClr val="B80303"/>
              </a:buClr>
              <a:buFont typeface="Wingdings" panose="05000000000000000000" pitchFamily="2" charset="2"/>
              <a:buChar char="l"/>
            </a:pPr>
            <a:r>
              <a:rPr lang="en-GB" altLang="en-US" dirty="0"/>
              <a:t>geothermal.</a:t>
            </a:r>
          </a:p>
        </p:txBody>
      </p:sp>
      <p:sp>
        <p:nvSpPr>
          <p:cNvPr id="16" name="TextBox 15">
            <a:extLst>
              <a:ext uri="{FF2B5EF4-FFF2-40B4-BE49-F238E27FC236}">
                <a16:creationId xmlns:a16="http://schemas.microsoft.com/office/drawing/2014/main" id="{DF283807-BC20-4B6E-BBD3-EC65B22F5FF1}"/>
              </a:ext>
            </a:extLst>
          </p:cNvPr>
          <p:cNvSpPr txBox="1"/>
          <p:nvPr/>
        </p:nvSpPr>
        <p:spPr>
          <a:xfrm>
            <a:off x="342900" y="1841110"/>
            <a:ext cx="4455011" cy="830997"/>
          </a:xfrm>
          <a:prstGeom prst="rect">
            <a:avLst/>
          </a:prstGeom>
          <a:noFill/>
        </p:spPr>
        <p:txBody>
          <a:bodyPr wrap="square" rtlCol="0">
            <a:spAutoFit/>
          </a:bodyPr>
          <a:lstStyle/>
          <a:p>
            <a:r>
              <a:rPr lang="en-GB" dirty="0"/>
              <a:t>Renewable energy resources include:</a:t>
            </a:r>
          </a:p>
        </p:txBody>
      </p:sp>
    </p:spTree>
    <p:extLst>
      <p:ext uri="{BB962C8B-B14F-4D97-AF65-F5344CB8AC3E}">
        <p14:creationId xmlns:p14="http://schemas.microsoft.com/office/powerpoint/2010/main" val="25047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 turbines</a:t>
            </a:r>
          </a:p>
        </p:txBody>
      </p:sp>
      <p:pic>
        <p:nvPicPr>
          <p:cNvPr id="4"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5" name="Picture 19">
            <a:hlinkClick r:id="" action="ppaction://hlinkshowjump?jump=nextslide"/>
            <a:extLst>
              <a:ext uri="{FF2B5EF4-FFF2-40B4-BE49-F238E27FC236}">
                <a16:creationId xmlns:a16="http://schemas.microsoft.com/office/drawing/2014/main" id="{92374CED-FE9F-49D6-9BBA-FA15F0F6EA5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116"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E7926678-1A4C-4F10-ACA1-8B7C435EC3AF}"/>
                    </a:ext>
                  </a:extLst>
                </p:cNvPr>
                <p:cNvPicPr>
                  <a:picLocks/>
                </p:cNvPicPr>
                <p:nvPr>
                  <p:custDataLst>
                    <p:tags r:id="rId3"/>
                  </p:custDataLst>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74540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Solar power</a:t>
            </a:r>
          </a:p>
        </p:txBody>
      </p:sp>
      <p:sp>
        <p:nvSpPr>
          <p:cNvPr id="3" name="TextBox 2"/>
          <p:cNvSpPr txBox="1"/>
          <p:nvPr/>
        </p:nvSpPr>
        <p:spPr>
          <a:xfrm>
            <a:off x="342900" y="784225"/>
            <a:ext cx="8919434" cy="461665"/>
          </a:xfrm>
          <a:prstGeom prst="rect">
            <a:avLst/>
          </a:prstGeom>
          <a:noFill/>
        </p:spPr>
        <p:txBody>
          <a:bodyPr wrap="square" rtlCol="0">
            <a:spAutoFit/>
          </a:bodyPr>
          <a:lstStyle/>
          <a:p>
            <a:r>
              <a:rPr lang="en-GB" dirty="0"/>
              <a:t>The energy from the Sun also can be used to produce electricity. </a:t>
            </a:r>
          </a:p>
        </p:txBody>
      </p:sp>
      <p:sp>
        <p:nvSpPr>
          <p:cNvPr id="4" name="TextBox 3"/>
          <p:cNvSpPr txBox="1"/>
          <p:nvPr/>
        </p:nvSpPr>
        <p:spPr>
          <a:xfrm>
            <a:off x="342899" y="1703357"/>
            <a:ext cx="3543300" cy="1569660"/>
          </a:xfrm>
          <a:prstGeom prst="rect">
            <a:avLst/>
          </a:prstGeom>
          <a:noFill/>
        </p:spPr>
        <p:txBody>
          <a:bodyPr wrap="square" rtlCol="0">
            <a:spAutoFit/>
          </a:bodyPr>
          <a:lstStyle/>
          <a:p>
            <a:r>
              <a:rPr lang="en-GB" dirty="0"/>
              <a:t>This can be done by using </a:t>
            </a:r>
            <a:r>
              <a:rPr lang="en-GB" b="1" dirty="0">
                <a:solidFill>
                  <a:srgbClr val="C00000"/>
                </a:solidFill>
              </a:rPr>
              <a:t>photovoltaic cells</a:t>
            </a:r>
            <a:r>
              <a:rPr lang="en-GB" dirty="0"/>
              <a:t>, also known </a:t>
            </a:r>
            <a:br>
              <a:rPr lang="en-GB" dirty="0"/>
            </a:br>
            <a:r>
              <a:rPr lang="en-GB" dirty="0"/>
              <a:t>as solar panels. </a:t>
            </a:r>
          </a:p>
        </p:txBody>
      </p:sp>
      <p:sp>
        <p:nvSpPr>
          <p:cNvPr id="5" name="Rectangle 4"/>
          <p:cNvSpPr/>
          <p:nvPr/>
        </p:nvSpPr>
        <p:spPr>
          <a:xfrm>
            <a:off x="342900" y="3730484"/>
            <a:ext cx="3217882" cy="1938992"/>
          </a:xfrm>
          <a:prstGeom prst="rect">
            <a:avLst/>
          </a:prstGeom>
        </p:spPr>
        <p:txBody>
          <a:bodyPr wrap="square">
            <a:spAutoFit/>
          </a:bodyPr>
          <a:lstStyle/>
          <a:p>
            <a:r>
              <a:rPr lang="en-GB" dirty="0"/>
              <a:t>These convert solar energy to electricity that can be used </a:t>
            </a:r>
            <a:br>
              <a:rPr lang="en-GB" dirty="0"/>
            </a:br>
            <a:r>
              <a:rPr lang="en-GB" dirty="0"/>
              <a:t>in homes and businesses.  </a:t>
            </a:r>
          </a:p>
        </p:txBody>
      </p:sp>
      <p:pic>
        <p:nvPicPr>
          <p:cNvPr id="7" name="Picture 19">
            <a:hlinkClick r:id="" action="ppaction://hlinkshowjump?jump=nextslide"/>
            <a:extLst>
              <a:ext uri="{FF2B5EF4-FFF2-40B4-BE49-F238E27FC236}">
                <a16:creationId xmlns:a16="http://schemas.microsoft.com/office/drawing/2014/main" id="{55A7EEE2-F591-4F65-AF4E-0802EF1CA64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AABC7C4A-07D3-42CE-A553-D047F395C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306" y="2054710"/>
            <a:ext cx="4566998" cy="3627057"/>
          </a:xfrm>
          <a:prstGeom prst="rect">
            <a:avLst/>
          </a:prstGeom>
        </p:spPr>
      </p:pic>
    </p:spTree>
    <p:extLst>
      <p:ext uri="{BB962C8B-B14F-4D97-AF65-F5344CB8AC3E}">
        <p14:creationId xmlns:p14="http://schemas.microsoft.com/office/powerpoint/2010/main" val="40549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Hydroelectric power</a:t>
            </a:r>
          </a:p>
        </p:txBody>
      </p:sp>
      <p:sp>
        <p:nvSpPr>
          <p:cNvPr id="3" name="TextBox 2"/>
          <p:cNvSpPr txBox="1"/>
          <p:nvPr/>
        </p:nvSpPr>
        <p:spPr>
          <a:xfrm>
            <a:off x="342901" y="784225"/>
            <a:ext cx="8467832" cy="830997"/>
          </a:xfrm>
          <a:prstGeom prst="rect">
            <a:avLst/>
          </a:prstGeom>
          <a:noFill/>
        </p:spPr>
        <p:txBody>
          <a:bodyPr wrap="square" rtlCol="0">
            <a:spAutoFit/>
          </a:bodyPr>
          <a:lstStyle/>
          <a:p>
            <a:r>
              <a:rPr lang="en-GB" b="1" dirty="0">
                <a:solidFill>
                  <a:srgbClr val="B80303"/>
                </a:solidFill>
              </a:rPr>
              <a:t>Hydroelectric power </a:t>
            </a:r>
            <a:r>
              <a:rPr lang="en-GB" dirty="0"/>
              <a:t>is made by using the </a:t>
            </a:r>
            <a:r>
              <a:rPr lang="en-GB" b="1" dirty="0">
                <a:solidFill>
                  <a:srgbClr val="B80303"/>
                </a:solidFill>
              </a:rPr>
              <a:t>gravitational</a:t>
            </a:r>
            <a:r>
              <a:rPr lang="en-GB" dirty="0"/>
              <a:t> force of falling or fast-flowing water. </a:t>
            </a:r>
          </a:p>
        </p:txBody>
      </p:sp>
      <p:sp>
        <p:nvSpPr>
          <p:cNvPr id="4" name="TextBox 3"/>
          <p:cNvSpPr txBox="1"/>
          <p:nvPr/>
        </p:nvSpPr>
        <p:spPr>
          <a:xfrm>
            <a:off x="342900" y="1994393"/>
            <a:ext cx="3723491" cy="2308324"/>
          </a:xfrm>
          <a:prstGeom prst="rect">
            <a:avLst/>
          </a:prstGeom>
          <a:noFill/>
        </p:spPr>
        <p:txBody>
          <a:bodyPr wrap="square" rtlCol="0">
            <a:spAutoFit/>
          </a:bodyPr>
          <a:lstStyle/>
          <a:p>
            <a:r>
              <a:rPr lang="en-GB" dirty="0"/>
              <a:t>The water is held behind a </a:t>
            </a:r>
            <a:r>
              <a:rPr lang="en-GB" b="1" dirty="0"/>
              <a:t>dam</a:t>
            </a:r>
            <a:r>
              <a:rPr lang="en-GB" dirty="0"/>
              <a:t>. When it is released, it moves through a giant turbine, causing the blades </a:t>
            </a:r>
            <a:br>
              <a:rPr lang="en-GB" dirty="0"/>
            </a:br>
            <a:r>
              <a:rPr lang="en-GB" dirty="0"/>
              <a:t>to turn. </a:t>
            </a:r>
          </a:p>
        </p:txBody>
      </p:sp>
      <p:sp>
        <p:nvSpPr>
          <p:cNvPr id="5" name="TextBox 4"/>
          <p:cNvSpPr txBox="1"/>
          <p:nvPr/>
        </p:nvSpPr>
        <p:spPr>
          <a:xfrm>
            <a:off x="342901" y="4681888"/>
            <a:ext cx="3869870" cy="1200329"/>
          </a:xfrm>
          <a:prstGeom prst="rect">
            <a:avLst/>
          </a:prstGeom>
          <a:noFill/>
        </p:spPr>
        <p:txBody>
          <a:bodyPr wrap="square" rtlCol="0">
            <a:spAutoFit/>
          </a:bodyPr>
          <a:lstStyle/>
          <a:p>
            <a:r>
              <a:rPr lang="en-GB" dirty="0"/>
              <a:t>This </a:t>
            </a:r>
            <a:r>
              <a:rPr lang="en-GB" b="1" dirty="0">
                <a:solidFill>
                  <a:srgbClr val="B80303"/>
                </a:solidFill>
              </a:rPr>
              <a:t>kinetic</a:t>
            </a:r>
            <a:r>
              <a:rPr lang="en-GB" dirty="0"/>
              <a:t> energy is </a:t>
            </a:r>
            <a:br>
              <a:rPr lang="en-GB" dirty="0"/>
            </a:br>
            <a:r>
              <a:rPr lang="en-GB" dirty="0"/>
              <a:t>then converted into electricity by a generator. </a:t>
            </a:r>
          </a:p>
        </p:txBody>
      </p:sp>
      <p:pic>
        <p:nvPicPr>
          <p:cNvPr id="7" name="Picture 19">
            <a:hlinkClick r:id="" action="ppaction://hlinkshowjump?jump=nextslide"/>
            <a:extLst>
              <a:ext uri="{FF2B5EF4-FFF2-40B4-BE49-F238E27FC236}">
                <a16:creationId xmlns:a16="http://schemas.microsoft.com/office/drawing/2014/main" id="{57BF4FE6-5E18-4B6E-8832-EEFD83C528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9359CF7-D289-41FF-A2EC-6246DBB62FDF}"/>
              </a:ext>
            </a:extLst>
          </p:cNvPr>
          <p:cNvPicPr>
            <a:picLocks noChangeAspect="1"/>
          </p:cNvPicPr>
          <p:nvPr/>
        </p:nvPicPr>
        <p:blipFill rotWithShape="1">
          <a:blip r:embed="rId4">
            <a:extLst>
              <a:ext uri="{28A0092B-C50C-407E-A947-70E740481C1C}">
                <a14:useLocalDpi xmlns:a14="http://schemas.microsoft.com/office/drawing/2010/main" val="0"/>
              </a:ext>
            </a:extLst>
          </a:blip>
          <a:srcRect r="12916"/>
          <a:stretch/>
        </p:blipFill>
        <p:spPr>
          <a:xfrm>
            <a:off x="4337049" y="2155957"/>
            <a:ext cx="4473684" cy="3481050"/>
          </a:xfrm>
          <a:prstGeom prst="rect">
            <a:avLst/>
          </a:prstGeom>
        </p:spPr>
      </p:pic>
    </p:spTree>
    <p:extLst>
      <p:ext uri="{BB962C8B-B14F-4D97-AF65-F5344CB8AC3E}">
        <p14:creationId xmlns:p14="http://schemas.microsoft.com/office/powerpoint/2010/main" val="236841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Geothermal and Biomass energy</a:t>
            </a:r>
          </a:p>
        </p:txBody>
      </p:sp>
      <p:sp>
        <p:nvSpPr>
          <p:cNvPr id="3" name="TextBox 2"/>
          <p:cNvSpPr txBox="1"/>
          <p:nvPr/>
        </p:nvSpPr>
        <p:spPr>
          <a:xfrm>
            <a:off x="4637313" y="833211"/>
            <a:ext cx="3820887" cy="1938992"/>
          </a:xfrm>
          <a:prstGeom prst="rect">
            <a:avLst/>
          </a:prstGeom>
          <a:noFill/>
        </p:spPr>
        <p:txBody>
          <a:bodyPr wrap="square" rtlCol="0">
            <a:spAutoFit/>
          </a:bodyPr>
          <a:lstStyle/>
          <a:p>
            <a:r>
              <a:rPr lang="en-GB" b="1" dirty="0">
                <a:solidFill>
                  <a:srgbClr val="B80303"/>
                </a:solidFill>
              </a:rPr>
              <a:t>Geothermal energy </a:t>
            </a:r>
            <a:r>
              <a:rPr lang="en-GB" dirty="0"/>
              <a:t>uses heat stored beneath the Earth’s surface to create steam. This is used to power turbines.</a:t>
            </a:r>
          </a:p>
        </p:txBody>
      </p:sp>
      <p:sp>
        <p:nvSpPr>
          <p:cNvPr id="4" name="TextBox 3"/>
          <p:cNvSpPr txBox="1"/>
          <p:nvPr/>
        </p:nvSpPr>
        <p:spPr>
          <a:xfrm>
            <a:off x="342901" y="4057117"/>
            <a:ext cx="4294412" cy="1938992"/>
          </a:xfrm>
          <a:prstGeom prst="rect">
            <a:avLst/>
          </a:prstGeom>
          <a:noFill/>
        </p:spPr>
        <p:txBody>
          <a:bodyPr wrap="square" rtlCol="0">
            <a:spAutoFit/>
          </a:bodyPr>
          <a:lstStyle/>
          <a:p>
            <a:r>
              <a:rPr lang="en-GB" b="1" dirty="0">
                <a:solidFill>
                  <a:srgbClr val="B80303"/>
                </a:solidFill>
              </a:rPr>
              <a:t>Biomass fuels </a:t>
            </a:r>
            <a:r>
              <a:rPr lang="en-GB" dirty="0"/>
              <a:t>are made of processed plant remains and are used in the same way as fossil fuels. More crops are grown to replace those used. </a:t>
            </a:r>
          </a:p>
        </p:txBody>
      </p:sp>
      <p:pic>
        <p:nvPicPr>
          <p:cNvPr id="7" name="Picture 19">
            <a:hlinkClick r:id="" action="ppaction://hlinkshowjump?jump=nextslide"/>
            <a:extLst>
              <a:ext uri="{FF2B5EF4-FFF2-40B4-BE49-F238E27FC236}">
                <a16:creationId xmlns:a16="http://schemas.microsoft.com/office/drawing/2014/main" id="{F743FAF8-A575-425B-B5BD-80360AD86E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12A99725-6422-4F7C-BBFA-4B278A1B3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1" y="784225"/>
            <a:ext cx="3901108" cy="2602596"/>
          </a:xfrm>
          <a:prstGeom prst="rect">
            <a:avLst/>
          </a:prstGeom>
        </p:spPr>
      </p:pic>
      <p:pic>
        <p:nvPicPr>
          <p:cNvPr id="9" name="Picture 8">
            <a:extLst>
              <a:ext uri="{FF2B5EF4-FFF2-40B4-BE49-F238E27FC236}">
                <a16:creationId xmlns:a16="http://schemas.microsoft.com/office/drawing/2014/main" id="{9F7A3F8B-BF3C-4791-9409-66CAF0EA63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7313" y="3398911"/>
            <a:ext cx="4114801" cy="2733404"/>
          </a:xfrm>
          <a:prstGeom prst="rect">
            <a:avLst/>
          </a:prstGeom>
        </p:spPr>
      </p:pic>
    </p:spTree>
    <p:extLst>
      <p:ext uri="{BB962C8B-B14F-4D97-AF65-F5344CB8AC3E}">
        <p14:creationId xmlns:p14="http://schemas.microsoft.com/office/powerpoint/2010/main" val="289606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Environmental impact of renewable energy</a:t>
            </a:r>
          </a:p>
        </p:txBody>
      </p:sp>
      <p:sp>
        <p:nvSpPr>
          <p:cNvPr id="3" name="TextBox 2"/>
          <p:cNvSpPr txBox="1"/>
          <p:nvPr/>
        </p:nvSpPr>
        <p:spPr>
          <a:xfrm>
            <a:off x="342900" y="784225"/>
            <a:ext cx="7512676" cy="830997"/>
          </a:xfrm>
          <a:prstGeom prst="rect">
            <a:avLst/>
          </a:prstGeom>
          <a:noFill/>
        </p:spPr>
        <p:txBody>
          <a:bodyPr wrap="square" rtlCol="0">
            <a:spAutoFit/>
          </a:bodyPr>
          <a:lstStyle/>
          <a:p>
            <a:r>
              <a:rPr lang="en-GB" dirty="0"/>
              <a:t>It is not only fossil fuels that impact the environment. Renewable energy can also have a negative effect.</a:t>
            </a:r>
          </a:p>
        </p:txBody>
      </p:sp>
      <p:sp>
        <p:nvSpPr>
          <p:cNvPr id="4" name="TextBox 3"/>
          <p:cNvSpPr txBox="1"/>
          <p:nvPr/>
        </p:nvSpPr>
        <p:spPr>
          <a:xfrm>
            <a:off x="342900" y="1776211"/>
            <a:ext cx="4080992" cy="830997"/>
          </a:xfrm>
          <a:prstGeom prst="rect">
            <a:avLst/>
          </a:prstGeom>
          <a:noFill/>
        </p:spPr>
        <p:txBody>
          <a:bodyPr wrap="square" rtlCol="0">
            <a:spAutoFit/>
          </a:bodyPr>
          <a:lstStyle/>
          <a:p>
            <a:r>
              <a:rPr lang="en-GB" dirty="0"/>
              <a:t>For example, building a dam can have these impacts:</a:t>
            </a:r>
          </a:p>
        </p:txBody>
      </p:sp>
      <p:pic>
        <p:nvPicPr>
          <p:cNvPr id="7" name="Picture 6"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8" name="Picture 7">
            <a:extLst>
              <a:ext uri="{FF2B5EF4-FFF2-40B4-BE49-F238E27FC236}">
                <a16:creationId xmlns:a16="http://schemas.microsoft.com/office/drawing/2014/main" id="{ADC82437-1087-4CA5-B84E-4482F452FDEB}"/>
              </a:ext>
            </a:extLst>
          </p:cNvPr>
          <p:cNvPicPr>
            <a:picLocks noChangeAspect="1"/>
          </p:cNvPicPr>
          <p:nvPr/>
        </p:nvPicPr>
        <p:blipFill rotWithShape="1">
          <a:blip r:embed="rId4">
            <a:extLst>
              <a:ext uri="{28A0092B-C50C-407E-A947-70E740481C1C}">
                <a14:useLocalDpi xmlns:a14="http://schemas.microsoft.com/office/drawing/2010/main" val="0"/>
              </a:ext>
            </a:extLst>
          </a:blip>
          <a:srcRect l="14540"/>
          <a:stretch/>
        </p:blipFill>
        <p:spPr>
          <a:xfrm>
            <a:off x="4572000" y="2047118"/>
            <a:ext cx="3956525" cy="3265142"/>
          </a:xfrm>
          <a:prstGeom prst="rect">
            <a:avLst/>
          </a:prstGeom>
        </p:spPr>
      </p:pic>
      <p:sp>
        <p:nvSpPr>
          <p:cNvPr id="10" name="Rectangle 9">
            <a:extLst>
              <a:ext uri="{FF2B5EF4-FFF2-40B4-BE49-F238E27FC236}">
                <a16:creationId xmlns:a16="http://schemas.microsoft.com/office/drawing/2014/main" id="{4EFB2752-2F7C-42D9-AD91-34C251E8DC6D}"/>
              </a:ext>
            </a:extLst>
          </p:cNvPr>
          <p:cNvSpPr/>
          <p:nvPr/>
        </p:nvSpPr>
        <p:spPr>
          <a:xfrm>
            <a:off x="342899" y="2768197"/>
            <a:ext cx="3956525" cy="830997"/>
          </a:xfrm>
          <a:prstGeom prst="rect">
            <a:avLst/>
          </a:prstGeom>
        </p:spPr>
        <p:txBody>
          <a:bodyPr wrap="square">
            <a:spAutoFit/>
          </a:bodyPr>
          <a:lstStyle/>
          <a:p>
            <a:pPr marL="342900" indent="-342900" eaLnBrk="1" hangingPunct="1">
              <a:spcBef>
                <a:spcPct val="50000"/>
              </a:spcBef>
              <a:buClr>
                <a:srgbClr val="B80303"/>
              </a:buClr>
              <a:buFont typeface="Wingdings" panose="05000000000000000000" pitchFamily="2" charset="2"/>
              <a:buChar char="l"/>
            </a:pPr>
            <a:r>
              <a:rPr lang="en-GB" dirty="0"/>
              <a:t>affecting the flow and temperature of the water. </a:t>
            </a:r>
            <a:endParaRPr lang="en-GB" altLang="en-US" dirty="0"/>
          </a:p>
        </p:txBody>
      </p:sp>
      <p:sp>
        <p:nvSpPr>
          <p:cNvPr id="11" name="Rectangle 10">
            <a:extLst>
              <a:ext uri="{FF2B5EF4-FFF2-40B4-BE49-F238E27FC236}">
                <a16:creationId xmlns:a16="http://schemas.microsoft.com/office/drawing/2014/main" id="{D333F913-5A18-4371-942E-2A9B18BCD681}"/>
              </a:ext>
            </a:extLst>
          </p:cNvPr>
          <p:cNvSpPr/>
          <p:nvPr/>
        </p:nvSpPr>
        <p:spPr>
          <a:xfrm>
            <a:off x="342900" y="3760183"/>
            <a:ext cx="3755764" cy="830997"/>
          </a:xfrm>
          <a:prstGeom prst="rect">
            <a:avLst/>
          </a:prstGeom>
        </p:spPr>
        <p:txBody>
          <a:bodyPr wrap="square">
            <a:spAutoFit/>
          </a:bodyPr>
          <a:lstStyle/>
          <a:p>
            <a:pPr marL="342900" indent="-342900" eaLnBrk="1" hangingPunct="1">
              <a:spcBef>
                <a:spcPct val="50000"/>
              </a:spcBef>
              <a:buClr>
                <a:srgbClr val="B80303"/>
              </a:buClr>
              <a:buFont typeface="Wingdings" panose="05000000000000000000" pitchFamily="2" charset="2"/>
              <a:buChar char="l"/>
            </a:pPr>
            <a:r>
              <a:rPr lang="en-GB" dirty="0"/>
              <a:t>blocking the movement of some organisms.  </a:t>
            </a:r>
            <a:endParaRPr lang="en-GB" altLang="en-US" dirty="0"/>
          </a:p>
        </p:txBody>
      </p:sp>
      <p:sp>
        <p:nvSpPr>
          <p:cNvPr id="12" name="Rectangle 11">
            <a:extLst>
              <a:ext uri="{FF2B5EF4-FFF2-40B4-BE49-F238E27FC236}">
                <a16:creationId xmlns:a16="http://schemas.microsoft.com/office/drawing/2014/main" id="{488BB786-925D-4821-A4BF-DC679670FFFB}"/>
              </a:ext>
            </a:extLst>
          </p:cNvPr>
          <p:cNvSpPr/>
          <p:nvPr/>
        </p:nvSpPr>
        <p:spPr>
          <a:xfrm>
            <a:off x="342900" y="4752169"/>
            <a:ext cx="3755764" cy="830997"/>
          </a:xfrm>
          <a:prstGeom prst="rect">
            <a:avLst/>
          </a:prstGeom>
        </p:spPr>
        <p:txBody>
          <a:bodyPr wrap="square">
            <a:spAutoFit/>
          </a:bodyPr>
          <a:lstStyle/>
          <a:p>
            <a:pPr marL="342900" indent="-342900" eaLnBrk="1" hangingPunct="1">
              <a:spcBef>
                <a:spcPct val="50000"/>
              </a:spcBef>
              <a:buClr>
                <a:srgbClr val="B80303"/>
              </a:buClr>
              <a:buFont typeface="Wingdings" panose="05000000000000000000" pitchFamily="2" charset="2"/>
              <a:buChar char="l"/>
            </a:pPr>
            <a:r>
              <a:rPr lang="en-GB" dirty="0"/>
              <a:t>submerging areas that were previously land.  </a:t>
            </a:r>
            <a:endParaRPr lang="en-GB" altLang="en-US" dirty="0"/>
          </a:p>
        </p:txBody>
      </p:sp>
      <p:sp>
        <p:nvSpPr>
          <p:cNvPr id="13" name="Rectangle 12">
            <a:extLst>
              <a:ext uri="{FF2B5EF4-FFF2-40B4-BE49-F238E27FC236}">
                <a16:creationId xmlns:a16="http://schemas.microsoft.com/office/drawing/2014/main" id="{B53CF37B-A051-4A05-B3BC-729DC838CF40}"/>
              </a:ext>
            </a:extLst>
          </p:cNvPr>
          <p:cNvSpPr/>
          <p:nvPr/>
        </p:nvSpPr>
        <p:spPr>
          <a:xfrm>
            <a:off x="1575900" y="5744156"/>
            <a:ext cx="5992200" cy="830997"/>
          </a:xfrm>
          <a:prstGeom prst="rect">
            <a:avLst/>
          </a:prstGeom>
          <a:solidFill>
            <a:srgbClr val="FDD9D9"/>
          </a:solidFill>
        </p:spPr>
        <p:txBody>
          <a:bodyPr wrap="square">
            <a:spAutoFit/>
          </a:bodyPr>
          <a:lstStyle/>
          <a:p>
            <a:pPr algn="ctr"/>
            <a:r>
              <a:rPr lang="en-GB" dirty="0"/>
              <a:t>Can you explain how a dam might affect organisms living in the local area?</a:t>
            </a:r>
          </a:p>
        </p:txBody>
      </p:sp>
      <p:pic>
        <p:nvPicPr>
          <p:cNvPr id="14" name="Picture 13">
            <a:extLst>
              <a:ext uri="{FF2B5EF4-FFF2-40B4-BE49-F238E27FC236}">
                <a16:creationId xmlns:a16="http://schemas.microsoft.com/office/drawing/2014/main" id="{5C2BD9A6-5707-4AD8-8170-AEC350B89FB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1672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48825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a:p>
            <a:pPr marL="285750" indent="-285750">
              <a:buSzPct val="100000"/>
              <a:buFont typeface="Wingdings 2" panose="05020102010507070707" pitchFamily="18" charset="2"/>
              <a:buChar char=""/>
            </a:pPr>
            <a:endParaRPr lang="en-GB" sz="1600" dirty="0"/>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p:txBody>
          <a:bodyPr>
            <a:normAutofit/>
          </a:bodyPr>
          <a:lstStyle/>
          <a:p>
            <a:r>
              <a:rPr lang="en-GB" sz="1600" dirty="0"/>
              <a:t>1. Patterns </a:t>
            </a:r>
          </a:p>
          <a:p>
            <a:r>
              <a:rPr lang="en-GB" sz="1600" dirty="0"/>
              <a:t>3. Scale, Proportion, and Quantity</a:t>
            </a:r>
          </a:p>
          <a:p>
            <a:r>
              <a:rPr lang="en-GB" sz="1600" dirty="0"/>
              <a:t>5. Energy and Matter</a:t>
            </a:r>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rrow: Up 20">
            <a:extLst>
              <a:ext uri="{FF2B5EF4-FFF2-40B4-BE49-F238E27FC236}">
                <a16:creationId xmlns:a16="http://schemas.microsoft.com/office/drawing/2014/main" id="{65052141-CF92-4074-ADA6-6808A55BA328}"/>
              </a:ext>
            </a:extLst>
          </p:cNvPr>
          <p:cNvSpPr/>
          <p:nvPr/>
        </p:nvSpPr>
        <p:spPr>
          <a:xfrm rot="3262674">
            <a:off x="6131794" y="3529065"/>
            <a:ext cx="274864" cy="798038"/>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8800862F-C3EE-4FC7-AA0E-21CB4C079321}"/>
              </a:ext>
            </a:extLst>
          </p:cNvPr>
          <p:cNvSpPr/>
          <p:nvPr/>
        </p:nvSpPr>
        <p:spPr>
          <a:xfrm rot="5400000">
            <a:off x="6413101" y="3961854"/>
            <a:ext cx="274864" cy="798038"/>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Up 22">
            <a:extLst>
              <a:ext uri="{FF2B5EF4-FFF2-40B4-BE49-F238E27FC236}">
                <a16:creationId xmlns:a16="http://schemas.microsoft.com/office/drawing/2014/main" id="{AB10B562-04AB-4656-9878-6B67905C28CB}"/>
              </a:ext>
            </a:extLst>
          </p:cNvPr>
          <p:cNvSpPr/>
          <p:nvPr/>
        </p:nvSpPr>
        <p:spPr>
          <a:xfrm rot="8038267">
            <a:off x="6146009" y="4436539"/>
            <a:ext cx="274864" cy="798038"/>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Up 23">
            <a:extLst>
              <a:ext uri="{FF2B5EF4-FFF2-40B4-BE49-F238E27FC236}">
                <a16:creationId xmlns:a16="http://schemas.microsoft.com/office/drawing/2014/main" id="{02E873ED-15FC-406C-AA7F-DFEC4BD6195A}"/>
              </a:ext>
            </a:extLst>
          </p:cNvPr>
          <p:cNvSpPr/>
          <p:nvPr/>
        </p:nvSpPr>
        <p:spPr>
          <a:xfrm rot="10800000">
            <a:off x="4535175" y="4582094"/>
            <a:ext cx="274864" cy="798038"/>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Up 24">
            <a:extLst>
              <a:ext uri="{FF2B5EF4-FFF2-40B4-BE49-F238E27FC236}">
                <a16:creationId xmlns:a16="http://schemas.microsoft.com/office/drawing/2014/main" id="{244703F4-0E38-4BAD-89C1-575723C9686C}"/>
              </a:ext>
            </a:extLst>
          </p:cNvPr>
          <p:cNvSpPr/>
          <p:nvPr/>
        </p:nvSpPr>
        <p:spPr>
          <a:xfrm rot="13824169">
            <a:off x="2795365" y="4391720"/>
            <a:ext cx="274864" cy="798038"/>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3FEA711E-324C-4647-A210-82ACACABEE88}"/>
              </a:ext>
            </a:extLst>
          </p:cNvPr>
          <p:cNvSpPr/>
          <p:nvPr/>
        </p:nvSpPr>
        <p:spPr>
          <a:xfrm rot="16200000">
            <a:off x="2562693" y="3952674"/>
            <a:ext cx="274864" cy="798038"/>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8608E2BC-7F8E-4D03-B0B7-1ED9DA4D708E}"/>
              </a:ext>
            </a:extLst>
          </p:cNvPr>
          <p:cNvSpPr/>
          <p:nvPr/>
        </p:nvSpPr>
        <p:spPr>
          <a:xfrm rot="18257826">
            <a:off x="2752639" y="3544127"/>
            <a:ext cx="274864" cy="798038"/>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Up 2">
            <a:extLst>
              <a:ext uri="{FF2B5EF4-FFF2-40B4-BE49-F238E27FC236}">
                <a16:creationId xmlns:a16="http://schemas.microsoft.com/office/drawing/2014/main" id="{D065F620-5C6C-4293-A472-6CC220CDE4FF}"/>
              </a:ext>
            </a:extLst>
          </p:cNvPr>
          <p:cNvSpPr/>
          <p:nvPr/>
        </p:nvSpPr>
        <p:spPr>
          <a:xfrm>
            <a:off x="4535175" y="3301958"/>
            <a:ext cx="274864" cy="798038"/>
          </a:xfrm>
          <a:prstGeom prst="upArrow">
            <a:avLst/>
          </a:prstGeom>
          <a:solidFill>
            <a:srgbClr val="B80303"/>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p:txBody>
          <a:bodyPr/>
          <a:lstStyle/>
          <a:p>
            <a:r>
              <a:rPr lang="en-GB" dirty="0"/>
              <a:t>What are energy resources?</a:t>
            </a:r>
          </a:p>
        </p:txBody>
      </p:sp>
      <p:pic>
        <p:nvPicPr>
          <p:cNvPr id="6" name="Picture 19">
            <a:hlinkClick r:id="" action="ppaction://hlinkshowjump?jump=nextslide"/>
            <a:extLst>
              <a:ext uri="{FF2B5EF4-FFF2-40B4-BE49-F238E27FC236}">
                <a16:creationId xmlns:a16="http://schemas.microsoft.com/office/drawing/2014/main" id="{0372CE62-6C04-4320-91BB-8F4B1D7E20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extBox 6"/>
          <p:cNvSpPr txBox="1"/>
          <p:nvPr/>
        </p:nvSpPr>
        <p:spPr>
          <a:xfrm>
            <a:off x="342901" y="800554"/>
            <a:ext cx="8632824" cy="830997"/>
          </a:xfrm>
          <a:prstGeom prst="rect">
            <a:avLst/>
          </a:prstGeom>
          <a:noFill/>
        </p:spPr>
        <p:txBody>
          <a:bodyPr wrap="square" rtlCol="0">
            <a:spAutoFit/>
          </a:bodyPr>
          <a:lstStyle/>
          <a:p>
            <a:r>
              <a:rPr lang="en-GB" dirty="0"/>
              <a:t>An </a:t>
            </a:r>
            <a:r>
              <a:rPr lang="en-GB" b="1" dirty="0">
                <a:solidFill>
                  <a:srgbClr val="B80303"/>
                </a:solidFill>
              </a:rPr>
              <a:t>energy resource </a:t>
            </a:r>
            <a:r>
              <a:rPr lang="en-GB" dirty="0"/>
              <a:t>is anything humans can use to generate power. Energy resources comes from natural</a:t>
            </a:r>
            <a:r>
              <a:rPr lang="en-GB" b="1" dirty="0">
                <a:solidFill>
                  <a:srgbClr val="B80303"/>
                </a:solidFill>
              </a:rPr>
              <a:t> </a:t>
            </a:r>
            <a:r>
              <a:rPr lang="en-GB" dirty="0"/>
              <a:t>sources.</a:t>
            </a:r>
          </a:p>
        </p:txBody>
      </p:sp>
      <p:sp>
        <p:nvSpPr>
          <p:cNvPr id="10" name="Oval 9"/>
          <p:cNvSpPr/>
          <p:nvPr/>
        </p:nvSpPr>
        <p:spPr>
          <a:xfrm>
            <a:off x="2820799" y="3846061"/>
            <a:ext cx="3674533" cy="965200"/>
          </a:xfrm>
          <a:prstGeom prst="ellipse">
            <a:avLst/>
          </a:prstGeom>
          <a:solidFill>
            <a:srgbClr val="FDD9D9"/>
          </a:solidFill>
          <a:ln>
            <a:solidFill>
              <a:srgbClr val="B8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42900" y="1844434"/>
            <a:ext cx="6723315" cy="461665"/>
          </a:xfrm>
          <a:prstGeom prst="rect">
            <a:avLst/>
          </a:prstGeom>
          <a:solidFill>
            <a:srgbClr val="FDD9D9"/>
          </a:solidFill>
          <a:ln>
            <a:noFill/>
          </a:ln>
        </p:spPr>
        <p:txBody>
          <a:bodyPr wrap="none" rtlCol="0">
            <a:spAutoFit/>
          </a:bodyPr>
          <a:lstStyle/>
          <a:p>
            <a:r>
              <a:rPr lang="en-GB" dirty="0"/>
              <a:t>Can you think of any natural sources of energy?</a:t>
            </a:r>
          </a:p>
        </p:txBody>
      </p:sp>
      <p:sp>
        <p:nvSpPr>
          <p:cNvPr id="9" name="TextBox 8"/>
          <p:cNvSpPr txBox="1"/>
          <p:nvPr/>
        </p:nvSpPr>
        <p:spPr>
          <a:xfrm>
            <a:off x="3170443" y="3861883"/>
            <a:ext cx="3064933" cy="830997"/>
          </a:xfrm>
          <a:prstGeom prst="rect">
            <a:avLst/>
          </a:prstGeom>
          <a:noFill/>
        </p:spPr>
        <p:txBody>
          <a:bodyPr wrap="square" rtlCol="0">
            <a:spAutoFit/>
          </a:bodyPr>
          <a:lstStyle/>
          <a:p>
            <a:pPr algn="ctr"/>
            <a:r>
              <a:rPr lang="en-GB" dirty="0"/>
              <a:t>sources of energy from the environment</a:t>
            </a:r>
          </a:p>
        </p:txBody>
      </p:sp>
      <p:sp>
        <p:nvSpPr>
          <p:cNvPr id="11" name="TextBox 10"/>
          <p:cNvSpPr txBox="1"/>
          <p:nvPr/>
        </p:nvSpPr>
        <p:spPr>
          <a:xfrm>
            <a:off x="1055252" y="2822104"/>
            <a:ext cx="1433406" cy="830997"/>
          </a:xfrm>
          <a:prstGeom prst="rect">
            <a:avLst/>
          </a:prstGeom>
          <a:noFill/>
        </p:spPr>
        <p:txBody>
          <a:bodyPr wrap="none" rtlCol="0">
            <a:spAutoFit/>
          </a:bodyPr>
          <a:lstStyle/>
          <a:p>
            <a:pPr algn="ctr"/>
            <a:r>
              <a:rPr lang="en-GB" dirty="0"/>
              <a:t>The Sun </a:t>
            </a:r>
          </a:p>
          <a:p>
            <a:pPr algn="ctr"/>
            <a:r>
              <a:rPr lang="en-GB" dirty="0"/>
              <a:t>(solar)</a:t>
            </a:r>
          </a:p>
        </p:txBody>
      </p:sp>
      <p:sp>
        <p:nvSpPr>
          <p:cNvPr id="12" name="TextBox 11"/>
          <p:cNvSpPr txBox="1"/>
          <p:nvPr/>
        </p:nvSpPr>
        <p:spPr>
          <a:xfrm>
            <a:off x="1321804" y="4953959"/>
            <a:ext cx="1058302" cy="461665"/>
          </a:xfrm>
          <a:prstGeom prst="rect">
            <a:avLst/>
          </a:prstGeom>
          <a:noFill/>
        </p:spPr>
        <p:txBody>
          <a:bodyPr wrap="none" rtlCol="0">
            <a:spAutoFit/>
          </a:bodyPr>
          <a:lstStyle/>
          <a:p>
            <a:pPr algn="ctr"/>
            <a:r>
              <a:rPr lang="en-GB" dirty="0"/>
              <a:t>waves</a:t>
            </a:r>
          </a:p>
        </p:txBody>
      </p:sp>
      <p:sp>
        <p:nvSpPr>
          <p:cNvPr id="13" name="TextBox 12"/>
          <p:cNvSpPr txBox="1"/>
          <p:nvPr/>
        </p:nvSpPr>
        <p:spPr>
          <a:xfrm>
            <a:off x="6384931" y="4972980"/>
            <a:ext cx="2137124" cy="830997"/>
          </a:xfrm>
          <a:prstGeom prst="rect">
            <a:avLst/>
          </a:prstGeom>
          <a:noFill/>
        </p:spPr>
        <p:txBody>
          <a:bodyPr wrap="none" rtlCol="0">
            <a:spAutoFit/>
          </a:bodyPr>
          <a:lstStyle/>
          <a:p>
            <a:pPr algn="ctr"/>
            <a:r>
              <a:rPr lang="en-GB" dirty="0"/>
              <a:t>water</a:t>
            </a:r>
          </a:p>
          <a:p>
            <a:pPr algn="ctr"/>
            <a:r>
              <a:rPr lang="en-GB" dirty="0"/>
              <a:t>(hydroelectric)</a:t>
            </a:r>
          </a:p>
        </p:txBody>
      </p:sp>
      <p:sp>
        <p:nvSpPr>
          <p:cNvPr id="14" name="TextBox 13"/>
          <p:cNvSpPr txBox="1"/>
          <p:nvPr/>
        </p:nvSpPr>
        <p:spPr>
          <a:xfrm>
            <a:off x="6984455" y="2816628"/>
            <a:ext cx="1537600" cy="830997"/>
          </a:xfrm>
          <a:prstGeom prst="rect">
            <a:avLst/>
          </a:prstGeom>
          <a:noFill/>
        </p:spPr>
        <p:txBody>
          <a:bodyPr wrap="none" rtlCol="0">
            <a:spAutoFit/>
          </a:bodyPr>
          <a:lstStyle/>
          <a:p>
            <a:pPr algn="ctr"/>
            <a:r>
              <a:rPr lang="en-GB" dirty="0"/>
              <a:t>plants</a:t>
            </a:r>
          </a:p>
          <a:p>
            <a:pPr algn="ctr"/>
            <a:r>
              <a:rPr lang="en-GB" dirty="0"/>
              <a:t>(biomass)</a:t>
            </a:r>
          </a:p>
        </p:txBody>
      </p:sp>
      <p:sp>
        <p:nvSpPr>
          <p:cNvPr id="15" name="TextBox 14"/>
          <p:cNvSpPr txBox="1"/>
          <p:nvPr/>
        </p:nvSpPr>
        <p:spPr>
          <a:xfrm>
            <a:off x="7290164" y="4136541"/>
            <a:ext cx="750526" cy="461665"/>
          </a:xfrm>
          <a:prstGeom prst="rect">
            <a:avLst/>
          </a:prstGeom>
          <a:noFill/>
        </p:spPr>
        <p:txBody>
          <a:bodyPr wrap="none" rtlCol="0">
            <a:spAutoFit/>
          </a:bodyPr>
          <a:lstStyle/>
          <a:p>
            <a:pPr algn="ctr"/>
            <a:r>
              <a:rPr lang="en-GB" dirty="0"/>
              <a:t>coal</a:t>
            </a:r>
          </a:p>
        </p:txBody>
      </p:sp>
      <p:sp>
        <p:nvSpPr>
          <p:cNvPr id="16" name="TextBox 15"/>
          <p:cNvSpPr txBox="1"/>
          <p:nvPr/>
        </p:nvSpPr>
        <p:spPr>
          <a:xfrm>
            <a:off x="3871127" y="2833395"/>
            <a:ext cx="1555234" cy="461665"/>
          </a:xfrm>
          <a:prstGeom prst="rect">
            <a:avLst/>
          </a:prstGeom>
          <a:noFill/>
        </p:spPr>
        <p:txBody>
          <a:bodyPr wrap="none" rtlCol="0">
            <a:spAutoFit/>
          </a:bodyPr>
          <a:lstStyle/>
          <a:p>
            <a:pPr algn="ctr"/>
            <a:r>
              <a:rPr lang="en-GB" dirty="0"/>
              <a:t>petroleum</a:t>
            </a:r>
          </a:p>
        </p:txBody>
      </p:sp>
      <p:sp>
        <p:nvSpPr>
          <p:cNvPr id="17" name="TextBox 16"/>
          <p:cNvSpPr txBox="1"/>
          <p:nvPr/>
        </p:nvSpPr>
        <p:spPr>
          <a:xfrm>
            <a:off x="3241880" y="5379890"/>
            <a:ext cx="2832370" cy="830997"/>
          </a:xfrm>
          <a:prstGeom prst="rect">
            <a:avLst/>
          </a:prstGeom>
          <a:noFill/>
        </p:spPr>
        <p:txBody>
          <a:bodyPr wrap="square" rtlCol="0">
            <a:spAutoFit/>
          </a:bodyPr>
          <a:lstStyle/>
          <a:p>
            <a:pPr algn="ctr"/>
            <a:r>
              <a:rPr lang="en-GB" dirty="0"/>
              <a:t>heat from the Earth (geothermal)</a:t>
            </a:r>
          </a:p>
        </p:txBody>
      </p:sp>
      <p:sp>
        <p:nvSpPr>
          <p:cNvPr id="18" name="TextBox 17"/>
          <p:cNvSpPr txBox="1"/>
          <p:nvPr/>
        </p:nvSpPr>
        <p:spPr>
          <a:xfrm>
            <a:off x="473669" y="4136541"/>
            <a:ext cx="1709122" cy="461665"/>
          </a:xfrm>
          <a:prstGeom prst="rect">
            <a:avLst/>
          </a:prstGeom>
          <a:noFill/>
        </p:spPr>
        <p:txBody>
          <a:bodyPr wrap="none" rtlCol="0">
            <a:spAutoFit/>
          </a:bodyPr>
          <a:lstStyle/>
          <a:p>
            <a:pPr algn="ctr"/>
            <a:r>
              <a:rPr lang="en-GB" dirty="0"/>
              <a:t>natural gas</a:t>
            </a:r>
          </a:p>
        </p:txBody>
      </p:sp>
      <p:pic>
        <p:nvPicPr>
          <p:cNvPr id="20"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266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1" presetClass="entr" presetSubtype="0" fill="hold" grpId="0" nodeType="withEffect">
                                  <p:stCondLst>
                                    <p:cond delay="50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1" presetClass="entr" presetSubtype="0"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1" presetClass="entr" presetSubtype="0"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par>
                                <p:cTn id="37" presetID="1" presetClass="entr" presetSubtype="0" fill="hold" grpId="0" nodeType="withEffect">
                                  <p:stCondLst>
                                    <p:cond delay="50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par>
                                <p:cTn id="44" presetID="1" presetClass="entr" presetSubtype="0" fill="hold" grpId="0" nodeType="withEffect">
                                  <p:stCondLst>
                                    <p:cond delay="50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500"/>
                                        <p:tgtEl>
                                          <p:spTgt spid="25"/>
                                        </p:tgtEl>
                                      </p:cBhvr>
                                    </p:animEffect>
                                  </p:childTnLst>
                                </p:cTn>
                              </p:par>
                              <p:par>
                                <p:cTn id="51" presetID="1" presetClass="entr" presetSubtype="0" fill="hold" grpId="0" nodeType="withEffect">
                                  <p:stCondLst>
                                    <p:cond delay="50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right)">
                                      <p:cBhvr>
                                        <p:cTn id="57" dur="500"/>
                                        <p:tgtEl>
                                          <p:spTgt spid="26"/>
                                        </p:tgtEl>
                                      </p:cBhvr>
                                    </p:animEffect>
                                  </p:childTnLst>
                                </p:cTn>
                              </p:par>
                              <p:par>
                                <p:cTn id="58" presetID="1" presetClass="entr" presetSubtype="0" fill="hold" grpId="0" nodeType="withEffect">
                                  <p:stCondLst>
                                    <p:cond delay="500"/>
                                  </p:stCondLst>
                                  <p:childTnLst>
                                    <p:set>
                                      <p:cBhvr>
                                        <p:cTn id="59" dur="1" fill="hold">
                                          <p:stCondLst>
                                            <p:cond delay="0"/>
                                          </p:stCondLst>
                                        </p:cTn>
                                        <p:tgtEl>
                                          <p:spTgt spid="1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par>
                                <p:cTn id="65" presetID="1" presetClass="entr" presetSubtype="0" fill="hold" grpId="0" nodeType="withEffect">
                                  <p:stCondLst>
                                    <p:cond delay="50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nodeType="withEffect">
                                  <p:stCondLst>
                                    <p:cond delay="50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3" grpId="0" animBg="1"/>
      <p:bldP spid="10" grpId="0" animBg="1"/>
      <p:bldP spid="8" grpId="0" animBg="1"/>
      <p:bldP spid="9"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Energy from natural resources</a:t>
            </a:r>
          </a:p>
        </p:txBody>
      </p:sp>
      <p:pic>
        <p:nvPicPr>
          <p:cNvPr id="5"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13E389FB-D5F5-4CAC-BA38-A3451EB5A9C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3269DA6A-2677-49A1-BF31-7C53C857A3E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0516"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29"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8D1BBFB1-A400-4DD0-B78F-76B78AA7E7FF}"/>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4109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08483B-9E54-4340-BA06-18F2F48E0494}"/>
              </a:ext>
            </a:extLst>
          </p:cNvPr>
          <p:cNvPicPr>
            <a:picLocks noChangeAspect="1"/>
          </p:cNvPicPr>
          <p:nvPr/>
        </p:nvPicPr>
        <p:blipFill rotWithShape="1">
          <a:blip r:embed="rId3">
            <a:extLst>
              <a:ext uri="{28A0092B-C50C-407E-A947-70E740481C1C}">
                <a14:useLocalDpi xmlns:a14="http://schemas.microsoft.com/office/drawing/2010/main" val="0"/>
              </a:ext>
            </a:extLst>
          </a:blip>
          <a:srcRect b="9073"/>
          <a:stretch/>
        </p:blipFill>
        <p:spPr>
          <a:xfrm>
            <a:off x="3324476" y="826531"/>
            <a:ext cx="5752849" cy="5230915"/>
          </a:xfrm>
          <a:prstGeom prst="rect">
            <a:avLst/>
          </a:prstGeom>
        </p:spPr>
      </p:pic>
      <p:sp>
        <p:nvSpPr>
          <p:cNvPr id="2" name="Title 1"/>
          <p:cNvSpPr>
            <a:spLocks noGrp="1"/>
          </p:cNvSpPr>
          <p:nvPr>
            <p:ph type="title"/>
          </p:nvPr>
        </p:nvSpPr>
        <p:spPr/>
        <p:txBody>
          <a:bodyPr/>
          <a:lstStyle/>
          <a:p>
            <a:r>
              <a:rPr lang="en-GB" dirty="0"/>
              <a:t>Energy use</a:t>
            </a:r>
          </a:p>
        </p:txBody>
      </p:sp>
      <p:sp>
        <p:nvSpPr>
          <p:cNvPr id="7" name="TextBox 6"/>
          <p:cNvSpPr txBox="1"/>
          <p:nvPr/>
        </p:nvSpPr>
        <p:spPr>
          <a:xfrm>
            <a:off x="342901" y="800554"/>
            <a:ext cx="4150078" cy="1938992"/>
          </a:xfrm>
          <a:prstGeom prst="rect">
            <a:avLst/>
          </a:prstGeom>
          <a:noFill/>
        </p:spPr>
        <p:txBody>
          <a:bodyPr wrap="square" rtlCol="0">
            <a:spAutoFit/>
          </a:bodyPr>
          <a:lstStyle/>
          <a:p>
            <a:r>
              <a:rPr lang="en-GB" dirty="0"/>
              <a:t>This </a:t>
            </a:r>
            <a:r>
              <a:rPr lang="en-GB" b="1" dirty="0"/>
              <a:t>pie chart </a:t>
            </a:r>
            <a:r>
              <a:rPr lang="en-GB" dirty="0"/>
              <a:t>shows how much of the energy used, </a:t>
            </a:r>
            <a:br>
              <a:rPr lang="en-GB" dirty="0"/>
            </a:br>
            <a:r>
              <a:rPr lang="en-GB" dirty="0"/>
              <a:t>over the last twelve months, </a:t>
            </a:r>
            <a:br>
              <a:rPr lang="en-GB" dirty="0"/>
            </a:br>
            <a:r>
              <a:rPr lang="en-GB" dirty="0"/>
              <a:t>in the U.S. came from </a:t>
            </a:r>
            <a:br>
              <a:rPr lang="en-GB" dirty="0"/>
            </a:br>
            <a:r>
              <a:rPr lang="en-GB" dirty="0"/>
              <a:t>each energy source. </a:t>
            </a:r>
          </a:p>
        </p:txBody>
      </p:sp>
      <p:sp>
        <p:nvSpPr>
          <p:cNvPr id="9" name="TextBox 8"/>
          <p:cNvSpPr txBox="1"/>
          <p:nvPr/>
        </p:nvSpPr>
        <p:spPr>
          <a:xfrm>
            <a:off x="342901" y="3287458"/>
            <a:ext cx="3164092" cy="830997"/>
          </a:xfrm>
          <a:prstGeom prst="rect">
            <a:avLst/>
          </a:prstGeom>
          <a:solidFill>
            <a:srgbClr val="FDD9D9"/>
          </a:solidFill>
        </p:spPr>
        <p:txBody>
          <a:bodyPr wrap="square" rtlCol="0">
            <a:spAutoFit/>
          </a:bodyPr>
          <a:lstStyle/>
          <a:p>
            <a:r>
              <a:rPr lang="en-GB" dirty="0"/>
              <a:t>Does this match your prediction?</a:t>
            </a:r>
          </a:p>
        </p:txBody>
      </p:sp>
      <p:pic>
        <p:nvPicPr>
          <p:cNvPr id="10"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9">
            <a:hlinkClick r:id="" action="ppaction://hlinkshowjump?jump=nextslide"/>
            <a:extLst>
              <a:ext uri="{FF2B5EF4-FFF2-40B4-BE49-F238E27FC236}">
                <a16:creationId xmlns:a16="http://schemas.microsoft.com/office/drawing/2014/main" id="{D4D5D513-61C7-4F1D-B375-F2C7712D43B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1" name="TextBox 10">
            <a:extLst>
              <a:ext uri="{FF2B5EF4-FFF2-40B4-BE49-F238E27FC236}">
                <a16:creationId xmlns:a16="http://schemas.microsoft.com/office/drawing/2014/main" id="{340AF9EB-6650-4626-BD17-4E2733124282}"/>
              </a:ext>
            </a:extLst>
          </p:cNvPr>
          <p:cNvSpPr txBox="1"/>
          <p:nvPr/>
        </p:nvSpPr>
        <p:spPr>
          <a:xfrm>
            <a:off x="342901" y="4678927"/>
            <a:ext cx="3266912" cy="830997"/>
          </a:xfrm>
          <a:prstGeom prst="rect">
            <a:avLst/>
          </a:prstGeom>
          <a:solidFill>
            <a:srgbClr val="FDD9D9"/>
          </a:solidFill>
        </p:spPr>
        <p:txBody>
          <a:bodyPr wrap="square" rtlCol="0">
            <a:spAutoFit/>
          </a:bodyPr>
          <a:lstStyle/>
          <a:p>
            <a:r>
              <a:rPr lang="en-GB" dirty="0"/>
              <a:t>How is it the same, and how is it different?</a:t>
            </a:r>
          </a:p>
        </p:txBody>
      </p:sp>
      <p:pic>
        <p:nvPicPr>
          <p:cNvPr id="13" name="Picture 12">
            <a:extLst>
              <a:ext uri="{FF2B5EF4-FFF2-40B4-BE49-F238E27FC236}">
                <a16:creationId xmlns:a16="http://schemas.microsoft.com/office/drawing/2014/main" id="{CCABCF77-DCDF-4E18-A83A-A299D0A0547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672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86983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Renewable and non-renewable energy (1)</a:t>
            </a:r>
          </a:p>
        </p:txBody>
      </p:sp>
      <p:sp>
        <p:nvSpPr>
          <p:cNvPr id="3" name="TextBox 2"/>
          <p:cNvSpPr txBox="1"/>
          <p:nvPr/>
        </p:nvSpPr>
        <p:spPr>
          <a:xfrm>
            <a:off x="342901" y="800554"/>
            <a:ext cx="8419306" cy="461665"/>
          </a:xfrm>
          <a:prstGeom prst="rect">
            <a:avLst/>
          </a:prstGeom>
          <a:noFill/>
        </p:spPr>
        <p:txBody>
          <a:bodyPr wrap="square" rtlCol="0">
            <a:spAutoFit/>
          </a:bodyPr>
          <a:lstStyle/>
          <a:p>
            <a:r>
              <a:rPr lang="en-GB" dirty="0"/>
              <a:t>Energy resources can be divided into two categories:</a:t>
            </a:r>
          </a:p>
        </p:txBody>
      </p:sp>
      <p:sp>
        <p:nvSpPr>
          <p:cNvPr id="4" name="TextBox 3"/>
          <p:cNvSpPr txBox="1"/>
          <p:nvPr/>
        </p:nvSpPr>
        <p:spPr>
          <a:xfrm>
            <a:off x="342902" y="1653054"/>
            <a:ext cx="4751612" cy="1569660"/>
          </a:xfrm>
          <a:prstGeom prst="rect">
            <a:avLst/>
          </a:prstGeom>
          <a:noFill/>
        </p:spPr>
        <p:txBody>
          <a:bodyPr wrap="square" rtlCol="0">
            <a:spAutoFit/>
          </a:bodyPr>
          <a:lstStyle/>
          <a:p>
            <a:r>
              <a:rPr lang="en-GB" b="1" dirty="0">
                <a:solidFill>
                  <a:srgbClr val="C00000"/>
                </a:solidFill>
              </a:rPr>
              <a:t>Renewable resources </a:t>
            </a:r>
            <a:r>
              <a:rPr lang="en-GB" dirty="0"/>
              <a:t>are resources that are replaced </a:t>
            </a:r>
            <a:r>
              <a:rPr lang="en-GB" b="1" dirty="0"/>
              <a:t>quickly</a:t>
            </a:r>
            <a:r>
              <a:rPr lang="en-GB" dirty="0"/>
              <a:t> by a natural process. Solar energy is renewable.</a:t>
            </a:r>
          </a:p>
        </p:txBody>
      </p:sp>
      <p:sp>
        <p:nvSpPr>
          <p:cNvPr id="5" name="TextBox 4"/>
          <p:cNvSpPr txBox="1"/>
          <p:nvPr/>
        </p:nvSpPr>
        <p:spPr>
          <a:xfrm>
            <a:off x="3773954" y="4050229"/>
            <a:ext cx="5055621" cy="1938992"/>
          </a:xfrm>
          <a:prstGeom prst="rect">
            <a:avLst/>
          </a:prstGeom>
          <a:noFill/>
        </p:spPr>
        <p:txBody>
          <a:bodyPr wrap="square" rtlCol="0">
            <a:spAutoFit/>
          </a:bodyPr>
          <a:lstStyle/>
          <a:p>
            <a:r>
              <a:rPr lang="en-GB" b="1" dirty="0">
                <a:solidFill>
                  <a:srgbClr val="C00000"/>
                </a:solidFill>
              </a:rPr>
              <a:t>Non-renewable resources </a:t>
            </a:r>
            <a:r>
              <a:rPr lang="en-GB" dirty="0"/>
              <a:t>are resources that will </a:t>
            </a:r>
            <a:r>
              <a:rPr lang="en-GB" b="1" dirty="0"/>
              <a:t>run out </a:t>
            </a:r>
            <a:r>
              <a:rPr lang="en-GB" dirty="0"/>
              <a:t>or not </a:t>
            </a:r>
            <a:br>
              <a:rPr lang="en-GB" dirty="0"/>
            </a:br>
            <a:r>
              <a:rPr lang="en-GB" dirty="0"/>
              <a:t>be replaced in our lifetimes, or in many lifetimes. Petroleum is a </a:t>
            </a:r>
            <a:br>
              <a:rPr lang="en-GB" dirty="0"/>
            </a:br>
            <a:r>
              <a:rPr lang="en-GB" dirty="0"/>
              <a:t>non-renewable energy resource.</a:t>
            </a:r>
          </a:p>
        </p:txBody>
      </p:sp>
      <p:pic>
        <p:nvPicPr>
          <p:cNvPr id="8"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E9ED3904-05AD-47CC-BC41-7E45F9AFE48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CCCCCDDE-DDAC-4889-A624-87A0BD3886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1" y="3613548"/>
            <a:ext cx="3192236" cy="2394177"/>
          </a:xfrm>
          <a:prstGeom prst="rect">
            <a:avLst/>
          </a:prstGeom>
        </p:spPr>
      </p:pic>
      <p:pic>
        <p:nvPicPr>
          <p:cNvPr id="11" name="Picture 10">
            <a:extLst>
              <a:ext uri="{FF2B5EF4-FFF2-40B4-BE49-F238E27FC236}">
                <a16:creationId xmlns:a16="http://schemas.microsoft.com/office/drawing/2014/main" id="{F7769C01-BCCD-46A6-9833-86D88DFA86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8816" y="1514488"/>
            <a:ext cx="3422764" cy="2283473"/>
          </a:xfrm>
          <a:prstGeom prst="rect">
            <a:avLst/>
          </a:prstGeom>
        </p:spPr>
      </p:pic>
    </p:spTree>
    <p:extLst>
      <p:ext uri="{BB962C8B-B14F-4D97-AF65-F5344CB8AC3E}">
        <p14:creationId xmlns:p14="http://schemas.microsoft.com/office/powerpoint/2010/main" val="328865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20C33A47-B02D-4C3B-8EE7-3AC49EC2DF4C}"/>
              </a:ext>
            </a:extLst>
          </p:cNvPr>
          <p:cNvSpPr>
            <a:spLocks noGrp="1" noChangeArrowheads="1"/>
          </p:cNvSpPr>
          <p:nvPr>
            <p:ph type="title"/>
          </p:nvPr>
        </p:nvSpPr>
        <p:spPr/>
        <p:txBody>
          <a:bodyPr/>
          <a:lstStyle/>
          <a:p>
            <a:r>
              <a:rPr lang="en-GB" dirty="0"/>
              <a:t>Renewable and non-renewable energy (2)</a:t>
            </a:r>
            <a:endParaRPr lang="en-GB" altLang="en-US" dirty="0"/>
          </a:p>
        </p:txBody>
      </p:sp>
      <p:pic>
        <p:nvPicPr>
          <p:cNvPr id="8" name="Picture 19">
            <a:hlinkClick r:id="" action="ppaction://hlinkshowjump?jump=nextslide"/>
            <a:extLst>
              <a:ext uri="{FF2B5EF4-FFF2-40B4-BE49-F238E27FC236}">
                <a16:creationId xmlns:a16="http://schemas.microsoft.com/office/drawing/2014/main" id="{89CE5C39-D404-4F13-B7A7-29E96E7282F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DDA531AA-445D-4226-9688-7958D51D9EE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899017A7-B45F-4606-88EC-206F9722619F}"/>
              </a:ext>
            </a:extLst>
          </p:cNvPr>
          <p:cNvPicPr>
            <a:picLocks noChangeAspect="1" noChangeArrowheads="1"/>
          </p:cNvPicPr>
          <p:nvPr/>
        </p:nvPicPr>
        <p:blipFill>
          <a:blip r:embed="rId7" cstate="print"/>
          <a:srcRect/>
          <a:stretch>
            <a:fillRect/>
          </a:stretch>
        </p:blipFill>
        <p:spPr bwMode="auto">
          <a:xfrm>
            <a:off x="8070234" y="153987"/>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25" name="ShockwaveFlash1" r:id="rId2" imgW="8712360" imgH="5308560"/>
        </mc:Choice>
        <mc:Fallback>
          <p:control name="ShockwaveFlash1" r:id="rId2" imgW="8712360" imgH="5308560">
            <p:pic>
              <p:nvPicPr>
                <p:cNvPr id="3" name="ShockwaveFlash1">
                  <a:extLst>
                    <a:ext uri="{FF2B5EF4-FFF2-40B4-BE49-F238E27FC236}">
                      <a16:creationId xmlns:a16="http://schemas.microsoft.com/office/drawing/2014/main" id="{6CFE449E-0DF1-4A26-81C0-C8222DB5F511}"/>
                    </a:ext>
                  </a:extLst>
                </p:cNvPr>
                <p:cNvPicPr>
                  <a:picLocks/>
                </p:cNvPicPr>
                <p:nvPr/>
              </p:nvPicPr>
              <p:blipFill>
                <a:blip r:embed="rId8"/>
                <a:stretch>
                  <a:fillRect/>
                </a:stretch>
              </p:blipFill>
              <p:spPr>
                <a:xfrm>
                  <a:off x="212725" y="800100"/>
                  <a:ext cx="87122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Fossil fuels</a:t>
            </a:r>
          </a:p>
        </p:txBody>
      </p:sp>
      <p:sp>
        <p:nvSpPr>
          <p:cNvPr id="3" name="TextBox 2"/>
          <p:cNvSpPr txBox="1"/>
          <p:nvPr/>
        </p:nvSpPr>
        <p:spPr>
          <a:xfrm>
            <a:off x="342901" y="4952821"/>
            <a:ext cx="4890408" cy="1200329"/>
          </a:xfrm>
          <a:prstGeom prst="rect">
            <a:avLst/>
          </a:prstGeom>
          <a:noFill/>
        </p:spPr>
        <p:txBody>
          <a:bodyPr wrap="square" rtlCol="0">
            <a:spAutoFit/>
          </a:bodyPr>
          <a:lstStyle/>
          <a:p>
            <a:r>
              <a:rPr lang="en-GB" dirty="0"/>
              <a:t>These fuels cannot be renewed, meaning that they will run out before more is produced. </a:t>
            </a:r>
          </a:p>
        </p:txBody>
      </p:sp>
      <p:sp>
        <p:nvSpPr>
          <p:cNvPr id="4" name="TextBox 3"/>
          <p:cNvSpPr txBox="1"/>
          <p:nvPr/>
        </p:nvSpPr>
        <p:spPr>
          <a:xfrm>
            <a:off x="342901" y="784225"/>
            <a:ext cx="7984670" cy="830997"/>
          </a:xfrm>
          <a:prstGeom prst="rect">
            <a:avLst/>
          </a:prstGeom>
          <a:noFill/>
        </p:spPr>
        <p:txBody>
          <a:bodyPr wrap="square" rtlCol="0">
            <a:spAutoFit/>
          </a:bodyPr>
          <a:lstStyle/>
          <a:p>
            <a:r>
              <a:rPr lang="en-GB" b="1" dirty="0">
                <a:solidFill>
                  <a:srgbClr val="C00000"/>
                </a:solidFill>
              </a:rPr>
              <a:t>Fossil fuels</a:t>
            </a:r>
            <a:r>
              <a:rPr lang="en-GB" dirty="0"/>
              <a:t>, such as coal, petroleum and natural gas are non-renewable. </a:t>
            </a:r>
          </a:p>
        </p:txBody>
      </p:sp>
      <p:sp>
        <p:nvSpPr>
          <p:cNvPr id="5" name="TextBox 4"/>
          <p:cNvSpPr txBox="1"/>
          <p:nvPr/>
        </p:nvSpPr>
        <p:spPr>
          <a:xfrm>
            <a:off x="342901" y="2050646"/>
            <a:ext cx="5208814" cy="1200329"/>
          </a:xfrm>
          <a:prstGeom prst="rect">
            <a:avLst/>
          </a:prstGeom>
          <a:noFill/>
        </p:spPr>
        <p:txBody>
          <a:bodyPr wrap="square" rtlCol="0">
            <a:spAutoFit/>
          </a:bodyPr>
          <a:lstStyle/>
          <a:p>
            <a:r>
              <a:rPr lang="en-GB" dirty="0"/>
              <a:t>They were formed from biological deposits over the course of millions of years. </a:t>
            </a:r>
          </a:p>
        </p:txBody>
      </p:sp>
      <p:sp>
        <p:nvSpPr>
          <p:cNvPr id="6" name="TextBox 5"/>
          <p:cNvSpPr txBox="1"/>
          <p:nvPr/>
        </p:nvSpPr>
        <p:spPr>
          <a:xfrm>
            <a:off x="342902" y="3686399"/>
            <a:ext cx="5666012" cy="830997"/>
          </a:xfrm>
          <a:prstGeom prst="rect">
            <a:avLst/>
          </a:prstGeom>
          <a:noFill/>
        </p:spPr>
        <p:txBody>
          <a:bodyPr wrap="square" rtlCol="0">
            <a:spAutoFit/>
          </a:bodyPr>
          <a:lstStyle/>
          <a:p>
            <a:r>
              <a:rPr lang="en-GB" dirty="0"/>
              <a:t>These are now extracted from the Earth and burned to produce useful energy. </a:t>
            </a:r>
          </a:p>
        </p:txBody>
      </p:sp>
      <p:pic>
        <p:nvPicPr>
          <p:cNvPr id="8" name="Picture 19">
            <a:hlinkClick r:id="" action="ppaction://hlinkshowjump?jump=nextslide"/>
            <a:extLst>
              <a:ext uri="{FF2B5EF4-FFF2-40B4-BE49-F238E27FC236}">
                <a16:creationId xmlns:a16="http://schemas.microsoft.com/office/drawing/2014/main" id="{ADDD3BCE-3C02-4D1A-9DA0-DC199F2814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E5C1585C-3A99-4039-95A8-3E8F9E42F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818" y="1615222"/>
            <a:ext cx="2695575" cy="4288414"/>
          </a:xfrm>
          <a:prstGeom prst="rect">
            <a:avLst/>
          </a:prstGeom>
        </p:spPr>
      </p:pic>
    </p:spTree>
    <p:extLst>
      <p:ext uri="{BB962C8B-B14F-4D97-AF65-F5344CB8AC3E}">
        <p14:creationId xmlns:p14="http://schemas.microsoft.com/office/powerpoint/2010/main" val="300611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is coal formed?</a:t>
            </a:r>
          </a:p>
        </p:txBody>
      </p:sp>
      <p:pic>
        <p:nvPicPr>
          <p:cNvPr id="4"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5" name="Picture 19">
            <a:hlinkClick r:id="" action="ppaction://hlinkshowjump?jump=nextslide"/>
            <a:extLst>
              <a:ext uri="{FF2B5EF4-FFF2-40B4-BE49-F238E27FC236}">
                <a16:creationId xmlns:a16="http://schemas.microsoft.com/office/drawing/2014/main" id="{AB34F364-2853-432D-810C-E3D58B9EB98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94" name="ShockwaveFlash1" r:id="rId2" imgW="8699400" imgH="5308560"/>
        </mc:Choice>
        <mc:Fallback>
          <p:control name="ShockwaveFlash1" r:id="rId2" imgW="8699400" imgH="5308560">
            <p:pic>
              <p:nvPicPr>
                <p:cNvPr id="6" name="ShockwaveFlash1">
                  <a:extLst>
                    <a:ext uri="{FF2B5EF4-FFF2-40B4-BE49-F238E27FC236}">
                      <a16:creationId xmlns:a16="http://schemas.microsoft.com/office/drawing/2014/main" id="{D8650686-CE9A-4289-956F-1E11D3C42BC6}"/>
                    </a:ext>
                  </a:extLst>
                </p:cNvPr>
                <p:cNvPicPr>
                  <a:picLocks/>
                </p:cNvPicPr>
                <p:nvPr>
                  <p:custDataLst>
                    <p:tags r:id="rId3"/>
                  </p:custDataLst>
                </p:nvPr>
              </p:nvPicPr>
              <p:blipFill>
                <a:blip r:embed="rId8"/>
                <a:stretch>
                  <a:fillRect/>
                </a:stretch>
              </p:blipFill>
              <p:spPr>
                <a:xfrm>
                  <a:off x="212724" y="800100"/>
                  <a:ext cx="8699500" cy="5308600"/>
                </a:xfrm>
                <a:prstGeom prst="rect">
                  <a:avLst/>
                </a:prstGeom>
              </p:spPr>
            </p:pic>
          </p:control>
        </mc:Fallback>
      </mc:AlternateContent>
    </p:controls>
    <p:extLst>
      <p:ext uri="{BB962C8B-B14F-4D97-AF65-F5344CB8AC3E}">
        <p14:creationId xmlns:p14="http://schemas.microsoft.com/office/powerpoint/2010/main" val="39697089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4"/>
  <p:tag name="ARTICULATE_DESIGN_ID_1_DEFAULT DESIGN" val="pyn04ovy"/>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MOVIE" val="7I_physics_4_player template_CH_AS_US.swf"/>
</p:tagLst>
</file>

<file path=ppt/tags/tag16.xml><?xml version="1.0" encoding="utf-8"?>
<p:tagLst xmlns:a="http://schemas.openxmlformats.org/drawingml/2006/main" xmlns:r="http://schemas.openxmlformats.org/officeDocument/2006/relationships" xmlns:p="http://schemas.openxmlformats.org/presentationml/2006/main">
  <p:tag name="MOVIE" val="EnergyRes_windturbine_player_AS_US.swf"/>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16142</TotalTime>
  <Words>1362</Words>
  <Application>Microsoft Office PowerPoint</Application>
  <PresentationFormat>On-screen Show (4:3)</PresentationFormat>
  <Paragraphs>141</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Wingdings</vt:lpstr>
      <vt:lpstr>Wingdings 2</vt:lpstr>
      <vt:lpstr>Default Design</vt:lpstr>
      <vt:lpstr>3_Default Design</vt:lpstr>
      <vt:lpstr>Natural  Resources</vt:lpstr>
      <vt:lpstr>Information</vt:lpstr>
      <vt:lpstr>What are energy resources?</vt:lpstr>
      <vt:lpstr>Energy from natural resources</vt:lpstr>
      <vt:lpstr>Energy use</vt:lpstr>
      <vt:lpstr>Renewable and non-renewable energy (1)</vt:lpstr>
      <vt:lpstr>Renewable and non-renewable energy (2)</vt:lpstr>
      <vt:lpstr>Fossil fuels</vt:lpstr>
      <vt:lpstr>How is coal formed?</vt:lpstr>
      <vt:lpstr>How are petroleum and natural gas made?</vt:lpstr>
      <vt:lpstr>Deep sea drilling</vt:lpstr>
      <vt:lpstr>How do fossil fuels impact the environment? (1)</vt:lpstr>
      <vt:lpstr>How do fossil fuels impact the environment? (2)</vt:lpstr>
      <vt:lpstr>Renewable energy</vt:lpstr>
      <vt:lpstr>Wind turbines</vt:lpstr>
      <vt:lpstr>Solar power</vt:lpstr>
      <vt:lpstr>Hydroelectric power</vt:lpstr>
      <vt:lpstr>Geothermal and Biomass energy</vt:lpstr>
      <vt:lpstr>Environmental impact of renewable energy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Resources</dc:title>
  <dc:subject>Boardworks Elementary School Earth and Space Sciences</dc:subject>
  <dc:creator>Boardworks</dc:creator>
  <cp:lastModifiedBy>Tim Crilly</cp:lastModifiedBy>
  <cp:revision>731</cp:revision>
  <dcterms:created xsi:type="dcterms:W3CDTF">2003-10-06T13:07:42Z</dcterms:created>
  <dcterms:modified xsi:type="dcterms:W3CDTF">2018-12-04T11:01:00Z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