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1.xml" ContentType="application/vnd.ms-office.activeX+xml"/>
  <Override PartName="/ppt/notesSlides/notesSlide10.xml" ContentType="application/vnd.openxmlformats-officedocument.presentationml.notesSlide+xml"/>
  <Override PartName="/ppt/activeX/activeX2.xml" ContentType="application/vnd.ms-office.activeX+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1"/>
    <p:sldMasterId id="2147483937" r:id="rId2"/>
  </p:sldMasterIdLst>
  <p:notesMasterIdLst>
    <p:notesMasterId r:id="rId15"/>
  </p:notesMasterIdLst>
  <p:handoutMasterIdLst>
    <p:handoutMasterId r:id="rId16"/>
  </p:handoutMasterIdLst>
  <p:sldIdLst>
    <p:sldId id="258" r:id="rId3"/>
    <p:sldId id="488" r:id="rId4"/>
    <p:sldId id="354" r:id="rId5"/>
    <p:sldId id="358" r:id="rId6"/>
    <p:sldId id="359" r:id="rId7"/>
    <p:sldId id="360" r:id="rId8"/>
    <p:sldId id="361" r:id="rId9"/>
    <p:sldId id="362" r:id="rId10"/>
    <p:sldId id="357" r:id="rId11"/>
    <p:sldId id="342" r:id="rId12"/>
    <p:sldId id="345" r:id="rId13"/>
    <p:sldId id="356" r:id="rId1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9D9"/>
    <a:srgbClr val="B80303"/>
    <a:srgbClr val="FF6600"/>
    <a:srgbClr val="3366FF"/>
    <a:srgbClr val="F7B9D7"/>
    <a:srgbClr val="000066"/>
    <a:srgbClr val="B7156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p:cViewPr varScale="1">
        <p:scale>
          <a:sx n="85" d="100"/>
          <a:sy n="85" d="100"/>
        </p:scale>
        <p:origin x="540" y="66"/>
      </p:cViewPr>
      <p:guideLst>
        <p:guide orient="horz" pos="482"/>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p:cViewPr varScale="1">
        <p:scale>
          <a:sx n="77" d="100"/>
          <a:sy n="77" d="100"/>
        </p:scale>
        <p:origin x="2064" y="108"/>
      </p:cViewPr>
      <p:guideLst>
        <p:guide orient="horz" pos="2931"/>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1541" name="Rectangle 5"/>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58482ED9-2CD1-4C49-BB4B-6D95A7169BA2}" type="slidenum">
              <a:rPr lang="en-US" b="1"/>
              <a:pPr>
                <a:defRPr/>
              </a:pPr>
              <a:t>‹#›</a:t>
            </a:fld>
            <a:endParaRPr lang="en-US" b="1" dirty="0"/>
          </a:p>
        </p:txBody>
      </p:sp>
      <p:sp>
        <p:nvSpPr>
          <p:cNvPr id="6" name="Rectangle 7">
            <a:extLst>
              <a:ext uri="{FF2B5EF4-FFF2-40B4-BE49-F238E27FC236}">
                <a16:creationId xmlns:a16="http://schemas.microsoft.com/office/drawing/2014/main" id="{FCA208DF-909E-48D4-B4E2-73C0D0F4E7BA}"/>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D3AFB282-7CD3-470F-A195-7A518311F7F1}"/>
              </a:ext>
            </a:extLst>
          </p:cNvPr>
          <p:cNvSpPr>
            <a:spLocks noChangeArrowheads="1"/>
          </p:cNvSpPr>
          <p:nvPr/>
        </p:nvSpPr>
        <p:spPr bwMode="auto">
          <a:xfrm>
            <a:off x="905907" y="5632"/>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914400" y="4415790"/>
            <a:ext cx="5029200" cy="418338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1440" tIns="45720" rIns="91440" bIns="45720" rtlCol="0" anchor="b"/>
          <a:lstStyle>
            <a:lvl1pPr algn="r" fontAlgn="auto">
              <a:spcBef>
                <a:spcPts val="0"/>
              </a:spcBef>
              <a:spcAft>
                <a:spcPts val="0"/>
              </a:spcAft>
              <a:defRPr sz="1200" b="1">
                <a:latin typeface="Arial" panose="020B0604020202020204" pitchFamily="34" charset="0"/>
                <a:cs typeface="Arial" panose="020B0604020202020204" pitchFamily="34" charset="0"/>
              </a:defRPr>
            </a:lvl1pPr>
          </a:lstStyle>
          <a:p>
            <a:pPr>
              <a:defRPr/>
            </a:pPr>
            <a:fld id="{A1FE5228-48FB-46AF-B2FB-B0568C4760D9}" type="slidenum">
              <a:rPr lang="en-GB" smtClean="0"/>
              <a:pPr>
                <a:defRPr/>
              </a:pPr>
              <a:t>‹#›</a:t>
            </a:fld>
            <a:endParaRPr lang="en-GB" dirty="0"/>
          </a:p>
        </p:txBody>
      </p:sp>
      <p:sp>
        <p:nvSpPr>
          <p:cNvPr id="8" name="Rectangle 9">
            <a:extLst>
              <a:ext uri="{FF2B5EF4-FFF2-40B4-BE49-F238E27FC236}">
                <a16:creationId xmlns:a16="http://schemas.microsoft.com/office/drawing/2014/main" id="{6BB5D168-FC9B-4836-9ADD-1AD5A8B3EFD3}"/>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9" name="Rectangle 9">
            <a:extLst>
              <a:ext uri="{FF2B5EF4-FFF2-40B4-BE49-F238E27FC236}">
                <a16:creationId xmlns:a16="http://schemas.microsoft.com/office/drawing/2014/main" id="{5C9FC5F5-29FC-4A3E-ACA1-AD9D4B5B1656}"/>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92" name="Rectangle 3"/>
          <p:cNvSpPr>
            <a:spLocks noGrp="1" noChangeArrowheads="1"/>
          </p:cNvSpPr>
          <p:nvPr>
            <p:ph type="body" idx="1"/>
          </p:nvPr>
        </p:nvSpPr>
        <p:spPr bwMode="auto">
          <a:xfrm>
            <a:off x="914400" y="4415790"/>
            <a:ext cx="5029200" cy="4183380"/>
          </a:xfrm>
          <a:noFill/>
        </p:spPr>
        <p:txBody>
          <a:bodyPr/>
          <a:lstStyle/>
          <a:p>
            <a:pPr eaLnBrk="1" hangingPunct="1"/>
            <a:endParaRPr lang="en-GB" dirty="0"/>
          </a:p>
        </p:txBody>
      </p:sp>
      <p:sp>
        <p:nvSpPr>
          <p:cNvPr id="2" name="Slide Number Placeholder 1">
            <a:extLst>
              <a:ext uri="{FF2B5EF4-FFF2-40B4-BE49-F238E27FC236}">
                <a16:creationId xmlns:a16="http://schemas.microsoft.com/office/drawing/2014/main" id="{755F35AE-2D7F-47DC-99C5-D42ED3934039}"/>
              </a:ext>
            </a:extLst>
          </p:cNvPr>
          <p:cNvSpPr>
            <a:spLocks noGrp="1"/>
          </p:cNvSpPr>
          <p:nvPr>
            <p:ph type="sldNum" sz="quarter" idx="10"/>
          </p:nvPr>
        </p:nvSpPr>
        <p:spPr/>
        <p:txBody>
          <a:bodyPr/>
          <a:lstStyle/>
          <a:p>
            <a:pPr>
              <a:defRPr/>
            </a:pPr>
            <a:fld id="{A1FE5228-48FB-46AF-B2FB-B0568C4760D9}"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p:spPr>
      </p:sp>
      <p:sp>
        <p:nvSpPr>
          <p:cNvPr id="14339" name="Rectangle 3"/>
          <p:cNvSpPr>
            <a:spLocks noGrp="1"/>
          </p:cNvSpPr>
          <p:nvPr>
            <p:ph type="body" idx="1"/>
          </p:nvPr>
        </p:nvSpPr>
        <p:spPr bwMode="auto">
          <a:noFill/>
        </p:spPr>
        <p:txBody>
          <a:bodyPr/>
          <a:lstStyle/>
          <a:p>
            <a:pPr eaLnBrk="1" hangingPunct="1"/>
            <a:r>
              <a:rPr lang="en-GB" b="1" dirty="0">
                <a:latin typeface="Arial" charset="0"/>
              </a:rPr>
              <a:t>Teacher notes</a:t>
            </a:r>
          </a:p>
          <a:p>
            <a:pPr eaLnBrk="1" hangingPunct="1"/>
            <a:r>
              <a:rPr lang="en-GB" dirty="0">
                <a:latin typeface="Arial" charset="0"/>
              </a:rPr>
              <a:t>Use the zoom buttons (+ or –) to optimize the use of this interactive animation. This will give students a sense of scale. Emphasize that stars are much larger than planets.</a:t>
            </a:r>
          </a:p>
          <a:p>
            <a:pPr eaLnBrk="1" hangingPunct="1"/>
            <a:endParaRPr lang="en-GB" dirty="0">
              <a:latin typeface="Arial" charset="0"/>
            </a:endParaRPr>
          </a:p>
          <a:p>
            <a:pPr eaLnBrk="1" hangingPunct="1"/>
            <a:r>
              <a:rPr lang="en-GB" dirty="0">
                <a:latin typeface="Arial" charset="0"/>
              </a:rPr>
              <a:t>Suitable prompts could include:</a:t>
            </a:r>
          </a:p>
          <a:p>
            <a:pPr marL="171450" indent="-171450" eaLnBrk="1" hangingPunct="1">
              <a:buFont typeface="Arial" panose="020B0604020202020204" pitchFamily="34" charset="0"/>
              <a:buChar char="•"/>
            </a:pPr>
            <a:r>
              <a:rPr lang="en-GB" dirty="0">
                <a:latin typeface="Arial" charset="0"/>
              </a:rPr>
              <a:t>What is the largest object in our solar system?</a:t>
            </a:r>
          </a:p>
          <a:p>
            <a:pPr marL="171450" indent="-171450" eaLnBrk="1" hangingPunct="1">
              <a:buFont typeface="Arial" panose="020B0604020202020204" pitchFamily="34" charset="0"/>
              <a:buChar char="•"/>
            </a:pPr>
            <a:r>
              <a:rPr lang="en-GB" dirty="0">
                <a:latin typeface="Arial" charset="0"/>
              </a:rPr>
              <a:t>What might other solar systems look like?</a:t>
            </a:r>
          </a:p>
          <a:p>
            <a:pPr marL="171450" indent="-171450" eaLnBrk="1" hangingPunct="1">
              <a:buFont typeface="Arial" panose="020B0604020202020204" pitchFamily="34" charset="0"/>
              <a:buChar char="•"/>
            </a:pPr>
            <a:r>
              <a:rPr lang="en-GB" dirty="0">
                <a:latin typeface="Arial" charset="0"/>
              </a:rPr>
              <a:t>Are there more stars in the Universe or more planets?</a:t>
            </a:r>
          </a:p>
        </p:txBody>
      </p:sp>
      <p:sp>
        <p:nvSpPr>
          <p:cNvPr id="2" name="Slide Number Placeholder 1">
            <a:extLst>
              <a:ext uri="{FF2B5EF4-FFF2-40B4-BE49-F238E27FC236}">
                <a16:creationId xmlns:a16="http://schemas.microsoft.com/office/drawing/2014/main" id="{A39535CF-6250-42FF-B1FA-5EDDCC9C8C14}"/>
              </a:ext>
            </a:extLst>
          </p:cNvPr>
          <p:cNvSpPr>
            <a:spLocks noGrp="1"/>
          </p:cNvSpPr>
          <p:nvPr>
            <p:ph type="sldNum" sz="quarter" idx="10"/>
          </p:nvPr>
        </p:nvSpPr>
        <p:spPr/>
        <p:txBody>
          <a:bodyPr/>
          <a:lstStyle/>
          <a:p>
            <a:pPr>
              <a:defRPr/>
            </a:pPr>
            <a:fld id="{A1FE5228-48FB-46AF-B2FB-B0568C4760D9}" type="slidenum">
              <a:rPr lang="en-GB" smtClean="0"/>
              <a:pPr>
                <a:defRPr/>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pPr eaLnBrk="1" hangingPunct="1"/>
            <a:r>
              <a:rPr lang="en-GB" b="1" dirty="0">
                <a:latin typeface="Arial" charset="0"/>
              </a:rPr>
              <a:t>Teacher notes</a:t>
            </a:r>
          </a:p>
          <a:p>
            <a:pPr eaLnBrk="1" hangingPunct="1"/>
            <a:r>
              <a:rPr lang="en-GB" dirty="0">
                <a:latin typeface="Arial" charset="0"/>
              </a:rPr>
              <a:t>You could also highlight the asteroid belt between Mars and Jupiter. Point out that these rocks orbit the Sun in the same way as the planets, but they are much smaller.</a:t>
            </a:r>
          </a:p>
        </p:txBody>
      </p:sp>
      <p:sp>
        <p:nvSpPr>
          <p:cNvPr id="2" name="Slide Number Placeholder 1">
            <a:extLst>
              <a:ext uri="{FF2B5EF4-FFF2-40B4-BE49-F238E27FC236}">
                <a16:creationId xmlns:a16="http://schemas.microsoft.com/office/drawing/2014/main" id="{D510E1C4-E14E-41E2-A10D-965EFE9EEAB2}"/>
              </a:ext>
            </a:extLst>
          </p:cNvPr>
          <p:cNvSpPr>
            <a:spLocks noGrp="1"/>
          </p:cNvSpPr>
          <p:nvPr>
            <p:ph type="sldNum" sz="quarter" idx="10"/>
          </p:nvPr>
        </p:nvSpPr>
        <p:spPr/>
        <p:txBody>
          <a:bodyPr/>
          <a:lstStyle/>
          <a:p>
            <a:pPr>
              <a:defRPr/>
            </a:pPr>
            <a:fld id="{A1FE5228-48FB-46AF-B2FB-B0568C4760D9}" type="slidenum">
              <a:rPr lang="en-GB" smtClean="0"/>
              <a:pPr>
                <a:defRPr/>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pPr eaLnBrk="1" hangingPunct="1"/>
            <a:r>
              <a:rPr lang="en-GB" b="1" dirty="0">
                <a:latin typeface="Arial" charset="0"/>
              </a:rPr>
              <a:t>Photo credit:</a:t>
            </a:r>
            <a:r>
              <a:rPr lang="en-GB" dirty="0">
                <a:latin typeface="Arial" charset="0"/>
              </a:rPr>
              <a:t> © </a:t>
            </a:r>
            <a:r>
              <a:rPr lang="en-GB" dirty="0" err="1">
                <a:latin typeface="Arial" charset="0"/>
              </a:rPr>
              <a:t>Kayros</a:t>
            </a:r>
            <a:r>
              <a:rPr lang="en-GB" dirty="0">
                <a:latin typeface="Arial" charset="0"/>
              </a:rPr>
              <a:t> Studio “Be Happy!”, Shutterstock.com 2018</a:t>
            </a:r>
          </a:p>
        </p:txBody>
      </p:sp>
      <p:sp>
        <p:nvSpPr>
          <p:cNvPr id="2" name="Slide Number Placeholder 1">
            <a:extLst>
              <a:ext uri="{FF2B5EF4-FFF2-40B4-BE49-F238E27FC236}">
                <a16:creationId xmlns:a16="http://schemas.microsoft.com/office/drawing/2014/main" id="{B8FB873F-B3B7-445C-9FD8-3CBBD187E769}"/>
              </a:ext>
            </a:extLst>
          </p:cNvPr>
          <p:cNvSpPr>
            <a:spLocks noGrp="1"/>
          </p:cNvSpPr>
          <p:nvPr>
            <p:ph type="sldNum" sz="quarter" idx="10"/>
          </p:nvPr>
        </p:nvSpPr>
        <p:spPr/>
        <p:txBody>
          <a:bodyPr/>
          <a:lstStyle/>
          <a:p>
            <a:pPr>
              <a:defRPr/>
            </a:pPr>
            <a:fld id="{A1FE5228-48FB-46AF-B2FB-B0568C4760D9}" type="slidenum">
              <a:rPr lang="en-GB" smtClean="0"/>
              <a:pPr>
                <a:defRPr/>
              </a:pPr>
              <a:t>12</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26D88B2D-E365-4E8F-9B78-996C9EBA3002}"/>
              </a:ext>
            </a:extLst>
          </p:cNvPr>
          <p:cNvSpPr>
            <a:spLocks noGrp="1"/>
          </p:cNvSpPr>
          <p:nvPr>
            <p:ph type="sldNum" sz="quarter" idx="10"/>
          </p:nvPr>
        </p:nvSpPr>
        <p:spPr/>
        <p:txBody>
          <a:bodyPr/>
          <a:lstStyle/>
          <a:p>
            <a:pPr>
              <a:defRPr/>
            </a:pPr>
            <a:fld id="{A1FE5228-48FB-46AF-B2FB-B0568C4760D9}" type="slidenum">
              <a:rPr lang="en-GB" smtClean="0"/>
              <a:pPr>
                <a:defRPr/>
              </a:pPr>
              <a:t>2</a:t>
            </a:fld>
            <a:endParaRPr lang="en-GB" dirty="0"/>
          </a:p>
        </p:txBody>
      </p:sp>
    </p:spTree>
    <p:extLst>
      <p:ext uri="{BB962C8B-B14F-4D97-AF65-F5344CB8AC3E}">
        <p14:creationId xmlns:p14="http://schemas.microsoft.com/office/powerpoint/2010/main" val="45965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p:spPr>
      </p:sp>
      <p:sp>
        <p:nvSpPr>
          <p:cNvPr id="13315" name="Rectangle 3"/>
          <p:cNvSpPr>
            <a:spLocks noGrp="1"/>
          </p:cNvSpPr>
          <p:nvPr>
            <p:ph type="body" idx="1"/>
          </p:nvPr>
        </p:nvSpPr>
        <p:spPr bwMode="auto">
          <a:noFill/>
        </p:spPr>
        <p:txBody>
          <a:bodyPr/>
          <a:lstStyle/>
          <a:p>
            <a:pPr eaLnBrk="1" hangingPunct="1"/>
            <a:r>
              <a:rPr lang="en-GB" b="1" dirty="0"/>
              <a:t>Teacher notes</a:t>
            </a:r>
          </a:p>
          <a:p>
            <a:pPr eaLnBrk="1" hangingPunct="1"/>
            <a:r>
              <a:rPr lang="en-GB" dirty="0"/>
              <a:t>Ask students for their ideas to answer the question.</a:t>
            </a:r>
          </a:p>
          <a:p>
            <a:pPr eaLnBrk="1" hangingPunct="1"/>
            <a:endParaRPr lang="en-GB"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rPr>
              <a:t>Asking Questions and Defining Problems: </a:t>
            </a:r>
            <a:r>
              <a:rPr lang="en-GB" sz="1200" kern="1200" dirty="0">
                <a:solidFill>
                  <a:schemeClr val="tx1"/>
                </a:solidFill>
                <a:effectLst/>
              </a:rPr>
              <a:t>Ask questions that can be investigated and predict reasonable outcomes based on patterns such as cause and effect relationships.</a:t>
            </a:r>
            <a:endParaRPr lang="en-GB" sz="1200" b="1" kern="1200" dirty="0">
              <a:solidFill>
                <a:schemeClr val="tx1"/>
              </a:solidFill>
              <a:effectLst/>
            </a:endParaRPr>
          </a:p>
          <a:p>
            <a:pPr eaLnBrk="1" hangingPunct="1"/>
            <a:endParaRPr lang="en-GB" b="1" dirty="0"/>
          </a:p>
          <a:p>
            <a:pPr eaLnBrk="1" hangingPunct="1"/>
            <a:r>
              <a:rPr lang="en-GB" b="1" dirty="0"/>
              <a:t>Photo credit: </a:t>
            </a:r>
            <a:r>
              <a:rPr lang="en-GB" dirty="0"/>
              <a:t>NASA/NOAA/GOES Project</a:t>
            </a:r>
          </a:p>
        </p:txBody>
      </p:sp>
      <p:sp>
        <p:nvSpPr>
          <p:cNvPr id="2" name="Slide Number Placeholder 1">
            <a:extLst>
              <a:ext uri="{FF2B5EF4-FFF2-40B4-BE49-F238E27FC236}">
                <a16:creationId xmlns:a16="http://schemas.microsoft.com/office/drawing/2014/main" id="{B6C9F1F0-E3A0-484F-A98B-3D77438FC1BD}"/>
              </a:ext>
            </a:extLst>
          </p:cNvPr>
          <p:cNvSpPr>
            <a:spLocks noGrp="1"/>
          </p:cNvSpPr>
          <p:nvPr>
            <p:ph type="sldNum" sz="quarter" idx="10"/>
          </p:nvPr>
        </p:nvSpPr>
        <p:spPr/>
        <p:txBody>
          <a:bodyPr/>
          <a:lstStyle/>
          <a:p>
            <a:pPr>
              <a:defRPr/>
            </a:pPr>
            <a:fld id="{A1FE5228-48FB-46AF-B2FB-B0568C4760D9}" type="slidenum">
              <a:rPr lang="en-GB" smtClean="0"/>
              <a:pPr>
                <a:defRPr/>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p:spPr>
      </p:sp>
      <p:sp>
        <p:nvSpPr>
          <p:cNvPr id="13315" name="Rectangle 3"/>
          <p:cNvSpPr>
            <a:spLocks noGrp="1"/>
          </p:cNvSpPr>
          <p:nvPr>
            <p:ph type="body" idx="1"/>
          </p:nvPr>
        </p:nvSpPr>
        <p:spPr bwMode="auto">
          <a:noFill/>
        </p:spPr>
        <p:txBody>
          <a:bodyPr/>
          <a:lstStyle/>
          <a:p>
            <a:pPr eaLnBrk="1" hangingPunct="1"/>
            <a:r>
              <a:rPr lang="en-GB" b="1" dirty="0">
                <a:latin typeface="Arial" charset="0"/>
              </a:rPr>
              <a:t>Teacher notes</a:t>
            </a:r>
          </a:p>
          <a:p>
            <a:pPr eaLnBrk="1" hangingPunct="1"/>
            <a:r>
              <a:rPr lang="en-GB" dirty="0">
                <a:latin typeface="Arial" charset="0"/>
              </a:rPr>
              <a:t>Students should be able to identify the Moon and stars. You may want to point out that some objects that appear to be stars are actually other planets</a:t>
            </a:r>
            <a:r>
              <a:rPr lang="en-GB" baseline="0" dirty="0">
                <a:latin typeface="Arial" charset="0"/>
              </a:rPr>
              <a:t> in our solar system. Students may also identify the clouds shown above the mountains. You may want to explain the difference between objects that are not on Earth’s surface but are still considered to be part of Earth, and those that are outside of Earth.</a:t>
            </a:r>
            <a:endParaRPr lang="en-GB" dirty="0">
              <a:latin typeface="Arial" charset="0"/>
            </a:endParaRPr>
          </a:p>
          <a:p>
            <a:pPr eaLnBrk="1" hangingPunct="1"/>
            <a:endParaRPr lang="en-GB" b="1" dirty="0">
              <a:latin typeface="Arial" charset="0"/>
            </a:endParaRPr>
          </a:p>
          <a:p>
            <a:pPr eaLnBrk="1" hangingPunct="1"/>
            <a:r>
              <a:rPr lang="en-GB" b="1" dirty="0">
                <a:latin typeface="Arial" charset="0"/>
              </a:rPr>
              <a:t>Photo credit: </a:t>
            </a:r>
            <a:r>
              <a:rPr lang="en-GB" dirty="0">
                <a:latin typeface="Arial" charset="0"/>
              </a:rPr>
              <a:t>© </a:t>
            </a:r>
            <a:r>
              <a:rPr lang="en-GB" dirty="0" err="1"/>
              <a:t>Klagyivik</a:t>
            </a:r>
            <a:r>
              <a:rPr lang="en-GB" dirty="0"/>
              <a:t> Viktor</a:t>
            </a:r>
            <a:r>
              <a:rPr lang="en-GB" dirty="0">
                <a:latin typeface="Arial" charset="0"/>
              </a:rPr>
              <a:t>, Shutterstock.com 2018</a:t>
            </a:r>
            <a:endParaRPr lang="en-GB" dirty="0"/>
          </a:p>
        </p:txBody>
      </p:sp>
      <p:sp>
        <p:nvSpPr>
          <p:cNvPr id="2" name="Slide Number Placeholder 1">
            <a:extLst>
              <a:ext uri="{FF2B5EF4-FFF2-40B4-BE49-F238E27FC236}">
                <a16:creationId xmlns:a16="http://schemas.microsoft.com/office/drawing/2014/main" id="{6769C5F2-9E3D-4E6A-BADB-096D425B318E}"/>
              </a:ext>
            </a:extLst>
          </p:cNvPr>
          <p:cNvSpPr>
            <a:spLocks noGrp="1"/>
          </p:cNvSpPr>
          <p:nvPr>
            <p:ph type="sldNum" sz="quarter" idx="10"/>
          </p:nvPr>
        </p:nvSpPr>
        <p:spPr/>
        <p:txBody>
          <a:bodyPr/>
          <a:lstStyle/>
          <a:p>
            <a:pPr>
              <a:defRPr/>
            </a:pPr>
            <a:fld id="{A1FE5228-48FB-46AF-B2FB-B0568C4760D9}" type="slidenum">
              <a:rPr lang="en-GB" smtClean="0"/>
              <a:pPr>
                <a:defRPr/>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p:spPr>
      </p:sp>
      <p:sp>
        <p:nvSpPr>
          <p:cNvPr id="13315" name="Rectangle 3"/>
          <p:cNvSpPr>
            <a:spLocks noGrp="1"/>
          </p:cNvSpPr>
          <p:nvPr>
            <p:ph type="body" idx="1"/>
          </p:nvPr>
        </p:nvSpPr>
        <p:spPr bwMode="auto">
          <a:noFill/>
        </p:spPr>
        <p:txBody>
          <a:bodyPr/>
          <a:lstStyle/>
          <a:p>
            <a:pPr eaLnBrk="1" hangingPunct="1"/>
            <a:r>
              <a:rPr lang="en-GB" b="1" dirty="0"/>
              <a:t>Teacher notes</a:t>
            </a:r>
          </a:p>
          <a:p>
            <a:pPr eaLnBrk="1" hangingPunct="1"/>
            <a:r>
              <a:rPr lang="en-GB" dirty="0"/>
              <a:t>Students should be able to identify the Sun</a:t>
            </a:r>
            <a:r>
              <a:rPr lang="en-GB" baseline="0" dirty="0"/>
              <a:t> and describe that they can no longer see the Moon and stars. Encourage them to explain that the Sun is the brightest object in the sky. When it appears during the day, we usually cannot see objects that are less bright such as the Moon and stars.</a:t>
            </a:r>
          </a:p>
          <a:p>
            <a:pPr eaLnBrk="1" hangingPunct="1"/>
            <a:endParaRPr lang="en-GB" baseline="0"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rPr>
              <a:t>Constructing Explanations and Designing Solutions:</a:t>
            </a:r>
            <a:r>
              <a:rPr lang="en-GB" sz="1200" kern="1200" dirty="0">
                <a:solidFill>
                  <a:schemeClr val="tx1"/>
                </a:solidFill>
                <a:effectLst/>
              </a:rPr>
              <a:t> Construct an explanation of observed relationships.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rPr>
              <a:t>Obtaining, Evaluating, and Communicating Information:</a:t>
            </a:r>
            <a:r>
              <a:rPr lang="en-GB" sz="1200" kern="1200" dirty="0">
                <a:solidFill>
                  <a:schemeClr val="tx1"/>
                </a:solidFill>
                <a:effectLst/>
              </a:rPr>
              <a:t> Communicate scientific and/or technical information orally and/or in written formats, including various forms of media and may include tables, diagrams, and charts.</a:t>
            </a:r>
            <a:endParaRPr lang="en-GB" dirty="0">
              <a:effectLst/>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endParaRPr lang="en-GB" sz="1200" b="1" kern="1200" dirty="0">
              <a:solidFill>
                <a:schemeClr val="tx1"/>
              </a:solidFill>
              <a:effectLst/>
            </a:endParaRPr>
          </a:p>
          <a:p>
            <a:pPr eaLnBrk="1" hangingPunct="1"/>
            <a:r>
              <a:rPr lang="en-GB" b="1" dirty="0"/>
              <a:t>Photo credit: </a:t>
            </a:r>
            <a:r>
              <a:rPr lang="en-GB" dirty="0"/>
              <a:t>© Roman Safonov, Shutterstock.com 2018</a:t>
            </a:r>
          </a:p>
        </p:txBody>
      </p:sp>
      <p:sp>
        <p:nvSpPr>
          <p:cNvPr id="2" name="Slide Number Placeholder 1">
            <a:extLst>
              <a:ext uri="{FF2B5EF4-FFF2-40B4-BE49-F238E27FC236}">
                <a16:creationId xmlns:a16="http://schemas.microsoft.com/office/drawing/2014/main" id="{417CB2A6-317A-415D-B21B-B6521BFE37F8}"/>
              </a:ext>
            </a:extLst>
          </p:cNvPr>
          <p:cNvSpPr>
            <a:spLocks noGrp="1"/>
          </p:cNvSpPr>
          <p:nvPr>
            <p:ph type="sldNum" sz="quarter" idx="10"/>
          </p:nvPr>
        </p:nvSpPr>
        <p:spPr/>
        <p:txBody>
          <a:bodyPr/>
          <a:lstStyle/>
          <a:p>
            <a:pPr>
              <a:defRPr/>
            </a:pPr>
            <a:fld id="{A1FE5228-48FB-46AF-B2FB-B0568C4760D9}" type="slidenum">
              <a:rPr lang="en-GB" smtClean="0"/>
              <a:pPr>
                <a:defRPr/>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p:spPr>
      </p:sp>
      <p:sp>
        <p:nvSpPr>
          <p:cNvPr id="13315" name="Rectangle 3"/>
          <p:cNvSpPr>
            <a:spLocks noGrp="1"/>
          </p:cNvSpPr>
          <p:nvPr>
            <p:ph type="body" idx="1"/>
          </p:nvPr>
        </p:nvSpPr>
        <p:spPr bwMode="auto">
          <a:noFill/>
        </p:spPr>
        <p:txBody>
          <a:bodyPr/>
          <a:lstStyle/>
          <a:p>
            <a:pPr eaLnBrk="1" hangingPunct="1"/>
            <a:endParaRPr lang="en-GB" dirty="0"/>
          </a:p>
        </p:txBody>
      </p:sp>
      <p:sp>
        <p:nvSpPr>
          <p:cNvPr id="2" name="Slide Number Placeholder 1">
            <a:extLst>
              <a:ext uri="{FF2B5EF4-FFF2-40B4-BE49-F238E27FC236}">
                <a16:creationId xmlns:a16="http://schemas.microsoft.com/office/drawing/2014/main" id="{5F7E96D0-4853-4AE4-9EC8-04CD12700AF8}"/>
              </a:ext>
            </a:extLst>
          </p:cNvPr>
          <p:cNvSpPr>
            <a:spLocks noGrp="1"/>
          </p:cNvSpPr>
          <p:nvPr>
            <p:ph type="sldNum" sz="quarter" idx="10"/>
          </p:nvPr>
        </p:nvSpPr>
        <p:spPr/>
        <p:txBody>
          <a:bodyPr/>
          <a:lstStyle/>
          <a:p>
            <a:pPr>
              <a:defRPr/>
            </a:pPr>
            <a:fld id="{A1FE5228-48FB-46AF-B2FB-B0568C4760D9}" type="slidenum">
              <a:rPr lang="en-GB" smtClean="0"/>
              <a:pPr>
                <a:defRPr/>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p:spPr>
      </p:sp>
      <p:sp>
        <p:nvSpPr>
          <p:cNvPr id="13315" name="Rectangle 3"/>
          <p:cNvSpPr>
            <a:spLocks noGrp="1"/>
          </p:cNvSpPr>
          <p:nvPr>
            <p:ph type="body" idx="1"/>
          </p:nvPr>
        </p:nvSpPr>
        <p:spPr bwMode="auto">
          <a:noFill/>
        </p:spPr>
        <p:txBody>
          <a:bodyPr/>
          <a:lstStyle/>
          <a:p>
            <a:pPr marL="0" marR="0" indent="0" algn="l" defTabSz="914400" rtl="0" eaLnBrk="1" fontAlgn="base" latinLnBrk="0" hangingPunct="1">
              <a:lnSpc>
                <a:spcPct val="100000"/>
              </a:lnSpc>
              <a:spcAft>
                <a:spcPct val="0"/>
              </a:spcAft>
              <a:buClrTx/>
              <a:buSzTx/>
              <a:buFontTx/>
              <a:buNone/>
              <a:tabLst/>
              <a:defRPr/>
            </a:pPr>
            <a:r>
              <a:rPr lang="en-GB" b="1" dirty="0">
                <a:latin typeface="Arial" charset="0"/>
              </a:rPr>
              <a:t>Photo credit: </a:t>
            </a:r>
            <a:r>
              <a:rPr lang="en-GB" dirty="0"/>
              <a:t>ESA/Hubble &amp; NASA</a:t>
            </a:r>
          </a:p>
        </p:txBody>
      </p:sp>
      <p:sp>
        <p:nvSpPr>
          <p:cNvPr id="2" name="Slide Number Placeholder 1">
            <a:extLst>
              <a:ext uri="{FF2B5EF4-FFF2-40B4-BE49-F238E27FC236}">
                <a16:creationId xmlns:a16="http://schemas.microsoft.com/office/drawing/2014/main" id="{07B84E5A-FFC2-428E-85C5-C1AA8037658B}"/>
              </a:ext>
            </a:extLst>
          </p:cNvPr>
          <p:cNvSpPr>
            <a:spLocks noGrp="1"/>
          </p:cNvSpPr>
          <p:nvPr>
            <p:ph type="sldNum" sz="quarter" idx="10"/>
          </p:nvPr>
        </p:nvSpPr>
        <p:spPr/>
        <p:txBody>
          <a:bodyPr/>
          <a:lstStyle/>
          <a:p>
            <a:pPr>
              <a:defRPr/>
            </a:pPr>
            <a:fld id="{A1FE5228-48FB-46AF-B2FB-B0568C4760D9}" type="slidenum">
              <a:rPr lang="en-GB" smtClean="0"/>
              <a:pPr>
                <a:defRPr/>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p:spPr>
      </p:sp>
      <p:sp>
        <p:nvSpPr>
          <p:cNvPr id="13315" name="Rectangle 3"/>
          <p:cNvSpPr>
            <a:spLocks noGrp="1"/>
          </p:cNvSpPr>
          <p:nvPr>
            <p:ph type="body" idx="1"/>
          </p:nvPr>
        </p:nvSpPr>
        <p:spPr bwMode="auto">
          <a:noFill/>
        </p:spPr>
        <p:txBody>
          <a:bodyPr/>
          <a:lstStyle/>
          <a:p>
            <a:pPr eaLnBrk="1" hangingPunct="1"/>
            <a:r>
              <a:rPr lang="en-GB" b="1" dirty="0">
                <a:latin typeface="Arial" charset="0"/>
              </a:rPr>
              <a:t>Photo credit:</a:t>
            </a:r>
            <a:r>
              <a:rPr lang="en-GB" dirty="0">
                <a:latin typeface="Arial" charset="0"/>
              </a:rPr>
              <a:t> </a:t>
            </a:r>
            <a:r>
              <a:rPr lang="en-GB" dirty="0"/>
              <a:t>NASA</a:t>
            </a:r>
          </a:p>
        </p:txBody>
      </p:sp>
      <p:sp>
        <p:nvSpPr>
          <p:cNvPr id="2" name="Slide Number Placeholder 1">
            <a:extLst>
              <a:ext uri="{FF2B5EF4-FFF2-40B4-BE49-F238E27FC236}">
                <a16:creationId xmlns:a16="http://schemas.microsoft.com/office/drawing/2014/main" id="{7DE2664F-B850-4A99-948B-BAFFBC2B92E4}"/>
              </a:ext>
            </a:extLst>
          </p:cNvPr>
          <p:cNvSpPr>
            <a:spLocks noGrp="1"/>
          </p:cNvSpPr>
          <p:nvPr>
            <p:ph type="sldNum" sz="quarter" idx="10"/>
          </p:nvPr>
        </p:nvSpPr>
        <p:spPr/>
        <p:txBody>
          <a:bodyPr/>
          <a:lstStyle/>
          <a:p>
            <a:pPr>
              <a:defRPr/>
            </a:pPr>
            <a:fld id="{A1FE5228-48FB-46AF-B2FB-B0568C4760D9}" type="slidenum">
              <a:rPr lang="en-GB" smtClean="0"/>
              <a:pPr>
                <a:defRPr/>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p:spPr>
      </p:sp>
      <p:sp>
        <p:nvSpPr>
          <p:cNvPr id="13315" name="Rectangle 3"/>
          <p:cNvSpPr>
            <a:spLocks noGrp="1"/>
          </p:cNvSpPr>
          <p:nvPr>
            <p:ph type="body" idx="1"/>
          </p:nvPr>
        </p:nvSpPr>
        <p:spPr bwMode="auto">
          <a:noFill/>
        </p:spPr>
        <p:txBody>
          <a:bodyPr/>
          <a:lstStyle/>
          <a:p>
            <a:pPr eaLnBrk="1" hangingPunct="1"/>
            <a:endParaRPr lang="en-GB" dirty="0"/>
          </a:p>
        </p:txBody>
      </p:sp>
      <p:sp>
        <p:nvSpPr>
          <p:cNvPr id="2" name="Slide Number Placeholder 1">
            <a:extLst>
              <a:ext uri="{FF2B5EF4-FFF2-40B4-BE49-F238E27FC236}">
                <a16:creationId xmlns:a16="http://schemas.microsoft.com/office/drawing/2014/main" id="{7CAC2A81-944C-4140-9817-F024F8D29699}"/>
              </a:ext>
            </a:extLst>
          </p:cNvPr>
          <p:cNvSpPr>
            <a:spLocks noGrp="1"/>
          </p:cNvSpPr>
          <p:nvPr>
            <p:ph type="sldNum" sz="quarter" idx="10"/>
          </p:nvPr>
        </p:nvSpPr>
        <p:spPr/>
        <p:txBody>
          <a:bodyPr/>
          <a:lstStyle/>
          <a:p>
            <a:pPr>
              <a:defRPr/>
            </a:pPr>
            <a:fld id="{A1FE5228-48FB-46AF-B2FB-B0568C4760D9}" type="slidenum">
              <a:rPr lang="en-GB" smtClean="0"/>
              <a:pPr>
                <a:defRPr/>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2943452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5540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6280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2872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824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068335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889982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8868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28127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4789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561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4232309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316109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51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11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75217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5628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8668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351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3591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15709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732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247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87826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39166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913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6"/>
    </p:custDataLst>
    <p:extLst>
      <p:ext uri="{BB962C8B-B14F-4D97-AF65-F5344CB8AC3E}">
        <p14:creationId xmlns:p14="http://schemas.microsoft.com/office/powerpoint/2010/main" val="330519616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4"/>
    </p:custDataLst>
    <p:extLst>
      <p:ext uri="{BB962C8B-B14F-4D97-AF65-F5344CB8AC3E}">
        <p14:creationId xmlns:p14="http://schemas.microsoft.com/office/powerpoint/2010/main" val="491456652"/>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slideLayout" Target="../slideLayouts/slideLayout20.xml"/><Relationship Id="rId7" Type="http://schemas.openxmlformats.org/officeDocument/2006/relationships/image" Target="../media/image9.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slideLayout" Target="../slideLayouts/slideLayout20.xml"/><Relationship Id="rId7" Type="http://schemas.openxmlformats.org/officeDocument/2006/relationships/image" Target="../media/image9.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2.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9F4695-A882-497A-901A-382794067ACE}"/>
              </a:ext>
            </a:extLst>
          </p:cNvPr>
          <p:cNvSpPr>
            <a:spLocks noGrp="1"/>
          </p:cNvSpPr>
          <p:nvPr>
            <p:ph type="title"/>
          </p:nvPr>
        </p:nvSpPr>
        <p:spPr>
          <a:xfrm>
            <a:off x="3230311" y="1187864"/>
            <a:ext cx="4870082" cy="3127761"/>
          </a:xfrm>
        </p:spPr>
        <p:txBody>
          <a:bodyPr/>
          <a:lstStyle/>
          <a:p>
            <a:r>
              <a:rPr lang="en-GB" dirty="0"/>
              <a:t>Outside </a:t>
            </a:r>
            <a:br>
              <a:rPr lang="en-GB" dirty="0"/>
            </a:br>
            <a:r>
              <a:rPr lang="en-GB" dirty="0"/>
              <a:t>Earth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p:txBody>
          <a:bodyPr wrap="square"/>
          <a:lstStyle/>
          <a:p>
            <a:pPr eaLnBrk="1" hangingPunct="1"/>
            <a:r>
              <a:rPr lang="en-GB" dirty="0"/>
              <a:t>Outside Earth</a:t>
            </a:r>
          </a:p>
        </p:txBody>
      </p:sp>
      <p:pic>
        <p:nvPicPr>
          <p:cNvPr id="7" name="Picture 19">
            <a:hlinkClick r:id="" action="ppaction://hlinkshowjump?jump=nextslide"/>
            <a:extLst>
              <a:ext uri="{FF2B5EF4-FFF2-40B4-BE49-F238E27FC236}">
                <a16:creationId xmlns:a16="http://schemas.microsoft.com/office/drawing/2014/main" id="{2EB235D9-2D37-47FE-B7DE-F5CA018739A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89FFDA6F-538B-4C86-929F-680D02692A0B}"/>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F8D13915-D470-4D19-9B87-74A300E46BC1}"/>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47"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2BF8ED29-1BD7-4042-A4ED-2481D26295BD}"/>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Grp="1" noChangeArrowheads="1"/>
          </p:cNvSpPr>
          <p:nvPr>
            <p:ph type="title"/>
          </p:nvPr>
        </p:nvSpPr>
        <p:spPr/>
        <p:txBody>
          <a:bodyPr wrap="square"/>
          <a:lstStyle/>
          <a:p>
            <a:pPr eaLnBrk="1" hangingPunct="1"/>
            <a:r>
              <a:rPr lang="en-GB" dirty="0"/>
              <a:t>Outside Earth</a:t>
            </a:r>
          </a:p>
        </p:txBody>
      </p:sp>
      <p:pic>
        <p:nvPicPr>
          <p:cNvPr id="7" name="Picture 19">
            <a:hlinkClick r:id="" action="ppaction://hlinkshowjump?jump=nextslide"/>
            <a:extLst>
              <a:ext uri="{FF2B5EF4-FFF2-40B4-BE49-F238E27FC236}">
                <a16:creationId xmlns:a16="http://schemas.microsoft.com/office/drawing/2014/main" id="{1ECD715F-B8ED-421C-828F-683A0093AE6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F3F56C5F-2855-4B2F-957F-B6380E0C9D66}"/>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C9DE4C92-510B-4843-80A3-FAC2D293E5C8}"/>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071"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1B8E0FC7-B312-417A-8E6A-BCBC998E3365}"/>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dirty="0"/>
              <a:t>Outside Earth</a:t>
            </a:r>
          </a:p>
        </p:txBody>
      </p:sp>
      <p:sp>
        <p:nvSpPr>
          <p:cNvPr id="10243" name="Rectangle 4"/>
          <p:cNvSpPr>
            <a:spLocks noChangeArrowheads="1"/>
          </p:cNvSpPr>
          <p:nvPr/>
        </p:nvSpPr>
        <p:spPr bwMode="auto">
          <a:xfrm>
            <a:off x="323850" y="765175"/>
            <a:ext cx="8316912" cy="830997"/>
          </a:xfrm>
          <a:prstGeom prst="rect">
            <a:avLst/>
          </a:prstGeom>
          <a:noFill/>
          <a:ln w="9525">
            <a:noFill/>
            <a:miter lim="800000"/>
            <a:headEnd/>
            <a:tailEnd/>
          </a:ln>
        </p:spPr>
        <p:txBody>
          <a:bodyPr anchor="ctr">
            <a:spAutoFit/>
          </a:bodyPr>
          <a:lstStyle/>
          <a:p>
            <a:pPr eaLnBrk="0" hangingPunct="0"/>
            <a:r>
              <a:rPr lang="en-GB" sz="2400" dirty="0">
                <a:solidFill>
                  <a:srgbClr val="000066"/>
                </a:solidFill>
              </a:rPr>
              <a:t>Objects in the sky often seem very small to us. How do </a:t>
            </a:r>
            <a:br>
              <a:rPr lang="en-GB" sz="2400" dirty="0">
                <a:solidFill>
                  <a:srgbClr val="000066"/>
                </a:solidFill>
              </a:rPr>
            </a:br>
            <a:r>
              <a:rPr lang="en-GB" sz="2400" dirty="0">
                <a:solidFill>
                  <a:srgbClr val="000066"/>
                </a:solidFill>
              </a:rPr>
              <a:t>you think we can see them in more detail?</a:t>
            </a:r>
          </a:p>
        </p:txBody>
      </p:sp>
      <p:sp>
        <p:nvSpPr>
          <p:cNvPr id="367636" name="Text Box 20"/>
          <p:cNvSpPr txBox="1">
            <a:spLocks noChangeArrowheads="1"/>
          </p:cNvSpPr>
          <p:nvPr/>
        </p:nvSpPr>
        <p:spPr bwMode="auto">
          <a:xfrm>
            <a:off x="323850" y="1862574"/>
            <a:ext cx="5002281" cy="1200329"/>
          </a:xfrm>
          <a:prstGeom prst="rect">
            <a:avLst/>
          </a:prstGeom>
          <a:noFill/>
          <a:ln w="9525">
            <a:noFill/>
            <a:miter lim="800000"/>
            <a:headEnd/>
            <a:tailEnd/>
          </a:ln>
        </p:spPr>
        <p:txBody>
          <a:bodyPr wrap="square">
            <a:spAutoFit/>
          </a:bodyPr>
          <a:lstStyle/>
          <a:p>
            <a:r>
              <a:rPr lang="en-GB" sz="2400" dirty="0">
                <a:solidFill>
                  <a:srgbClr val="000066"/>
                </a:solidFill>
              </a:rPr>
              <a:t>We can use a piece of equipment called a </a:t>
            </a:r>
            <a:r>
              <a:rPr lang="en-GB" sz="2400" b="1" dirty="0">
                <a:solidFill>
                  <a:srgbClr val="B80303"/>
                </a:solidFill>
              </a:rPr>
              <a:t>telescope</a:t>
            </a:r>
            <a:r>
              <a:rPr lang="en-GB" sz="2400" dirty="0">
                <a:solidFill>
                  <a:srgbClr val="000066"/>
                </a:solidFill>
              </a:rPr>
              <a:t> to view objects outside of Earth in more detail.</a:t>
            </a:r>
          </a:p>
        </p:txBody>
      </p:sp>
      <p:sp>
        <p:nvSpPr>
          <p:cNvPr id="367637" name="Rectangle 21"/>
          <p:cNvSpPr>
            <a:spLocks noChangeArrowheads="1"/>
          </p:cNvSpPr>
          <p:nvPr/>
        </p:nvSpPr>
        <p:spPr bwMode="auto">
          <a:xfrm>
            <a:off x="323850" y="3329305"/>
            <a:ext cx="4751387" cy="1200329"/>
          </a:xfrm>
          <a:prstGeom prst="rect">
            <a:avLst/>
          </a:prstGeom>
          <a:noFill/>
          <a:ln w="9525">
            <a:noFill/>
            <a:miter lim="800000"/>
            <a:headEnd/>
            <a:tailEnd/>
          </a:ln>
        </p:spPr>
        <p:txBody>
          <a:bodyPr>
            <a:spAutoFit/>
          </a:bodyPr>
          <a:lstStyle/>
          <a:p>
            <a:r>
              <a:rPr lang="en-GB" sz="2400" dirty="0">
                <a:solidFill>
                  <a:srgbClr val="000066"/>
                </a:solidFill>
              </a:rPr>
              <a:t>A telescope </a:t>
            </a:r>
            <a:r>
              <a:rPr lang="en-GB" sz="2400" b="1" dirty="0">
                <a:solidFill>
                  <a:srgbClr val="B80303"/>
                </a:solidFill>
              </a:rPr>
              <a:t>magnifies</a:t>
            </a:r>
            <a:r>
              <a:rPr lang="en-GB" sz="2400" dirty="0">
                <a:solidFill>
                  <a:srgbClr val="000066"/>
                </a:solidFill>
              </a:rPr>
              <a:t> the objects in the sky, so they </a:t>
            </a:r>
          </a:p>
          <a:p>
            <a:r>
              <a:rPr lang="en-GB" sz="2400" dirty="0">
                <a:solidFill>
                  <a:srgbClr val="000066"/>
                </a:solidFill>
              </a:rPr>
              <a:t>appear larger to our eyes.</a:t>
            </a:r>
          </a:p>
        </p:txBody>
      </p:sp>
      <p:pic>
        <p:nvPicPr>
          <p:cNvPr id="8" name="Picture 7" descr="Our Solar System - s6.png"/>
          <p:cNvPicPr>
            <a:picLocks noChangeAspect="1"/>
          </p:cNvPicPr>
          <p:nvPr/>
        </p:nvPicPr>
        <p:blipFill>
          <a:blip r:embed="rId3" cstate="email"/>
          <a:srcRect/>
          <a:stretch>
            <a:fillRect/>
          </a:stretch>
        </p:blipFill>
        <p:spPr bwMode="auto">
          <a:xfrm>
            <a:off x="5411799" y="2041506"/>
            <a:ext cx="2818388" cy="4454586"/>
          </a:xfrm>
          <a:prstGeom prst="rect">
            <a:avLst/>
          </a:prstGeom>
          <a:noFill/>
          <a:ln w="9525">
            <a:noFill/>
            <a:miter lim="800000"/>
            <a:headEnd/>
            <a:tailEnd/>
          </a:ln>
        </p:spPr>
      </p:pic>
      <p:sp>
        <p:nvSpPr>
          <p:cNvPr id="9" name="Rectangle 21"/>
          <p:cNvSpPr>
            <a:spLocks noChangeArrowheads="1"/>
          </p:cNvSpPr>
          <p:nvPr/>
        </p:nvSpPr>
        <p:spPr bwMode="auto">
          <a:xfrm>
            <a:off x="323850" y="4783158"/>
            <a:ext cx="4751387" cy="1200329"/>
          </a:xfrm>
          <a:prstGeom prst="rect">
            <a:avLst/>
          </a:prstGeom>
          <a:noFill/>
          <a:ln w="9525">
            <a:noFill/>
            <a:miter lim="800000"/>
            <a:headEnd/>
            <a:tailEnd/>
          </a:ln>
        </p:spPr>
        <p:txBody>
          <a:bodyPr>
            <a:spAutoFit/>
          </a:bodyPr>
          <a:lstStyle/>
          <a:p>
            <a:r>
              <a:rPr lang="en-GB" sz="2400" dirty="0">
                <a:solidFill>
                  <a:srgbClr val="000066"/>
                </a:solidFill>
              </a:rPr>
              <a:t>Much of what we know about objects outside Earth comes </a:t>
            </a:r>
            <a:br>
              <a:rPr lang="en-GB" sz="2400" dirty="0">
                <a:solidFill>
                  <a:srgbClr val="000066"/>
                </a:solidFill>
              </a:rPr>
            </a:br>
            <a:r>
              <a:rPr lang="en-GB" sz="2400" dirty="0">
                <a:solidFill>
                  <a:srgbClr val="000066"/>
                </a:solidFill>
              </a:rPr>
              <a:t>from our use of telescopes.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76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36" grpId="0"/>
      <p:bldP spid="36763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p:txBody>
          <a:bodyPr>
            <a:normAutofit/>
          </a:bodyPr>
          <a:lstStyle/>
          <a:p>
            <a:r>
              <a:rPr lang="en-GB" sz="1600" dirty="0"/>
              <a:t>1. Patterns </a:t>
            </a:r>
          </a:p>
          <a:p>
            <a:r>
              <a:rPr lang="en-GB" sz="1600" dirty="0"/>
              <a:t>3. Scale, Proportion, and Quantity</a:t>
            </a:r>
          </a:p>
          <a:p>
            <a:r>
              <a:rPr lang="en-GB" sz="1600" dirty="0"/>
              <a:t>4. Systems and System Models</a:t>
            </a:r>
          </a:p>
          <a:p>
            <a:r>
              <a:rPr lang="en-GB" sz="1600" dirty="0"/>
              <a:t>6. Structure and Function</a:t>
            </a:r>
          </a:p>
        </p:txBody>
      </p:sp>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GB" dirty="0"/>
              <a:t>Outside Earth</a:t>
            </a:r>
            <a:endParaRPr lang="en-US" dirty="0"/>
          </a:p>
        </p:txBody>
      </p:sp>
      <p:sp>
        <p:nvSpPr>
          <p:cNvPr id="8196" name="Text Box 4"/>
          <p:cNvSpPr txBox="1">
            <a:spLocks noChangeArrowheads="1"/>
          </p:cNvSpPr>
          <p:nvPr/>
        </p:nvSpPr>
        <p:spPr bwMode="auto">
          <a:xfrm>
            <a:off x="323528" y="764704"/>
            <a:ext cx="3887663" cy="467051"/>
          </a:xfrm>
          <a:prstGeom prst="rect">
            <a:avLst/>
          </a:prstGeom>
          <a:solidFill>
            <a:srgbClr val="FDD9D9"/>
          </a:solidFill>
          <a:ln w="9525">
            <a:noFill/>
            <a:miter lim="800000"/>
            <a:headEnd/>
            <a:tailEnd/>
          </a:ln>
        </p:spPr>
        <p:txBody>
          <a:bodyPr wrap="square">
            <a:spAutoFit/>
          </a:bodyPr>
          <a:lstStyle/>
          <a:p>
            <a:pPr eaLnBrk="0" hangingPunct="0">
              <a:lnSpc>
                <a:spcPct val="110000"/>
              </a:lnSpc>
            </a:pPr>
            <a:r>
              <a:rPr lang="en-GB" sz="2400" dirty="0">
                <a:solidFill>
                  <a:srgbClr val="000066"/>
                </a:solidFill>
              </a:rPr>
              <a:t>What is beyond the Earth?</a:t>
            </a:r>
          </a:p>
        </p:txBody>
      </p:sp>
      <p:pic>
        <p:nvPicPr>
          <p:cNvPr id="8" name="Picture 7" descr="Outside Earth_Earth NASA.jpg"/>
          <p:cNvPicPr>
            <a:picLocks noChangeAspect="1"/>
          </p:cNvPicPr>
          <p:nvPr/>
        </p:nvPicPr>
        <p:blipFill>
          <a:blip r:embed="rId3" cstate="email"/>
          <a:srcRect/>
          <a:stretch>
            <a:fillRect/>
          </a:stretch>
        </p:blipFill>
        <p:spPr>
          <a:xfrm>
            <a:off x="1143000" y="1450037"/>
            <a:ext cx="6858000" cy="5075307"/>
          </a:xfrm>
          <a:prstGeom prst="rect">
            <a:avLst/>
          </a:prstGeom>
        </p:spPr>
      </p:pic>
      <p:pic>
        <p:nvPicPr>
          <p:cNvPr id="7" name="Picture 19">
            <a:hlinkClick r:id="" action="ppaction://hlinkshowjump?jump=nextslide"/>
            <a:extLst>
              <a:ext uri="{FF2B5EF4-FFF2-40B4-BE49-F238E27FC236}">
                <a16:creationId xmlns:a16="http://schemas.microsoft.com/office/drawing/2014/main" id="{8FFABFBD-7B7C-4699-A3DC-4CF5B7060F6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 descr="notes_icon">
            <a:extLst>
              <a:ext uri="{FF2B5EF4-FFF2-40B4-BE49-F238E27FC236}">
                <a16:creationId xmlns:a16="http://schemas.microsoft.com/office/drawing/2014/main" id="{AF4D55BB-D597-41C8-B7F5-1EEDA1E380B5}"/>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631FC33A-8537-4FF5-AC18-604FACA7AD2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97290" y="86520"/>
            <a:ext cx="442911" cy="51673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GB" dirty="0"/>
              <a:t>Outside Earth</a:t>
            </a:r>
            <a:endParaRPr lang="en-US" dirty="0"/>
          </a:p>
        </p:txBody>
      </p:sp>
      <p:sp>
        <p:nvSpPr>
          <p:cNvPr id="8196" name="Text Box 4"/>
          <p:cNvSpPr txBox="1">
            <a:spLocks noChangeArrowheads="1"/>
          </p:cNvSpPr>
          <p:nvPr/>
        </p:nvSpPr>
        <p:spPr bwMode="auto">
          <a:xfrm>
            <a:off x="323850" y="764704"/>
            <a:ext cx="8156630" cy="904863"/>
          </a:xfrm>
          <a:prstGeom prst="rect">
            <a:avLst/>
          </a:prstGeom>
          <a:solidFill>
            <a:srgbClr val="FDD9D9"/>
          </a:solidFill>
          <a:ln w="9525">
            <a:noFill/>
            <a:miter lim="800000"/>
            <a:headEnd/>
            <a:tailEnd/>
          </a:ln>
        </p:spPr>
        <p:txBody>
          <a:bodyPr wrap="square">
            <a:spAutoFit/>
          </a:bodyPr>
          <a:lstStyle/>
          <a:p>
            <a:pPr eaLnBrk="0" hangingPunct="0">
              <a:lnSpc>
                <a:spcPct val="110000"/>
              </a:lnSpc>
            </a:pPr>
            <a:r>
              <a:rPr lang="en-GB" sz="2400" dirty="0">
                <a:solidFill>
                  <a:srgbClr val="000066"/>
                </a:solidFill>
              </a:rPr>
              <a:t>We can see some of the things that are beyond our planet by looking up at the sky. What can you see here?</a:t>
            </a:r>
          </a:p>
        </p:txBody>
      </p:sp>
      <p:pic>
        <p:nvPicPr>
          <p:cNvPr id="8" name="Picture 19">
            <a:hlinkClick r:id="" action="ppaction://hlinkshowjump?jump=nextslide"/>
            <a:extLst>
              <a:ext uri="{FF2B5EF4-FFF2-40B4-BE49-F238E27FC236}">
                <a16:creationId xmlns:a16="http://schemas.microsoft.com/office/drawing/2014/main" id="{AFCEDE0C-6144-402B-BAD2-C1BD4C93D58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 descr="notes_icon">
            <a:extLst>
              <a:ext uri="{FF2B5EF4-FFF2-40B4-BE49-F238E27FC236}">
                <a16:creationId xmlns:a16="http://schemas.microsoft.com/office/drawing/2014/main" id="{55997AD6-BBAC-4827-8754-5553478F7DED}"/>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pic>
        <p:nvPicPr>
          <p:cNvPr id="4" name="Picture 3">
            <a:extLst>
              <a:ext uri="{FF2B5EF4-FFF2-40B4-BE49-F238E27FC236}">
                <a16:creationId xmlns:a16="http://schemas.microsoft.com/office/drawing/2014/main" id="{8337705A-FD09-4771-BE0A-C8E87274CF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5183" y="1916832"/>
            <a:ext cx="6853634" cy="45429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GB" dirty="0"/>
              <a:t>Outside Earth</a:t>
            </a:r>
            <a:endParaRPr lang="en-US" dirty="0"/>
          </a:p>
        </p:txBody>
      </p:sp>
      <p:sp>
        <p:nvSpPr>
          <p:cNvPr id="8196" name="Text Box 4"/>
          <p:cNvSpPr txBox="1">
            <a:spLocks noChangeArrowheads="1"/>
          </p:cNvSpPr>
          <p:nvPr/>
        </p:nvSpPr>
        <p:spPr bwMode="auto">
          <a:xfrm>
            <a:off x="337041" y="770245"/>
            <a:ext cx="3743647" cy="467051"/>
          </a:xfrm>
          <a:prstGeom prst="rect">
            <a:avLst/>
          </a:prstGeom>
          <a:solidFill>
            <a:srgbClr val="FDD9D9"/>
          </a:solidFill>
          <a:ln w="9525">
            <a:noFill/>
            <a:miter lim="800000"/>
            <a:headEnd/>
            <a:tailEnd/>
          </a:ln>
        </p:spPr>
        <p:txBody>
          <a:bodyPr wrap="square">
            <a:spAutoFit/>
          </a:bodyPr>
          <a:lstStyle/>
          <a:p>
            <a:pPr eaLnBrk="0" hangingPunct="0">
              <a:lnSpc>
                <a:spcPct val="110000"/>
              </a:lnSpc>
            </a:pPr>
            <a:r>
              <a:rPr lang="en-GB" sz="2400" dirty="0">
                <a:solidFill>
                  <a:srgbClr val="000066"/>
                </a:solidFill>
              </a:rPr>
              <a:t>What can you see here? </a:t>
            </a:r>
          </a:p>
        </p:txBody>
      </p:sp>
      <p:sp>
        <p:nvSpPr>
          <p:cNvPr id="10" name="Text Box 4"/>
          <p:cNvSpPr txBox="1">
            <a:spLocks noChangeArrowheads="1"/>
          </p:cNvSpPr>
          <p:nvPr/>
        </p:nvSpPr>
        <p:spPr bwMode="auto">
          <a:xfrm>
            <a:off x="337041" y="1307534"/>
            <a:ext cx="6047903" cy="467051"/>
          </a:xfrm>
          <a:prstGeom prst="rect">
            <a:avLst/>
          </a:prstGeom>
          <a:solidFill>
            <a:srgbClr val="FDD9D9"/>
          </a:solidFill>
          <a:ln w="9525">
            <a:noFill/>
            <a:miter lim="800000"/>
            <a:headEnd/>
            <a:tailEnd/>
          </a:ln>
        </p:spPr>
        <p:txBody>
          <a:bodyPr wrap="square">
            <a:spAutoFit/>
          </a:bodyPr>
          <a:lstStyle/>
          <a:p>
            <a:pPr eaLnBrk="0" hangingPunct="0">
              <a:lnSpc>
                <a:spcPct val="110000"/>
              </a:lnSpc>
            </a:pPr>
            <a:r>
              <a:rPr lang="en-GB" sz="2400" dirty="0">
                <a:solidFill>
                  <a:srgbClr val="000066"/>
                </a:solidFill>
              </a:rPr>
              <a:t>What can’t you see, compared to at night?</a:t>
            </a:r>
          </a:p>
        </p:txBody>
      </p:sp>
      <p:sp>
        <p:nvSpPr>
          <p:cNvPr id="11" name="Text Box 4"/>
          <p:cNvSpPr txBox="1">
            <a:spLocks noChangeArrowheads="1"/>
          </p:cNvSpPr>
          <p:nvPr/>
        </p:nvSpPr>
        <p:spPr bwMode="auto">
          <a:xfrm>
            <a:off x="337041" y="1844824"/>
            <a:ext cx="4751759" cy="467051"/>
          </a:xfrm>
          <a:prstGeom prst="rect">
            <a:avLst/>
          </a:prstGeom>
          <a:solidFill>
            <a:srgbClr val="FDD9D9"/>
          </a:solidFill>
          <a:ln w="9525">
            <a:noFill/>
            <a:miter lim="800000"/>
            <a:headEnd/>
            <a:tailEnd/>
          </a:ln>
        </p:spPr>
        <p:txBody>
          <a:bodyPr wrap="square">
            <a:spAutoFit/>
          </a:bodyPr>
          <a:lstStyle/>
          <a:p>
            <a:pPr eaLnBrk="0" hangingPunct="0">
              <a:lnSpc>
                <a:spcPct val="110000"/>
              </a:lnSpc>
            </a:pPr>
            <a:r>
              <a:rPr lang="en-GB" sz="2400" dirty="0">
                <a:solidFill>
                  <a:srgbClr val="000066"/>
                </a:solidFill>
              </a:rPr>
              <a:t>Can you explain the difference?</a:t>
            </a:r>
          </a:p>
        </p:txBody>
      </p:sp>
      <p:pic>
        <p:nvPicPr>
          <p:cNvPr id="12" name="Picture 19">
            <a:hlinkClick r:id="" action="ppaction://hlinkshowjump?jump=nextslide"/>
            <a:extLst>
              <a:ext uri="{FF2B5EF4-FFF2-40B4-BE49-F238E27FC236}">
                <a16:creationId xmlns:a16="http://schemas.microsoft.com/office/drawing/2014/main" id="{4BBBCAE3-C487-4388-92E3-11D62BFED53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5" descr="notes_icon">
            <a:extLst>
              <a:ext uri="{FF2B5EF4-FFF2-40B4-BE49-F238E27FC236}">
                <a16:creationId xmlns:a16="http://schemas.microsoft.com/office/drawing/2014/main" id="{1E47734F-8236-4BA5-8FEC-194C6BB56FDB}"/>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pic>
        <p:nvPicPr>
          <p:cNvPr id="4" name="Picture 3">
            <a:extLst>
              <a:ext uri="{FF2B5EF4-FFF2-40B4-BE49-F238E27FC236}">
                <a16:creationId xmlns:a16="http://schemas.microsoft.com/office/drawing/2014/main" id="{C6133339-85B1-4850-9F8D-140767F779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3582" y="2465350"/>
            <a:ext cx="6086091" cy="4060292"/>
          </a:xfrm>
          <a:prstGeom prst="rect">
            <a:avLst/>
          </a:prstGeom>
        </p:spPr>
      </p:pic>
      <p:pic>
        <p:nvPicPr>
          <p:cNvPr id="9" name="Picture 8">
            <a:extLst>
              <a:ext uri="{FF2B5EF4-FFF2-40B4-BE49-F238E27FC236}">
                <a16:creationId xmlns:a16="http://schemas.microsoft.com/office/drawing/2014/main" id="{688F22D9-5877-4672-9378-B24E9BC6FA5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97290"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James.png"/>
          <p:cNvPicPr>
            <a:picLocks noChangeAspect="1"/>
          </p:cNvPicPr>
          <p:nvPr/>
        </p:nvPicPr>
        <p:blipFill>
          <a:blip r:embed="rId3"/>
          <a:stretch>
            <a:fillRect/>
          </a:stretch>
        </p:blipFill>
        <p:spPr>
          <a:xfrm>
            <a:off x="6390332" y="2163745"/>
            <a:ext cx="2052046" cy="4524390"/>
          </a:xfrm>
          <a:prstGeom prst="rect">
            <a:avLst/>
          </a:prstGeom>
        </p:spPr>
      </p:pic>
      <p:sp>
        <p:nvSpPr>
          <p:cNvPr id="8195" name="Rectangle 2"/>
          <p:cNvSpPr>
            <a:spLocks noGrp="1" noChangeArrowheads="1"/>
          </p:cNvSpPr>
          <p:nvPr>
            <p:ph type="title"/>
          </p:nvPr>
        </p:nvSpPr>
        <p:spPr/>
        <p:txBody>
          <a:bodyPr/>
          <a:lstStyle/>
          <a:p>
            <a:pPr eaLnBrk="1" hangingPunct="1"/>
            <a:r>
              <a:rPr lang="en-GB" dirty="0"/>
              <a:t>Outside Earth</a:t>
            </a:r>
            <a:endParaRPr lang="en-US" dirty="0"/>
          </a:p>
        </p:txBody>
      </p:sp>
      <p:sp>
        <p:nvSpPr>
          <p:cNvPr id="8196" name="Text Box 4"/>
          <p:cNvSpPr txBox="1">
            <a:spLocks noChangeArrowheads="1"/>
          </p:cNvSpPr>
          <p:nvPr/>
        </p:nvSpPr>
        <p:spPr bwMode="auto">
          <a:xfrm>
            <a:off x="323528" y="764704"/>
            <a:ext cx="8156630" cy="467051"/>
          </a:xfrm>
          <a:prstGeom prst="rect">
            <a:avLst/>
          </a:prstGeom>
          <a:noFill/>
          <a:ln w="9525">
            <a:noFill/>
            <a:miter lim="800000"/>
            <a:headEnd/>
            <a:tailEnd/>
          </a:ln>
        </p:spPr>
        <p:txBody>
          <a:bodyPr wrap="square">
            <a:spAutoFit/>
          </a:bodyPr>
          <a:lstStyle/>
          <a:p>
            <a:pPr eaLnBrk="0" hangingPunct="0">
              <a:lnSpc>
                <a:spcPct val="110000"/>
              </a:lnSpc>
            </a:pPr>
            <a:r>
              <a:rPr lang="en-GB" sz="2400" dirty="0">
                <a:solidFill>
                  <a:srgbClr val="000066"/>
                </a:solidFill>
              </a:rPr>
              <a:t>The Sun is a </a:t>
            </a:r>
            <a:r>
              <a:rPr lang="en-GB" altLang="en-US" sz="2400" b="1" dirty="0">
                <a:solidFill>
                  <a:srgbClr val="B80303"/>
                </a:solidFill>
                <a:latin typeface="Arial" panose="020B0604020202020204" pitchFamily="34" charset="0"/>
              </a:rPr>
              <a:t>star</a:t>
            </a:r>
            <a:r>
              <a:rPr lang="en-GB" sz="2400" dirty="0">
                <a:solidFill>
                  <a:srgbClr val="000066"/>
                </a:solidFill>
              </a:rPr>
              <a:t>. </a:t>
            </a:r>
          </a:p>
        </p:txBody>
      </p:sp>
      <p:sp>
        <p:nvSpPr>
          <p:cNvPr id="10" name="Text Box 4"/>
          <p:cNvSpPr txBox="1">
            <a:spLocks noChangeArrowheads="1"/>
          </p:cNvSpPr>
          <p:nvPr/>
        </p:nvSpPr>
        <p:spPr bwMode="auto">
          <a:xfrm>
            <a:off x="323528" y="1277439"/>
            <a:ext cx="8156630" cy="904863"/>
          </a:xfrm>
          <a:prstGeom prst="rect">
            <a:avLst/>
          </a:prstGeom>
          <a:noFill/>
          <a:ln w="9525">
            <a:noFill/>
            <a:miter lim="800000"/>
            <a:headEnd/>
            <a:tailEnd/>
          </a:ln>
        </p:spPr>
        <p:txBody>
          <a:bodyPr wrap="square">
            <a:spAutoFit/>
          </a:bodyPr>
          <a:lstStyle/>
          <a:p>
            <a:pPr eaLnBrk="0" hangingPunct="0">
              <a:lnSpc>
                <a:spcPct val="110000"/>
              </a:lnSpc>
            </a:pPr>
            <a:r>
              <a:rPr lang="en-GB" sz="2400" dirty="0">
                <a:solidFill>
                  <a:srgbClr val="000066"/>
                </a:solidFill>
              </a:rPr>
              <a:t>We can see other stars in the sky at night, but the Sun looks very different.</a:t>
            </a:r>
          </a:p>
        </p:txBody>
      </p:sp>
      <p:sp>
        <p:nvSpPr>
          <p:cNvPr id="11" name="Text Box 4"/>
          <p:cNvSpPr txBox="1">
            <a:spLocks noChangeArrowheads="1"/>
          </p:cNvSpPr>
          <p:nvPr/>
        </p:nvSpPr>
        <p:spPr bwMode="auto">
          <a:xfrm>
            <a:off x="323528" y="2299803"/>
            <a:ext cx="4724408" cy="904863"/>
          </a:xfrm>
          <a:prstGeom prst="rect">
            <a:avLst/>
          </a:prstGeom>
          <a:noFill/>
          <a:ln w="9525">
            <a:noFill/>
            <a:miter lim="800000"/>
            <a:headEnd/>
            <a:tailEnd/>
          </a:ln>
        </p:spPr>
        <p:txBody>
          <a:bodyPr wrap="square">
            <a:spAutoFit/>
          </a:bodyPr>
          <a:lstStyle/>
          <a:p>
            <a:pPr eaLnBrk="0" hangingPunct="0">
              <a:lnSpc>
                <a:spcPct val="110000"/>
              </a:lnSpc>
            </a:pPr>
            <a:r>
              <a:rPr lang="en-GB" sz="2400" dirty="0">
                <a:solidFill>
                  <a:srgbClr val="000066"/>
                </a:solidFill>
              </a:rPr>
              <a:t>That’s because it is much closer to us than any other star.</a:t>
            </a:r>
          </a:p>
        </p:txBody>
      </p:sp>
      <p:pic>
        <p:nvPicPr>
          <p:cNvPr id="12" name="Picture 11" descr="Alexis.png"/>
          <p:cNvPicPr>
            <a:picLocks noChangeAspect="1"/>
          </p:cNvPicPr>
          <p:nvPr/>
        </p:nvPicPr>
        <p:blipFill>
          <a:blip r:embed="rId4"/>
          <a:stretch>
            <a:fillRect/>
          </a:stretch>
        </p:blipFill>
        <p:spPr>
          <a:xfrm>
            <a:off x="5367967" y="2243197"/>
            <a:ext cx="1679598" cy="4398947"/>
          </a:xfrm>
          <a:prstGeom prst="rect">
            <a:avLst/>
          </a:prstGeom>
        </p:spPr>
      </p:pic>
      <p:sp>
        <p:nvSpPr>
          <p:cNvPr id="14" name="Text Box 4"/>
          <p:cNvSpPr txBox="1">
            <a:spLocks noChangeArrowheads="1"/>
          </p:cNvSpPr>
          <p:nvPr/>
        </p:nvSpPr>
        <p:spPr bwMode="auto">
          <a:xfrm>
            <a:off x="323528" y="3322167"/>
            <a:ext cx="4468817" cy="1311128"/>
          </a:xfrm>
          <a:prstGeom prst="rect">
            <a:avLst/>
          </a:prstGeom>
          <a:noFill/>
          <a:ln w="9525">
            <a:noFill/>
            <a:miter lim="800000"/>
            <a:headEnd/>
            <a:tailEnd/>
          </a:ln>
        </p:spPr>
        <p:txBody>
          <a:bodyPr wrap="square">
            <a:spAutoFit/>
          </a:bodyPr>
          <a:lstStyle/>
          <a:p>
            <a:pPr eaLnBrk="0" hangingPunct="0">
              <a:lnSpc>
                <a:spcPct val="110000"/>
              </a:lnSpc>
            </a:pPr>
            <a:r>
              <a:rPr lang="en-GB" sz="2400" dirty="0">
                <a:solidFill>
                  <a:srgbClr val="000066"/>
                </a:solidFill>
              </a:rPr>
              <a:t>Stars are balls of very hot </a:t>
            </a:r>
            <a:r>
              <a:rPr lang="en-GB" altLang="en-US" sz="2400" b="1" dirty="0">
                <a:solidFill>
                  <a:srgbClr val="B80303"/>
                </a:solidFill>
                <a:latin typeface="Arial" panose="020B0604020202020204" pitchFamily="34" charset="0"/>
              </a:rPr>
              <a:t>gases</a:t>
            </a:r>
            <a:r>
              <a:rPr lang="en-GB" sz="2400" dirty="0">
                <a:solidFill>
                  <a:srgbClr val="000066"/>
                </a:solidFill>
              </a:rPr>
              <a:t>. Inside them, reactions are happening all the time. </a:t>
            </a:r>
          </a:p>
        </p:txBody>
      </p:sp>
      <p:sp>
        <p:nvSpPr>
          <p:cNvPr id="15" name="Text Box 4"/>
          <p:cNvSpPr txBox="1">
            <a:spLocks noChangeArrowheads="1"/>
          </p:cNvSpPr>
          <p:nvPr/>
        </p:nvSpPr>
        <p:spPr bwMode="auto">
          <a:xfrm>
            <a:off x="323528" y="4746174"/>
            <a:ext cx="4468817" cy="1311128"/>
          </a:xfrm>
          <a:prstGeom prst="rect">
            <a:avLst/>
          </a:prstGeom>
          <a:noFill/>
          <a:ln w="9525">
            <a:noFill/>
            <a:miter lim="800000"/>
            <a:headEnd/>
            <a:tailEnd/>
          </a:ln>
        </p:spPr>
        <p:txBody>
          <a:bodyPr wrap="square">
            <a:spAutoFit/>
          </a:bodyPr>
          <a:lstStyle/>
          <a:p>
            <a:pPr eaLnBrk="0" hangingPunct="0">
              <a:lnSpc>
                <a:spcPct val="110000"/>
              </a:lnSpc>
            </a:pPr>
            <a:r>
              <a:rPr lang="en-GB" sz="2400" dirty="0">
                <a:solidFill>
                  <a:srgbClr val="000066"/>
                </a:solidFill>
              </a:rPr>
              <a:t>The reactions release lots </a:t>
            </a:r>
            <a:br>
              <a:rPr lang="en-GB" sz="2400" dirty="0">
                <a:solidFill>
                  <a:srgbClr val="000066"/>
                </a:solidFill>
              </a:rPr>
            </a:br>
            <a:r>
              <a:rPr lang="en-GB" sz="2400" dirty="0">
                <a:solidFill>
                  <a:srgbClr val="000066"/>
                </a:solidFill>
              </a:rPr>
              <a:t>of heat and make stars glow </a:t>
            </a:r>
            <a:br>
              <a:rPr lang="en-GB" sz="2400" dirty="0">
                <a:solidFill>
                  <a:srgbClr val="000066"/>
                </a:solidFill>
              </a:rPr>
            </a:br>
            <a:r>
              <a:rPr lang="en-GB" sz="2400" dirty="0">
                <a:solidFill>
                  <a:srgbClr val="000066"/>
                </a:solidFill>
              </a:rPr>
              <a:t>very brightly!</a:t>
            </a:r>
          </a:p>
        </p:txBody>
      </p:sp>
      <p:pic>
        <p:nvPicPr>
          <p:cNvPr id="16" name="Picture 19">
            <a:hlinkClick r:id="" action="ppaction://hlinkshowjump?jump=nextslide"/>
            <a:extLst>
              <a:ext uri="{FF2B5EF4-FFF2-40B4-BE49-F238E27FC236}">
                <a16:creationId xmlns:a16="http://schemas.microsoft.com/office/drawing/2014/main" id="{3C83F5B9-C911-42DC-9D45-288E3B80685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7" name="Picture 5" descr="notes_icon">
            <a:extLst>
              <a:ext uri="{FF2B5EF4-FFF2-40B4-BE49-F238E27FC236}">
                <a16:creationId xmlns:a16="http://schemas.microsoft.com/office/drawing/2014/main" id="{334E75AD-02FB-4D45-9F02-67D2695D4001}"/>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GB" dirty="0"/>
              <a:t>Outside Earth</a:t>
            </a:r>
            <a:endParaRPr lang="en-US" dirty="0"/>
          </a:p>
        </p:txBody>
      </p:sp>
      <p:sp>
        <p:nvSpPr>
          <p:cNvPr id="8196" name="Text Box 4"/>
          <p:cNvSpPr txBox="1">
            <a:spLocks noChangeArrowheads="1"/>
          </p:cNvSpPr>
          <p:nvPr/>
        </p:nvSpPr>
        <p:spPr bwMode="auto">
          <a:xfrm>
            <a:off x="323528" y="764704"/>
            <a:ext cx="8156630" cy="904863"/>
          </a:xfrm>
          <a:prstGeom prst="rect">
            <a:avLst/>
          </a:prstGeom>
          <a:noFill/>
          <a:ln w="9525">
            <a:noFill/>
            <a:miter lim="800000"/>
            <a:headEnd/>
            <a:tailEnd/>
          </a:ln>
        </p:spPr>
        <p:txBody>
          <a:bodyPr wrap="square">
            <a:spAutoFit/>
          </a:bodyPr>
          <a:lstStyle/>
          <a:p>
            <a:pPr eaLnBrk="0" hangingPunct="0">
              <a:lnSpc>
                <a:spcPct val="110000"/>
              </a:lnSpc>
            </a:pPr>
            <a:r>
              <a:rPr lang="en-GB" sz="2400" dirty="0">
                <a:solidFill>
                  <a:srgbClr val="000066"/>
                </a:solidFill>
              </a:rPr>
              <a:t>The other stars that you can see in the night sky are also glowing very brightly, like the Sun.  </a:t>
            </a:r>
          </a:p>
        </p:txBody>
      </p:sp>
      <p:sp>
        <p:nvSpPr>
          <p:cNvPr id="16" name="Text Box 4"/>
          <p:cNvSpPr txBox="1">
            <a:spLocks noChangeArrowheads="1"/>
          </p:cNvSpPr>
          <p:nvPr/>
        </p:nvSpPr>
        <p:spPr bwMode="auto">
          <a:xfrm>
            <a:off x="323528" y="2353796"/>
            <a:ext cx="3409940" cy="904863"/>
          </a:xfrm>
          <a:prstGeom prst="rect">
            <a:avLst/>
          </a:prstGeom>
          <a:noFill/>
          <a:ln w="9525">
            <a:noFill/>
            <a:miter lim="800000"/>
            <a:headEnd/>
            <a:tailEnd/>
          </a:ln>
        </p:spPr>
        <p:txBody>
          <a:bodyPr wrap="square">
            <a:spAutoFit/>
          </a:bodyPr>
          <a:lstStyle/>
          <a:p>
            <a:pPr eaLnBrk="0" hangingPunct="0">
              <a:lnSpc>
                <a:spcPct val="110000"/>
              </a:lnSpc>
            </a:pPr>
            <a:r>
              <a:rPr lang="en-GB" sz="2400" dirty="0">
                <a:solidFill>
                  <a:srgbClr val="000066"/>
                </a:solidFill>
              </a:rPr>
              <a:t>However, they are </a:t>
            </a:r>
            <a:br>
              <a:rPr lang="en-GB" sz="2400" dirty="0">
                <a:solidFill>
                  <a:srgbClr val="000066"/>
                </a:solidFill>
              </a:rPr>
            </a:br>
            <a:r>
              <a:rPr lang="en-GB" sz="2400" dirty="0">
                <a:solidFill>
                  <a:srgbClr val="000066"/>
                </a:solidFill>
              </a:rPr>
              <a:t>very far away.</a:t>
            </a:r>
          </a:p>
        </p:txBody>
      </p:sp>
      <p:sp>
        <p:nvSpPr>
          <p:cNvPr id="17" name="Text Box 4"/>
          <p:cNvSpPr txBox="1">
            <a:spLocks noChangeArrowheads="1"/>
          </p:cNvSpPr>
          <p:nvPr/>
        </p:nvSpPr>
        <p:spPr bwMode="auto">
          <a:xfrm>
            <a:off x="323528" y="3942888"/>
            <a:ext cx="3629018" cy="1311128"/>
          </a:xfrm>
          <a:prstGeom prst="rect">
            <a:avLst/>
          </a:prstGeom>
          <a:noFill/>
          <a:ln w="9525">
            <a:noFill/>
            <a:miter lim="800000"/>
            <a:headEnd/>
            <a:tailEnd/>
          </a:ln>
        </p:spPr>
        <p:txBody>
          <a:bodyPr wrap="square">
            <a:spAutoFit/>
          </a:bodyPr>
          <a:lstStyle/>
          <a:p>
            <a:pPr eaLnBrk="0" hangingPunct="0">
              <a:lnSpc>
                <a:spcPct val="110000"/>
              </a:lnSpc>
            </a:pPr>
            <a:r>
              <a:rPr lang="en-GB" sz="2400" dirty="0">
                <a:solidFill>
                  <a:srgbClr val="000066"/>
                </a:solidFill>
              </a:rPr>
              <a:t>After the Sun, our next nearest star is called </a:t>
            </a:r>
            <a:r>
              <a:rPr lang="en-GB" altLang="en-US" sz="2400" b="1" dirty="0" err="1">
                <a:solidFill>
                  <a:srgbClr val="B80303"/>
                </a:solidFill>
                <a:latin typeface="Arial" panose="020B0604020202020204" pitchFamily="34" charset="0"/>
              </a:rPr>
              <a:t>Proxima</a:t>
            </a:r>
            <a:r>
              <a:rPr lang="en-GB" altLang="en-US" sz="2400" b="1" dirty="0">
                <a:solidFill>
                  <a:srgbClr val="B80303"/>
                </a:solidFill>
                <a:latin typeface="Arial" panose="020B0604020202020204" pitchFamily="34" charset="0"/>
              </a:rPr>
              <a:t> Centauri</a:t>
            </a:r>
            <a:r>
              <a:rPr lang="en-GB" sz="2400" dirty="0">
                <a:solidFill>
                  <a:srgbClr val="000066"/>
                </a:solidFill>
              </a:rPr>
              <a:t>. </a:t>
            </a:r>
          </a:p>
        </p:txBody>
      </p:sp>
      <p:sp>
        <p:nvSpPr>
          <p:cNvPr id="19" name="Text Box 4"/>
          <p:cNvSpPr txBox="1">
            <a:spLocks noChangeArrowheads="1"/>
          </p:cNvSpPr>
          <p:nvPr/>
        </p:nvSpPr>
        <p:spPr bwMode="auto">
          <a:xfrm>
            <a:off x="701622" y="6107033"/>
            <a:ext cx="7740756" cy="467051"/>
          </a:xfrm>
          <a:prstGeom prst="rect">
            <a:avLst/>
          </a:prstGeom>
          <a:noFill/>
          <a:ln w="9525">
            <a:noFill/>
            <a:miter lim="800000"/>
            <a:headEnd/>
            <a:tailEnd/>
          </a:ln>
        </p:spPr>
        <p:txBody>
          <a:bodyPr wrap="square">
            <a:spAutoFit/>
          </a:bodyPr>
          <a:lstStyle/>
          <a:p>
            <a:pPr algn="ctr" eaLnBrk="0" hangingPunct="0">
              <a:lnSpc>
                <a:spcPct val="110000"/>
              </a:lnSpc>
            </a:pPr>
            <a:r>
              <a:rPr lang="en-GB" sz="2400" dirty="0">
                <a:solidFill>
                  <a:srgbClr val="000066"/>
                </a:solidFill>
              </a:rPr>
              <a:t>It is about </a:t>
            </a:r>
            <a:r>
              <a:rPr lang="en-GB" sz="2400" b="1" dirty="0">
                <a:solidFill>
                  <a:srgbClr val="000066"/>
                </a:solidFill>
              </a:rPr>
              <a:t>40,000,000,000,000 </a:t>
            </a:r>
            <a:r>
              <a:rPr lang="en-GB" sz="2400" b="1" dirty="0" err="1">
                <a:solidFill>
                  <a:srgbClr val="000066"/>
                </a:solidFill>
              </a:rPr>
              <a:t>kilometers</a:t>
            </a:r>
            <a:r>
              <a:rPr lang="en-GB" sz="2400" dirty="0">
                <a:solidFill>
                  <a:srgbClr val="000066"/>
                </a:solidFill>
              </a:rPr>
              <a:t> from Earth!</a:t>
            </a:r>
          </a:p>
        </p:txBody>
      </p:sp>
      <p:pic>
        <p:nvPicPr>
          <p:cNvPr id="20" name="Picture 19" descr="Outside Earth_Proxima Centauri NASA.jpg"/>
          <p:cNvPicPr>
            <a:picLocks noChangeAspect="1"/>
          </p:cNvPicPr>
          <p:nvPr/>
        </p:nvPicPr>
        <p:blipFill>
          <a:blip r:embed="rId3" cstate="email"/>
          <a:srcRect/>
          <a:stretch>
            <a:fillRect/>
          </a:stretch>
        </p:blipFill>
        <p:spPr>
          <a:xfrm>
            <a:off x="4170357" y="2041506"/>
            <a:ext cx="4125969" cy="3724326"/>
          </a:xfrm>
          <a:prstGeom prst="rect">
            <a:avLst/>
          </a:prstGeom>
        </p:spPr>
      </p:pic>
      <p:pic>
        <p:nvPicPr>
          <p:cNvPr id="9" name="Picture 19">
            <a:hlinkClick r:id="" action="ppaction://hlinkshowjump?jump=nextslide"/>
            <a:extLst>
              <a:ext uri="{FF2B5EF4-FFF2-40B4-BE49-F238E27FC236}">
                <a16:creationId xmlns:a16="http://schemas.microsoft.com/office/drawing/2014/main" id="{C22AEA99-5327-43C9-B5F7-523235EAB23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GB" dirty="0"/>
              <a:t>Outside Earth</a:t>
            </a:r>
            <a:endParaRPr lang="en-US" dirty="0"/>
          </a:p>
        </p:txBody>
      </p:sp>
      <p:sp>
        <p:nvSpPr>
          <p:cNvPr id="8196" name="Text Box 4"/>
          <p:cNvSpPr txBox="1">
            <a:spLocks noChangeArrowheads="1"/>
          </p:cNvSpPr>
          <p:nvPr/>
        </p:nvSpPr>
        <p:spPr bwMode="auto">
          <a:xfrm>
            <a:off x="340169" y="782073"/>
            <a:ext cx="8156630" cy="467051"/>
          </a:xfrm>
          <a:prstGeom prst="rect">
            <a:avLst/>
          </a:prstGeom>
          <a:noFill/>
          <a:ln w="9525">
            <a:noFill/>
            <a:miter lim="800000"/>
            <a:headEnd/>
            <a:tailEnd/>
          </a:ln>
        </p:spPr>
        <p:txBody>
          <a:bodyPr wrap="square">
            <a:spAutoFit/>
          </a:bodyPr>
          <a:lstStyle/>
          <a:p>
            <a:pPr eaLnBrk="0" hangingPunct="0">
              <a:lnSpc>
                <a:spcPct val="110000"/>
              </a:lnSpc>
            </a:pPr>
            <a:r>
              <a:rPr lang="en-GB" sz="2400" dirty="0">
                <a:solidFill>
                  <a:srgbClr val="000066"/>
                </a:solidFill>
              </a:rPr>
              <a:t>Stars vary greatly in their distance from Earth.  </a:t>
            </a:r>
          </a:p>
        </p:txBody>
      </p:sp>
      <p:sp>
        <p:nvSpPr>
          <p:cNvPr id="10" name="Text Box 4"/>
          <p:cNvSpPr txBox="1">
            <a:spLocks noChangeArrowheads="1"/>
          </p:cNvSpPr>
          <p:nvPr/>
        </p:nvSpPr>
        <p:spPr bwMode="auto">
          <a:xfrm>
            <a:off x="340169" y="1599942"/>
            <a:ext cx="3140118" cy="1717393"/>
          </a:xfrm>
          <a:prstGeom prst="rect">
            <a:avLst/>
          </a:prstGeom>
          <a:noFill/>
          <a:ln w="9525">
            <a:noFill/>
            <a:miter lim="800000"/>
            <a:headEnd/>
            <a:tailEnd/>
          </a:ln>
        </p:spPr>
        <p:txBody>
          <a:bodyPr wrap="square">
            <a:spAutoFit/>
          </a:bodyPr>
          <a:lstStyle/>
          <a:p>
            <a:pPr eaLnBrk="0" hangingPunct="0">
              <a:lnSpc>
                <a:spcPct val="110000"/>
              </a:lnSpc>
            </a:pPr>
            <a:r>
              <a:rPr lang="en-GB" sz="2400" dirty="0">
                <a:solidFill>
                  <a:srgbClr val="000066"/>
                </a:solidFill>
              </a:rPr>
              <a:t>Some of them are so far away that it takes </a:t>
            </a:r>
            <a:r>
              <a:rPr lang="en-GB" sz="2400" b="1" dirty="0">
                <a:solidFill>
                  <a:srgbClr val="000066"/>
                </a:solidFill>
              </a:rPr>
              <a:t>billions</a:t>
            </a:r>
            <a:r>
              <a:rPr lang="en-GB" sz="2400" dirty="0">
                <a:solidFill>
                  <a:srgbClr val="000066"/>
                </a:solidFill>
              </a:rPr>
              <a:t> of years for their light to reach us!</a:t>
            </a:r>
          </a:p>
        </p:txBody>
      </p:sp>
      <p:pic>
        <p:nvPicPr>
          <p:cNvPr id="11" name="Picture 10" descr="Outside Earth_stars_NASA.jpg"/>
          <p:cNvPicPr>
            <a:picLocks noChangeAspect="1"/>
          </p:cNvPicPr>
          <p:nvPr/>
        </p:nvPicPr>
        <p:blipFill>
          <a:blip r:embed="rId3" cstate="email"/>
          <a:srcRect/>
          <a:stretch>
            <a:fillRect/>
          </a:stretch>
        </p:blipFill>
        <p:spPr>
          <a:xfrm>
            <a:off x="3914766" y="1688547"/>
            <a:ext cx="4710177" cy="4186824"/>
          </a:xfrm>
          <a:prstGeom prst="rect">
            <a:avLst/>
          </a:prstGeom>
        </p:spPr>
      </p:pic>
      <p:sp>
        <p:nvSpPr>
          <p:cNvPr id="13" name="Text Box 4"/>
          <p:cNvSpPr txBox="1">
            <a:spLocks noChangeArrowheads="1"/>
          </p:cNvSpPr>
          <p:nvPr/>
        </p:nvSpPr>
        <p:spPr bwMode="auto">
          <a:xfrm>
            <a:off x="340169" y="3668153"/>
            <a:ext cx="3140118" cy="2123658"/>
          </a:xfrm>
          <a:prstGeom prst="rect">
            <a:avLst/>
          </a:prstGeom>
          <a:noFill/>
          <a:ln w="9525">
            <a:noFill/>
            <a:miter lim="800000"/>
            <a:headEnd/>
            <a:tailEnd/>
          </a:ln>
        </p:spPr>
        <p:txBody>
          <a:bodyPr wrap="square">
            <a:spAutoFit/>
          </a:bodyPr>
          <a:lstStyle/>
          <a:p>
            <a:pPr eaLnBrk="0" hangingPunct="0">
              <a:lnSpc>
                <a:spcPct val="110000"/>
              </a:lnSpc>
            </a:pPr>
            <a:r>
              <a:rPr lang="en-GB" sz="2400" dirty="0">
                <a:solidFill>
                  <a:srgbClr val="000066"/>
                </a:solidFill>
              </a:rPr>
              <a:t>Stars that look close together in the night sky are actually very far apart from each other.</a:t>
            </a:r>
          </a:p>
        </p:txBody>
      </p:sp>
      <p:pic>
        <p:nvPicPr>
          <p:cNvPr id="8" name="Picture 19">
            <a:hlinkClick r:id="" action="ppaction://hlinkshowjump?jump=nextslide"/>
            <a:extLst>
              <a:ext uri="{FF2B5EF4-FFF2-40B4-BE49-F238E27FC236}">
                <a16:creationId xmlns:a16="http://schemas.microsoft.com/office/drawing/2014/main" id="{787244F5-851B-4EB1-BE3A-E2161DDD1AF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3" descr="solar system"/>
          <p:cNvPicPr>
            <a:picLocks noChangeAspect="1" noChangeArrowheads="1"/>
          </p:cNvPicPr>
          <p:nvPr/>
        </p:nvPicPr>
        <p:blipFill>
          <a:blip r:embed="rId3"/>
          <a:srcRect t="21430" b="26262"/>
          <a:stretch>
            <a:fillRect/>
          </a:stretch>
        </p:blipFill>
        <p:spPr bwMode="auto">
          <a:xfrm>
            <a:off x="1943064" y="1912625"/>
            <a:ext cx="5209607" cy="2884527"/>
          </a:xfrm>
          <a:prstGeom prst="rect">
            <a:avLst/>
          </a:prstGeom>
          <a:noFill/>
          <a:ln w="9525">
            <a:noFill/>
            <a:miter lim="800000"/>
            <a:headEnd/>
            <a:tailEnd/>
          </a:ln>
        </p:spPr>
      </p:pic>
      <p:sp>
        <p:nvSpPr>
          <p:cNvPr id="8195" name="Rectangle 2"/>
          <p:cNvSpPr>
            <a:spLocks noGrp="1" noChangeArrowheads="1"/>
          </p:cNvSpPr>
          <p:nvPr>
            <p:ph type="title"/>
          </p:nvPr>
        </p:nvSpPr>
        <p:spPr/>
        <p:txBody>
          <a:bodyPr/>
          <a:lstStyle/>
          <a:p>
            <a:pPr eaLnBrk="1" hangingPunct="1"/>
            <a:r>
              <a:rPr lang="en-GB" dirty="0"/>
              <a:t>Outside Earth</a:t>
            </a:r>
            <a:endParaRPr lang="en-US" dirty="0"/>
          </a:p>
        </p:txBody>
      </p:sp>
      <p:sp>
        <p:nvSpPr>
          <p:cNvPr id="8196" name="Text Box 4"/>
          <p:cNvSpPr txBox="1">
            <a:spLocks noChangeArrowheads="1"/>
          </p:cNvSpPr>
          <p:nvPr/>
        </p:nvSpPr>
        <p:spPr bwMode="auto">
          <a:xfrm>
            <a:off x="323850" y="764704"/>
            <a:ext cx="8010578" cy="904863"/>
          </a:xfrm>
          <a:prstGeom prst="rect">
            <a:avLst/>
          </a:prstGeom>
          <a:noFill/>
          <a:ln w="9525">
            <a:noFill/>
            <a:miter lim="800000"/>
            <a:headEnd/>
            <a:tailEnd/>
          </a:ln>
        </p:spPr>
        <p:txBody>
          <a:bodyPr wrap="square">
            <a:spAutoFit/>
          </a:bodyPr>
          <a:lstStyle/>
          <a:p>
            <a:pPr eaLnBrk="0" hangingPunct="0">
              <a:lnSpc>
                <a:spcPct val="110000"/>
              </a:lnSpc>
            </a:pPr>
            <a:r>
              <a:rPr lang="en-GB" sz="2400" dirty="0">
                <a:solidFill>
                  <a:srgbClr val="000066"/>
                </a:solidFill>
              </a:rPr>
              <a:t>Our closest star, the Sun, is </a:t>
            </a:r>
            <a:r>
              <a:rPr lang="en-GB" altLang="en-US" sz="2400" b="1" dirty="0">
                <a:solidFill>
                  <a:srgbClr val="B80303"/>
                </a:solidFill>
                <a:latin typeface="Arial" panose="020B0604020202020204" pitchFamily="34" charset="0"/>
              </a:rPr>
              <a:t>orbited</a:t>
            </a:r>
            <a:r>
              <a:rPr lang="en-GB" sz="2400" dirty="0">
                <a:solidFill>
                  <a:srgbClr val="000066"/>
                </a:solidFill>
              </a:rPr>
              <a:t> by many objects, including Earth.</a:t>
            </a:r>
          </a:p>
        </p:txBody>
      </p:sp>
      <p:sp>
        <p:nvSpPr>
          <p:cNvPr id="345098" name="Text Box 10"/>
          <p:cNvSpPr txBox="1">
            <a:spLocks noChangeArrowheads="1"/>
          </p:cNvSpPr>
          <p:nvPr/>
        </p:nvSpPr>
        <p:spPr bwMode="auto">
          <a:xfrm>
            <a:off x="323850" y="5229200"/>
            <a:ext cx="8521760" cy="830997"/>
          </a:xfrm>
          <a:prstGeom prst="rect">
            <a:avLst/>
          </a:prstGeom>
          <a:noFill/>
          <a:ln w="9525" algn="ctr">
            <a:noFill/>
            <a:miter lim="800000"/>
            <a:headEnd/>
            <a:tailEnd/>
          </a:ln>
        </p:spPr>
        <p:txBody>
          <a:bodyPr wrap="square">
            <a:spAutoFit/>
          </a:bodyPr>
          <a:lstStyle/>
          <a:p>
            <a:pPr eaLnBrk="0" hangingPunct="0">
              <a:spcBef>
                <a:spcPct val="10000"/>
              </a:spcBef>
            </a:pPr>
            <a:r>
              <a:rPr lang="en-GB" sz="2400" dirty="0">
                <a:solidFill>
                  <a:srgbClr val="000066"/>
                </a:solidFill>
              </a:rPr>
              <a:t>The Sun and the objects that orbit it are called the </a:t>
            </a:r>
            <a:br>
              <a:rPr lang="en-GB" sz="2400" dirty="0">
                <a:solidFill>
                  <a:srgbClr val="000066"/>
                </a:solidFill>
              </a:rPr>
            </a:br>
            <a:r>
              <a:rPr lang="en-GB" altLang="en-US" sz="2400" b="1" dirty="0">
                <a:solidFill>
                  <a:srgbClr val="B80303"/>
                </a:solidFill>
                <a:latin typeface="Arial" panose="020B0604020202020204" pitchFamily="34" charset="0"/>
              </a:rPr>
              <a:t>Solar System</a:t>
            </a:r>
            <a:r>
              <a:rPr lang="en-GB" sz="2400" dirty="0">
                <a:solidFill>
                  <a:srgbClr val="000066"/>
                </a:solidFill>
              </a:rPr>
              <a:t>.</a:t>
            </a:r>
          </a:p>
        </p:txBody>
      </p:sp>
      <p:pic>
        <p:nvPicPr>
          <p:cNvPr id="7" name="Picture 19">
            <a:hlinkClick r:id="" action="ppaction://hlinkshowjump?jump=nextslide"/>
            <a:extLst>
              <a:ext uri="{FF2B5EF4-FFF2-40B4-BE49-F238E27FC236}">
                <a16:creationId xmlns:a16="http://schemas.microsoft.com/office/drawing/2014/main" id="{00E61629-2927-46F3-AD10-7BE2AAE9444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5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6994</TotalTime>
  <Words>775</Words>
  <Application>Microsoft Office PowerPoint</Application>
  <PresentationFormat>On-screen Show (4:3)</PresentationFormat>
  <Paragraphs>86</Paragraphs>
  <Slides>12</Slides>
  <Notes>12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Wingdings 2</vt:lpstr>
      <vt:lpstr>Default Design</vt:lpstr>
      <vt:lpstr>3_Default Design</vt:lpstr>
      <vt:lpstr>Outside  Earth</vt:lpstr>
      <vt:lpstr>Information</vt:lpstr>
      <vt:lpstr>Outside Earth</vt:lpstr>
      <vt:lpstr>Outside Earth</vt:lpstr>
      <vt:lpstr>Outside Earth</vt:lpstr>
      <vt:lpstr>Outside Earth</vt:lpstr>
      <vt:lpstr>Outside Earth</vt:lpstr>
      <vt:lpstr>Outside Earth</vt:lpstr>
      <vt:lpstr>Outside Earth</vt:lpstr>
      <vt:lpstr>Outside Earth</vt:lpstr>
      <vt:lpstr>Outside Earth</vt:lpstr>
      <vt:lpstr>Outside Earth</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Outside Earth</dc:title>
  <dc:subject>Boardworks Elementary School Earth and Space Sciences</dc:subject>
  <dc:creator>Boardworks</dc:creator>
  <cp:lastModifiedBy>Tim Crilly</cp:lastModifiedBy>
  <cp:revision>231</cp:revision>
  <dcterms:created xsi:type="dcterms:W3CDTF">2008-01-02T09:59:39Z</dcterms:created>
  <dcterms:modified xsi:type="dcterms:W3CDTF">2018-12-04T11:01:03Z</dcterms:modified>
</cp:coreProperties>
</file>