
<file path=[Content_Types].xml><?xml version="1.0" encoding="utf-8"?>
<Types xmlns="http://schemas.openxmlformats.org/package/2006/content-types">
  <Default Extension="bin" ContentType="application/vnd.ms-office.activeX"/>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activeX/activeX1.xml" ContentType="application/vnd.ms-office.activeX+xml"/>
  <Override PartName="/ppt/notesSlides/notesSlide3.xml" ContentType="application/vnd.openxmlformats-officedocument.presentationml.notesSlide+xml"/>
  <Override PartName="/ppt/notesSlides/notesSlide4.xml" ContentType="application/vnd.openxmlformats-officedocument.presentationml.notesSlide+xml"/>
  <Override PartName="/ppt/activeX/activeX2.xml" ContentType="application/vnd.ms-office.activeX+xml"/>
  <Override PartName="/ppt/notesSlides/notesSlide5.xml" ContentType="application/vnd.openxmlformats-officedocument.presentationml.notesSlide+xml"/>
  <Override PartName="/ppt/activeX/activeX3.xml" ContentType="application/vnd.ms-office.activeX+xml"/>
  <Override PartName="/ppt/notesSlides/notesSlide6.xml" ContentType="application/vnd.openxmlformats-officedocument.presentationml.notesSlide+xml"/>
  <Override PartName="/ppt/activeX/activeX4.xml" ContentType="application/vnd.ms-office.activeX+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701" r:id="rId2"/>
  </p:sldMasterIdLst>
  <p:notesMasterIdLst>
    <p:notesMasterId r:id="rId11"/>
  </p:notesMasterIdLst>
  <p:handoutMasterIdLst>
    <p:handoutMasterId r:id="rId12"/>
  </p:handoutMasterIdLst>
  <p:sldIdLst>
    <p:sldId id="265" r:id="rId3"/>
    <p:sldId id="488" r:id="rId4"/>
    <p:sldId id="297" r:id="rId5"/>
    <p:sldId id="301" r:id="rId6"/>
    <p:sldId id="294" r:id="rId7"/>
    <p:sldId id="262" r:id="rId8"/>
    <p:sldId id="263" r:id="rId9"/>
    <p:sldId id="287" r:id="rId10"/>
  </p:sldIdLst>
  <p:sldSz cx="9144000" cy="6858000" type="screen4x3"/>
  <p:notesSz cx="6858000" cy="9296400"/>
  <p:defaultTextStyle>
    <a:defPPr>
      <a:defRPr lang="en-GB"/>
    </a:defPPr>
    <a:lvl1pPr algn="l" rtl="0" fontAlgn="base">
      <a:spcBef>
        <a:spcPct val="0"/>
      </a:spcBef>
      <a:spcAft>
        <a:spcPct val="0"/>
      </a:spcAft>
      <a:defRPr sz="2400" i="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400" i="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400" i="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400" i="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400" i="1" kern="1200">
        <a:solidFill>
          <a:schemeClr val="tx1"/>
        </a:solidFill>
        <a:latin typeface="Arial" panose="020B0604020202020204" pitchFamily="34" charset="0"/>
        <a:ea typeface="+mn-ea"/>
        <a:cs typeface="+mn-cs"/>
      </a:defRPr>
    </a:lvl5pPr>
    <a:lvl6pPr marL="2286000" algn="l" defTabSz="914400" rtl="0" eaLnBrk="1" latinLnBrk="0" hangingPunct="1">
      <a:defRPr sz="2400" i="1" kern="1200">
        <a:solidFill>
          <a:schemeClr val="tx1"/>
        </a:solidFill>
        <a:latin typeface="Arial" panose="020B0604020202020204" pitchFamily="34" charset="0"/>
        <a:ea typeface="+mn-ea"/>
        <a:cs typeface="+mn-cs"/>
      </a:defRPr>
    </a:lvl6pPr>
    <a:lvl7pPr marL="2743200" algn="l" defTabSz="914400" rtl="0" eaLnBrk="1" latinLnBrk="0" hangingPunct="1">
      <a:defRPr sz="2400" i="1" kern="1200">
        <a:solidFill>
          <a:schemeClr val="tx1"/>
        </a:solidFill>
        <a:latin typeface="Arial" panose="020B0604020202020204" pitchFamily="34" charset="0"/>
        <a:ea typeface="+mn-ea"/>
        <a:cs typeface="+mn-cs"/>
      </a:defRPr>
    </a:lvl7pPr>
    <a:lvl8pPr marL="3200400" algn="l" defTabSz="914400" rtl="0" eaLnBrk="1" latinLnBrk="0" hangingPunct="1">
      <a:defRPr sz="2400" i="1" kern="1200">
        <a:solidFill>
          <a:schemeClr val="tx1"/>
        </a:solidFill>
        <a:latin typeface="Arial" panose="020B0604020202020204" pitchFamily="34" charset="0"/>
        <a:ea typeface="+mn-ea"/>
        <a:cs typeface="+mn-cs"/>
      </a:defRPr>
    </a:lvl8pPr>
    <a:lvl9pPr marL="3657600" algn="l" defTabSz="914400" rtl="0" eaLnBrk="1" latinLnBrk="0" hangingPunct="1">
      <a:defRPr sz="2400" i="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82" userDrawn="1">
          <p15:clr>
            <a:srgbClr val="A4A3A4"/>
          </p15:clr>
        </p15:guide>
        <p15:guide id="2" pos="204"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0303"/>
    <a:srgbClr val="5B0091"/>
    <a:srgbClr val="006600"/>
    <a:srgbClr val="FF0000"/>
    <a:srgbClr val="FF66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979" autoAdjust="0"/>
  </p:normalViewPr>
  <p:slideViewPr>
    <p:cSldViewPr snapToGrid="0">
      <p:cViewPr varScale="1">
        <p:scale>
          <a:sx n="85" d="100"/>
          <a:sy n="85" d="100"/>
        </p:scale>
        <p:origin x="540" y="66"/>
      </p:cViewPr>
      <p:guideLst>
        <p:guide orient="horz" pos="482"/>
        <p:guide pos="204"/>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p:cViewPr varScale="1">
        <p:scale>
          <a:sx n="77" d="100"/>
          <a:sy n="77" d="100"/>
        </p:scale>
        <p:origin x="2064" y="108"/>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9" name="Rectangle 5">
            <a:extLst>
              <a:ext uri="{FF2B5EF4-FFF2-40B4-BE49-F238E27FC236}">
                <a16:creationId xmlns:a16="http://schemas.microsoft.com/office/drawing/2014/main" id="{6A5B1385-0F10-41B7-B4CA-1C8C4ABC60CF}"/>
              </a:ext>
            </a:extLst>
          </p:cNvPr>
          <p:cNvSpPr>
            <a:spLocks noGrp="1" noChangeArrowheads="1"/>
          </p:cNvSpPr>
          <p:nvPr>
            <p:ph type="sldNum" sz="quarter" idx="3"/>
          </p:nvPr>
        </p:nvSpPr>
        <p:spPr bwMode="auto">
          <a:xfrm>
            <a:off x="3884613" y="8829967"/>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i="0"/>
            </a:lvl1pPr>
          </a:lstStyle>
          <a:p>
            <a:fld id="{BA930C56-0702-4A35-AD6C-02F01D69E3B8}" type="slidenum">
              <a:rPr lang="en-GB" altLang="en-US" b="1"/>
              <a:pPr/>
              <a:t>‹#›</a:t>
            </a:fld>
            <a:endParaRPr lang="en-GB" altLang="en-US" b="1" dirty="0"/>
          </a:p>
        </p:txBody>
      </p:sp>
      <p:sp>
        <p:nvSpPr>
          <p:cNvPr id="6" name="Rectangle 7">
            <a:extLst>
              <a:ext uri="{FF2B5EF4-FFF2-40B4-BE49-F238E27FC236}">
                <a16:creationId xmlns:a16="http://schemas.microsoft.com/office/drawing/2014/main" id="{AF5CB044-0806-431A-848B-F895B6750A1D}"/>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i="0" dirty="0">
                <a:solidFill>
                  <a:schemeClr val="tx1"/>
                </a:solidFill>
              </a:rPr>
              <a:t>© Boardworks</a:t>
            </a:r>
          </a:p>
        </p:txBody>
      </p:sp>
      <p:sp>
        <p:nvSpPr>
          <p:cNvPr id="7" name="Rectangle 9">
            <a:extLst>
              <a:ext uri="{FF2B5EF4-FFF2-40B4-BE49-F238E27FC236}">
                <a16:creationId xmlns:a16="http://schemas.microsoft.com/office/drawing/2014/main" id="{5C6EDED1-9B38-4A41-AEAB-3B0C4A5BA1A7}"/>
              </a:ext>
            </a:extLst>
          </p:cNvPr>
          <p:cNvSpPr>
            <a:spLocks noChangeArrowheads="1"/>
          </p:cNvSpPr>
          <p:nvPr/>
        </p:nvSpPr>
        <p:spPr bwMode="auto">
          <a:xfrm>
            <a:off x="895527" y="116205"/>
            <a:ext cx="5066949" cy="464820"/>
          </a:xfrm>
          <a:prstGeom prst="rect">
            <a:avLst/>
          </a:prstGeom>
          <a:noFill/>
          <a:ln w="9525">
            <a:noFill/>
            <a:miter lim="800000"/>
            <a:headEnd/>
            <a:tailEnd/>
          </a:ln>
        </p:spPr>
        <p:txBody>
          <a:bodyPr anchor="b"/>
          <a:lstStyle/>
          <a:p>
            <a:pPr algn="ctr"/>
            <a:r>
              <a:rPr lang="en-GB" sz="1200" b="1" i="0" dirty="0">
                <a:solidFill>
                  <a:schemeClr val="tx1"/>
                </a:solidFill>
              </a:rPr>
              <a:t>Boardworks Elementary School Earth and Space Sciences</a:t>
            </a: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2" name="Rectangle 4">
            <a:extLst>
              <a:ext uri="{FF2B5EF4-FFF2-40B4-BE49-F238E27FC236}">
                <a16:creationId xmlns:a16="http://schemas.microsoft.com/office/drawing/2014/main" id="{D4D572EE-B39B-4018-9052-23A18B977678}"/>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a:extLst>
              <a:ext uri="{FF2B5EF4-FFF2-40B4-BE49-F238E27FC236}">
                <a16:creationId xmlns:a16="http://schemas.microsoft.com/office/drawing/2014/main" id="{88D43AD4-4088-423A-8406-740CF6B75652}"/>
              </a:ext>
            </a:extLst>
          </p:cNvPr>
          <p:cNvSpPr>
            <a:spLocks noGrp="1" noChangeArrowheads="1"/>
          </p:cNvSpPr>
          <p:nvPr>
            <p:ph type="body" sz="quarter" idx="3"/>
          </p:nvPr>
        </p:nvSpPr>
        <p:spPr bwMode="auto">
          <a:xfrm>
            <a:off x="914400" y="4415790"/>
            <a:ext cx="502920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
        <p:nvSpPr>
          <p:cNvPr id="7175" name="Rectangle 7">
            <a:extLst>
              <a:ext uri="{FF2B5EF4-FFF2-40B4-BE49-F238E27FC236}">
                <a16:creationId xmlns:a16="http://schemas.microsoft.com/office/drawing/2014/main" id="{78CC9B88-3A39-4A03-885C-10FF9619AC05}"/>
              </a:ext>
            </a:extLst>
          </p:cNvPr>
          <p:cNvSpPr>
            <a:spLocks noGrp="1" noChangeArrowheads="1"/>
          </p:cNvSpPr>
          <p:nvPr>
            <p:ph type="sldNum" sz="quarter" idx="5"/>
          </p:nvPr>
        </p:nvSpPr>
        <p:spPr bwMode="auto">
          <a:xfrm>
            <a:off x="3884613" y="8829967"/>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1" i="0"/>
            </a:lvl1pPr>
          </a:lstStyle>
          <a:p>
            <a:fld id="{6B4C9B0A-1F9A-45D1-A9D8-1F30D52C1EB3}" type="slidenum">
              <a:rPr lang="en-GB" altLang="en-US" smtClean="0"/>
              <a:pPr/>
              <a:t>‹#›</a:t>
            </a:fld>
            <a:endParaRPr lang="en-GB" altLang="en-US"/>
          </a:p>
        </p:txBody>
      </p:sp>
      <p:sp>
        <p:nvSpPr>
          <p:cNvPr id="8" name="Rectangle 9">
            <a:extLst>
              <a:ext uri="{FF2B5EF4-FFF2-40B4-BE49-F238E27FC236}">
                <a16:creationId xmlns:a16="http://schemas.microsoft.com/office/drawing/2014/main" id="{C972C163-187B-445C-B704-D6D0162B7663}"/>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i="0" dirty="0">
                <a:solidFill>
                  <a:schemeClr val="tx1"/>
                </a:solidFill>
              </a:rPr>
              <a:t>© Boardworks</a:t>
            </a:r>
          </a:p>
        </p:txBody>
      </p:sp>
      <p:sp>
        <p:nvSpPr>
          <p:cNvPr id="9" name="Rectangle 9">
            <a:extLst>
              <a:ext uri="{FF2B5EF4-FFF2-40B4-BE49-F238E27FC236}">
                <a16:creationId xmlns:a16="http://schemas.microsoft.com/office/drawing/2014/main" id="{BA93603B-0DE5-4F5B-B020-2589AFD30825}"/>
              </a:ext>
            </a:extLst>
          </p:cNvPr>
          <p:cNvSpPr>
            <a:spLocks noChangeArrowheads="1"/>
          </p:cNvSpPr>
          <p:nvPr/>
        </p:nvSpPr>
        <p:spPr bwMode="auto">
          <a:xfrm>
            <a:off x="895527" y="116205"/>
            <a:ext cx="5066949" cy="464820"/>
          </a:xfrm>
          <a:prstGeom prst="rect">
            <a:avLst/>
          </a:prstGeom>
          <a:noFill/>
          <a:ln w="9525">
            <a:noFill/>
            <a:miter lim="800000"/>
            <a:headEnd/>
            <a:tailEnd/>
          </a:ln>
        </p:spPr>
        <p:txBody>
          <a:bodyPr anchor="b"/>
          <a:lstStyle/>
          <a:p>
            <a:pPr algn="ctr"/>
            <a:r>
              <a:rPr lang="en-GB" sz="1200" b="1" i="0" dirty="0">
                <a:solidFill>
                  <a:schemeClr val="tx1"/>
                </a:solidFill>
              </a:rPr>
              <a:t>Boardworks Elementary School Earth and Space Sciences</a:t>
            </a:r>
          </a:p>
        </p:txBody>
      </p:sp>
    </p:spTree>
  </p:cSld>
  <p:clrMap bg1="lt1" tx1="dk1" bg2="lt2" tx2="dk2" accent1="accent1" accent2="accent2" accent3="accent3" accent4="accent4" accent5="accent5" accent6="accent6" hlink="hlink" folHlink="folHlink"/>
  <p:hf hdr="0" ftr="0" dt="0"/>
  <p:notesStyle>
    <a:lvl1pPr algn="l" rtl="0" fontAlgn="base">
      <a:spcBef>
        <a:spcPts val="432"/>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ts val="432"/>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ts val="432"/>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ts val="432"/>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ts val="432"/>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19F7AAB-A716-4EC2-B3B7-96277F121C5C}"/>
              </a:ext>
            </a:extLst>
          </p:cNvPr>
          <p:cNvSpPr>
            <a:spLocks noGrp="1" noChangeArrowheads="1"/>
          </p:cNvSpPr>
          <p:nvPr>
            <p:ph type="sldNum" sz="quarter" idx="5"/>
          </p:nvPr>
        </p:nvSpPr>
        <p:spPr>
          <a:ln/>
        </p:spPr>
        <p:txBody>
          <a:bodyPr/>
          <a:lstStyle/>
          <a:p>
            <a:fld id="{4470944D-95C8-4504-BDDE-199543B4F6A2}" type="slidenum">
              <a:rPr lang="en-GB" altLang="en-US"/>
              <a:pPr/>
              <a:t>1</a:t>
            </a:fld>
            <a:endParaRPr lang="en-GB" altLang="en-US"/>
          </a:p>
        </p:txBody>
      </p:sp>
      <p:sp>
        <p:nvSpPr>
          <p:cNvPr id="55298" name="Rectangle 2">
            <a:extLst>
              <a:ext uri="{FF2B5EF4-FFF2-40B4-BE49-F238E27FC236}">
                <a16:creationId xmlns:a16="http://schemas.microsoft.com/office/drawing/2014/main" id="{8A089A08-C6EA-406E-BA59-B60D12F0B6D5}"/>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8CC7AB69-7ABE-449A-8357-11722499BAAF}"/>
              </a:ext>
            </a:extLst>
          </p:cNvPr>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2</a:t>
            </a:fld>
            <a:endParaRPr lang="en-US"/>
          </a:p>
        </p:txBody>
      </p:sp>
    </p:spTree>
    <p:extLst>
      <p:ext uri="{BB962C8B-B14F-4D97-AF65-F5344CB8AC3E}">
        <p14:creationId xmlns:p14="http://schemas.microsoft.com/office/powerpoint/2010/main" val="1613038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205B594-34F0-45E3-8765-B1F6D8E3769A}"/>
              </a:ext>
            </a:extLst>
          </p:cNvPr>
          <p:cNvSpPr>
            <a:spLocks noGrp="1" noChangeArrowheads="1"/>
          </p:cNvSpPr>
          <p:nvPr>
            <p:ph type="sldNum" sz="quarter" idx="5"/>
          </p:nvPr>
        </p:nvSpPr>
        <p:spPr>
          <a:ln/>
        </p:spPr>
        <p:txBody>
          <a:bodyPr/>
          <a:lstStyle/>
          <a:p>
            <a:fld id="{3ED3DFF1-0682-4BC5-B5F4-B917928D5A5A}" type="slidenum">
              <a:rPr lang="en-GB" altLang="en-US"/>
              <a:pPr/>
              <a:t>3</a:t>
            </a:fld>
            <a:endParaRPr lang="en-GB" altLang="en-US"/>
          </a:p>
        </p:txBody>
      </p:sp>
      <p:sp>
        <p:nvSpPr>
          <p:cNvPr id="117762" name="Rectangle 2">
            <a:extLst>
              <a:ext uri="{FF2B5EF4-FFF2-40B4-BE49-F238E27FC236}">
                <a16:creationId xmlns:a16="http://schemas.microsoft.com/office/drawing/2014/main" id="{67723E46-D094-4388-BF6E-E415C9B84A38}"/>
              </a:ext>
            </a:extLst>
          </p:cNvPr>
          <p:cNvSpPr>
            <a:spLocks noGrp="1" noRot="1" noChangeAspect="1" noChangeArrowheads="1" noTextEdit="1"/>
          </p:cNvSpPr>
          <p:nvPr>
            <p:ph type="sldImg"/>
          </p:nvPr>
        </p:nvSpPr>
        <p:spPr>
          <a:ln/>
        </p:spPr>
      </p:sp>
      <p:sp>
        <p:nvSpPr>
          <p:cNvPr id="117763" name="Rectangle 3">
            <a:extLst>
              <a:ext uri="{FF2B5EF4-FFF2-40B4-BE49-F238E27FC236}">
                <a16:creationId xmlns:a16="http://schemas.microsoft.com/office/drawing/2014/main" id="{42953173-C37E-4090-B4AA-0F3BCD6167C3}"/>
              </a:ext>
            </a:extLst>
          </p:cNvPr>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0D66616-81D3-4242-AC4E-E01EBB10D665}"/>
              </a:ext>
            </a:extLst>
          </p:cNvPr>
          <p:cNvSpPr>
            <a:spLocks noGrp="1" noChangeArrowheads="1"/>
          </p:cNvSpPr>
          <p:nvPr>
            <p:ph type="sldNum" sz="quarter" idx="5"/>
          </p:nvPr>
        </p:nvSpPr>
        <p:spPr>
          <a:ln/>
        </p:spPr>
        <p:txBody>
          <a:bodyPr/>
          <a:lstStyle/>
          <a:p>
            <a:fld id="{263941E9-319D-4C8D-96FC-4960FBCBC684}" type="slidenum">
              <a:rPr lang="en-GB" altLang="en-US"/>
              <a:pPr/>
              <a:t>4</a:t>
            </a:fld>
            <a:endParaRPr lang="en-GB" altLang="en-US"/>
          </a:p>
        </p:txBody>
      </p:sp>
      <p:sp>
        <p:nvSpPr>
          <p:cNvPr id="118786" name="Rectangle 2">
            <a:extLst>
              <a:ext uri="{FF2B5EF4-FFF2-40B4-BE49-F238E27FC236}">
                <a16:creationId xmlns:a16="http://schemas.microsoft.com/office/drawing/2014/main" id="{CC3077E7-3972-4CF4-B6D0-1C50C884AD6A}"/>
              </a:ext>
            </a:extLst>
          </p:cNvPr>
          <p:cNvSpPr>
            <a:spLocks noGrp="1" noRot="1" noChangeAspect="1" noChangeArrowheads="1" noTextEdit="1"/>
          </p:cNvSpPr>
          <p:nvPr>
            <p:ph type="sldImg"/>
          </p:nvPr>
        </p:nvSpPr>
        <p:spPr>
          <a:ln/>
        </p:spPr>
      </p:sp>
      <p:sp>
        <p:nvSpPr>
          <p:cNvPr id="118787" name="Rectangle 3">
            <a:extLst>
              <a:ext uri="{FF2B5EF4-FFF2-40B4-BE49-F238E27FC236}">
                <a16:creationId xmlns:a16="http://schemas.microsoft.com/office/drawing/2014/main" id="{6061FE3F-7465-46EF-86D5-674370B4093C}"/>
              </a:ext>
            </a:extLst>
          </p:cNvPr>
          <p:cNvSpPr>
            <a:spLocks noGrp="1" noChangeArrowheads="1"/>
          </p:cNvSpPr>
          <p:nvPr>
            <p:ph type="body" idx="1"/>
          </p:nvPr>
        </p:nvSpPr>
        <p:spPr/>
        <p:txBody>
          <a:bodyPr/>
          <a:lstStyle/>
          <a:p>
            <a:r>
              <a:rPr lang="en-US" altLang="en-US" b="1" dirty="0"/>
              <a:t>Teacher notes</a:t>
            </a:r>
          </a:p>
          <a:p>
            <a:r>
              <a:rPr lang="en-GB" altLang="en-US" dirty="0"/>
              <a:t>Ask students to describe how the soil particles are separated (the stones were too big to go through the holes, etc.). Depending on resources, you could have students sieve a soil sample from the land around the school. You will need different-sized sieves to separate the different particles.</a:t>
            </a:r>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25E8649-D038-4D59-9C31-2778A4C18385}"/>
              </a:ext>
            </a:extLst>
          </p:cNvPr>
          <p:cNvSpPr>
            <a:spLocks noGrp="1" noChangeArrowheads="1"/>
          </p:cNvSpPr>
          <p:nvPr>
            <p:ph type="sldNum" sz="quarter" idx="5"/>
          </p:nvPr>
        </p:nvSpPr>
        <p:spPr>
          <a:ln/>
        </p:spPr>
        <p:txBody>
          <a:bodyPr/>
          <a:lstStyle/>
          <a:p>
            <a:fld id="{AE4B3494-21F8-405C-9C57-ECE3150D93CD}" type="slidenum">
              <a:rPr lang="en-GB" altLang="en-US"/>
              <a:pPr/>
              <a:t>5</a:t>
            </a:fld>
            <a:endParaRPr lang="en-GB" altLang="en-US"/>
          </a:p>
        </p:txBody>
      </p:sp>
      <p:sp>
        <p:nvSpPr>
          <p:cNvPr id="98306" name="Rectangle 2">
            <a:extLst>
              <a:ext uri="{FF2B5EF4-FFF2-40B4-BE49-F238E27FC236}">
                <a16:creationId xmlns:a16="http://schemas.microsoft.com/office/drawing/2014/main" id="{3D510104-732D-4266-BD43-B1FFF399EAAB}"/>
              </a:ext>
            </a:extLst>
          </p:cNvPr>
          <p:cNvSpPr>
            <a:spLocks noGrp="1" noRot="1" noChangeAspect="1" noChangeArrowheads="1" noTextEdit="1"/>
          </p:cNvSpPr>
          <p:nvPr>
            <p:ph type="sldImg"/>
          </p:nvPr>
        </p:nvSpPr>
        <p:spPr>
          <a:ln/>
        </p:spPr>
      </p:sp>
      <p:sp>
        <p:nvSpPr>
          <p:cNvPr id="98307" name="Rectangle 3">
            <a:extLst>
              <a:ext uri="{FF2B5EF4-FFF2-40B4-BE49-F238E27FC236}">
                <a16:creationId xmlns:a16="http://schemas.microsoft.com/office/drawing/2014/main" id="{5DFFAC76-87DB-45F5-A360-F6D4712222A3}"/>
              </a:ext>
            </a:extLst>
          </p:cNvPr>
          <p:cNvSpPr>
            <a:spLocks noGrp="1" noChangeArrowheads="1"/>
          </p:cNvSpPr>
          <p:nvPr>
            <p:ph type="body" idx="1"/>
          </p:nvPr>
        </p:nvSpPr>
        <p:spPr/>
        <p:txBody>
          <a:bodyPr>
            <a:normAutofit fontScale="85000" lnSpcReduction="10000"/>
          </a:bodyPr>
          <a:lstStyle/>
          <a:p>
            <a:pPr>
              <a:lnSpc>
                <a:spcPct val="120000"/>
              </a:lnSpc>
            </a:pPr>
            <a:r>
              <a:rPr lang="en-GB" altLang="en-US" b="1" dirty="0"/>
              <a:t>Teacher notes</a:t>
            </a:r>
          </a:p>
          <a:p>
            <a:pPr>
              <a:lnSpc>
                <a:spcPct val="120000"/>
              </a:lnSpc>
            </a:pPr>
            <a:r>
              <a:rPr lang="en-GB" altLang="en-US" dirty="0"/>
              <a:t>Discuss how the test is unfair. Help students to identify that the volume (amount) of water that is in the two original containers is not measured (no units of measurement on the containers) and that they are different sizes. Therefore, there is no way to know how much water went into each funnel. There is no timer to measure how long the water takes to flow through each soil. The containers that are collecting the water have no units of measurement, so there is no way to tell how much water has flown through the funnel. The orange container is opaque so it is difficult to see when the dripping stops or how much water has collected in the container. </a:t>
            </a:r>
          </a:p>
          <a:p>
            <a:pPr>
              <a:lnSpc>
                <a:spcPct val="120000"/>
              </a:lnSpc>
            </a:pPr>
            <a:endParaRPr lang="en-GB" altLang="en-US" dirty="0"/>
          </a:p>
          <a:p>
            <a:pPr>
              <a:lnSpc>
                <a:spcPct val="120000"/>
              </a:lnSpc>
            </a:pPr>
            <a:r>
              <a:rPr lang="en-GB" altLang="en-US" dirty="0"/>
              <a:t>Explain the importance of taking careful measurements of time and volume.</a:t>
            </a:r>
          </a:p>
          <a:p>
            <a:pPr>
              <a:lnSpc>
                <a:spcPct val="120000"/>
              </a:lnSpc>
            </a:pPr>
            <a:endParaRPr lang="en-GB" altLang="en-US" dirty="0"/>
          </a:p>
          <a:p>
            <a:pPr marL="0" marR="0" lvl="0" indent="0" algn="l" defTabSz="914400" rtl="0" eaLnBrk="0" fontAlgn="base" latinLnBrk="0" hangingPunct="0">
              <a:lnSpc>
                <a:spcPct val="12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panose="020B0604020202020204" pitchFamily="34" charset="0"/>
                <a:ea typeface="+mn-ea"/>
                <a:cs typeface="+mn-cs"/>
              </a:rPr>
              <a:t>Planning and Carrying Out Investigations:</a:t>
            </a:r>
            <a:r>
              <a:rPr lang="en-GB" sz="1200" kern="1200" dirty="0">
                <a:solidFill>
                  <a:schemeClr val="tx1"/>
                </a:solidFill>
                <a:effectLst/>
                <a:latin typeface="Arial" panose="020B0604020202020204" pitchFamily="34" charset="0"/>
                <a:ea typeface="+mn-ea"/>
                <a:cs typeface="+mn-cs"/>
              </a:rPr>
              <a:t> Plan and conduct an investigation collaboratively to produce data to serve as the basis for evidence, using fair tests in which variables are controlled and the number of trials considered.</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panose="020B0604020202020204" pitchFamily="34" charset="0"/>
                <a:ea typeface="+mn-ea"/>
                <a:cs typeface="+mn-cs"/>
              </a:rPr>
              <a:t>Engaging in Argument from Evidence: </a:t>
            </a:r>
            <a:r>
              <a:rPr lang="en-GB" sz="1200" kern="1200" dirty="0">
                <a:solidFill>
                  <a:schemeClr val="tx1"/>
                </a:solidFill>
                <a:effectLst/>
                <a:latin typeface="Arial" panose="020B0604020202020204" pitchFamily="34" charset="0"/>
                <a:ea typeface="+mn-ea"/>
                <a:cs typeface="+mn-cs"/>
              </a:rPr>
              <a:t>Respectfully provide and receive critiques from peers about a proposed procedure, explanation or model by citing relevant evidence and posing specific questions.</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panose="020B0604020202020204" pitchFamily="34" charset="0"/>
                <a:ea typeface="+mn-ea"/>
                <a:cs typeface="+mn-cs"/>
              </a:rPr>
              <a:t>Engaging in Argument from Evidence: </a:t>
            </a:r>
            <a:r>
              <a:rPr lang="en-GB" sz="1200" kern="1200" dirty="0">
                <a:solidFill>
                  <a:schemeClr val="tx1"/>
                </a:solidFill>
                <a:effectLst/>
                <a:latin typeface="Arial" panose="020B0604020202020204" pitchFamily="34" charset="0"/>
                <a:ea typeface="+mn-ea"/>
                <a:cs typeface="+mn-cs"/>
              </a:rPr>
              <a:t>Make a claim about the merit of a solution to a problem by citing relevant evidence about how it meets the criteria and constraints of the problem.</a:t>
            </a:r>
            <a:endParaRPr lang="en-GB" dirty="0">
              <a:effectLs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3ED65F1-6E13-454E-B73C-B050BA743A9F}"/>
              </a:ext>
            </a:extLst>
          </p:cNvPr>
          <p:cNvSpPr>
            <a:spLocks noGrp="1" noChangeArrowheads="1"/>
          </p:cNvSpPr>
          <p:nvPr>
            <p:ph type="sldNum" sz="quarter" idx="5"/>
          </p:nvPr>
        </p:nvSpPr>
        <p:spPr>
          <a:ln/>
        </p:spPr>
        <p:txBody>
          <a:bodyPr/>
          <a:lstStyle/>
          <a:p>
            <a:fld id="{2F18EAD4-37BA-4360-A72A-574276177129}" type="slidenum">
              <a:rPr lang="en-GB" altLang="en-US"/>
              <a:pPr/>
              <a:t>6</a:t>
            </a:fld>
            <a:endParaRPr lang="en-GB" altLang="en-US"/>
          </a:p>
        </p:txBody>
      </p:sp>
      <p:sp>
        <p:nvSpPr>
          <p:cNvPr id="99330" name="Rectangle 2">
            <a:extLst>
              <a:ext uri="{FF2B5EF4-FFF2-40B4-BE49-F238E27FC236}">
                <a16:creationId xmlns:a16="http://schemas.microsoft.com/office/drawing/2014/main" id="{5CC59AED-0D84-4FE1-91E2-C0ADAC6D74D0}"/>
              </a:ext>
            </a:extLst>
          </p:cNvPr>
          <p:cNvSpPr>
            <a:spLocks noGrp="1" noRot="1" noChangeAspect="1" noChangeArrowheads="1" noTextEdit="1"/>
          </p:cNvSpPr>
          <p:nvPr>
            <p:ph type="sldImg"/>
          </p:nvPr>
        </p:nvSpPr>
        <p:spPr>
          <a:ln/>
        </p:spPr>
      </p:sp>
      <p:sp>
        <p:nvSpPr>
          <p:cNvPr id="99331" name="Rectangle 3">
            <a:extLst>
              <a:ext uri="{FF2B5EF4-FFF2-40B4-BE49-F238E27FC236}">
                <a16:creationId xmlns:a16="http://schemas.microsoft.com/office/drawing/2014/main" id="{1E1E638C-A737-4ACD-A992-15F20B70B6F6}"/>
              </a:ext>
            </a:extLst>
          </p:cNvPr>
          <p:cNvSpPr>
            <a:spLocks noGrp="1" noChangeArrowheads="1"/>
          </p:cNvSpPr>
          <p:nvPr>
            <p:ph type="body" idx="1"/>
          </p:nvPr>
        </p:nvSpPr>
        <p:spPr/>
        <p:txBody>
          <a:bodyPr/>
          <a:lstStyle/>
          <a:p>
            <a:pPr marL="228600" indent="-228600"/>
            <a:r>
              <a:rPr lang="en-US" altLang="en-US" b="1" dirty="0"/>
              <a:t>Teacher notes</a:t>
            </a:r>
          </a:p>
          <a:p>
            <a:pPr marL="228600" indent="-228600"/>
            <a:r>
              <a:rPr lang="en-US" altLang="en-US" dirty="0"/>
              <a:t>The correct answers are:</a:t>
            </a:r>
          </a:p>
          <a:p>
            <a:pPr marL="228600" indent="-228600">
              <a:buFontTx/>
              <a:buAutoNum type="arabicPeriod"/>
            </a:pPr>
            <a:r>
              <a:rPr lang="en-US" altLang="en-US" dirty="0"/>
              <a:t> Put the </a:t>
            </a:r>
            <a:r>
              <a:rPr lang="en-US" altLang="en-US" b="1" dirty="0"/>
              <a:t>same amount</a:t>
            </a:r>
            <a:r>
              <a:rPr lang="en-US" altLang="en-US" dirty="0"/>
              <a:t> of sandy soil and clay soil into separate funnels. </a:t>
            </a:r>
          </a:p>
          <a:p>
            <a:pPr marL="228600" indent="-228600">
              <a:buFontTx/>
              <a:buAutoNum type="arabicPeriod"/>
            </a:pPr>
            <a:r>
              <a:rPr lang="en-US" altLang="en-US" dirty="0"/>
              <a:t> Put each funnel into an </a:t>
            </a:r>
            <a:r>
              <a:rPr lang="en-US" altLang="en-US" b="1" dirty="0"/>
              <a:t>empty beaker</a:t>
            </a:r>
            <a:r>
              <a:rPr lang="en-US" altLang="en-US" dirty="0"/>
              <a:t>.</a:t>
            </a:r>
          </a:p>
          <a:p>
            <a:pPr marL="228600" indent="-228600">
              <a:buFontTx/>
              <a:buAutoNum type="arabicPeriod"/>
            </a:pPr>
            <a:r>
              <a:rPr lang="en-US" altLang="en-US" dirty="0"/>
              <a:t> Add the </a:t>
            </a:r>
            <a:r>
              <a:rPr lang="en-US" altLang="en-US" b="1" dirty="0"/>
              <a:t>same amount</a:t>
            </a:r>
            <a:r>
              <a:rPr lang="en-US" altLang="en-US" dirty="0"/>
              <a:t> of water to each funnel. Start its timer.</a:t>
            </a:r>
          </a:p>
          <a:p>
            <a:pPr marL="228600" indent="-228600">
              <a:buFontTx/>
              <a:buAutoNum type="arabicPeriod"/>
            </a:pPr>
            <a:r>
              <a:rPr lang="en-US" altLang="en-US" dirty="0"/>
              <a:t> When water </a:t>
            </a:r>
            <a:r>
              <a:rPr lang="en-US" altLang="en-US" b="1" dirty="0"/>
              <a:t>stops collecting</a:t>
            </a:r>
            <a:r>
              <a:rPr lang="en-US" altLang="en-US" dirty="0"/>
              <a:t> in each beaker, stop its timer. </a:t>
            </a:r>
          </a:p>
          <a:p>
            <a:pPr marL="228600" indent="-228600">
              <a:buFontTx/>
              <a:buAutoNum type="arabicPeriod"/>
            </a:pPr>
            <a:r>
              <a:rPr lang="en-US" altLang="en-US" dirty="0"/>
              <a:t> </a:t>
            </a:r>
            <a:r>
              <a:rPr lang="en-US" altLang="en-US" b="1" dirty="0"/>
              <a:t>Record how long</a:t>
            </a:r>
            <a:r>
              <a:rPr lang="en-US" altLang="en-US" dirty="0"/>
              <a:t> it took for the water to drain through each funnel. </a:t>
            </a:r>
          </a:p>
          <a:p>
            <a:pPr marL="228600" indent="-228600">
              <a:buFontTx/>
              <a:buAutoNum type="arabicPeriod"/>
            </a:pPr>
            <a:endParaRPr lang="en-US" altLang="en-US" dirty="0"/>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panose="020B0604020202020204" pitchFamily="34" charset="0"/>
                <a:ea typeface="+mn-ea"/>
                <a:cs typeface="+mn-cs"/>
              </a:rPr>
              <a:t>Planning and Carrying Out Investigations:</a:t>
            </a:r>
            <a:r>
              <a:rPr lang="en-GB" sz="1200" kern="1200" dirty="0">
                <a:solidFill>
                  <a:schemeClr val="tx1"/>
                </a:solidFill>
                <a:effectLst/>
                <a:latin typeface="Arial" panose="020B0604020202020204" pitchFamily="34" charset="0"/>
                <a:ea typeface="+mn-ea"/>
                <a:cs typeface="+mn-cs"/>
              </a:rPr>
              <a:t> Plan and conduct an investigation collaboratively to produce data to serve as the basis for evidence, using fair tests in which variables are controlled and the number of trials considered.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6CAB849-08AF-4F29-A0E6-4F6B5D375203}"/>
              </a:ext>
            </a:extLst>
          </p:cNvPr>
          <p:cNvSpPr>
            <a:spLocks noGrp="1" noChangeArrowheads="1"/>
          </p:cNvSpPr>
          <p:nvPr>
            <p:ph type="sldNum" sz="quarter" idx="5"/>
          </p:nvPr>
        </p:nvSpPr>
        <p:spPr>
          <a:ln/>
        </p:spPr>
        <p:txBody>
          <a:bodyPr/>
          <a:lstStyle/>
          <a:p>
            <a:fld id="{308FB6A1-CA17-4ACF-8A1E-591E644DB423}" type="slidenum">
              <a:rPr lang="en-GB" altLang="en-US"/>
              <a:pPr/>
              <a:t>7</a:t>
            </a:fld>
            <a:endParaRPr lang="en-GB" altLang="en-US"/>
          </a:p>
        </p:txBody>
      </p:sp>
      <p:sp>
        <p:nvSpPr>
          <p:cNvPr id="100354" name="Rectangle 2">
            <a:extLst>
              <a:ext uri="{FF2B5EF4-FFF2-40B4-BE49-F238E27FC236}">
                <a16:creationId xmlns:a16="http://schemas.microsoft.com/office/drawing/2014/main" id="{43344877-528E-4CAB-91B2-157C003BBC33}"/>
              </a:ext>
            </a:extLst>
          </p:cNvPr>
          <p:cNvSpPr>
            <a:spLocks noGrp="1" noRot="1" noChangeAspect="1" noChangeArrowheads="1" noTextEdit="1"/>
          </p:cNvSpPr>
          <p:nvPr>
            <p:ph type="sldImg"/>
          </p:nvPr>
        </p:nvSpPr>
        <p:spPr>
          <a:ln/>
        </p:spPr>
      </p:sp>
      <p:sp>
        <p:nvSpPr>
          <p:cNvPr id="100355" name="Rectangle 3">
            <a:extLst>
              <a:ext uri="{FF2B5EF4-FFF2-40B4-BE49-F238E27FC236}">
                <a16:creationId xmlns:a16="http://schemas.microsoft.com/office/drawing/2014/main" id="{0DA29DB4-E3CF-4C3B-8BD7-A1F1A319DF25}"/>
              </a:ext>
            </a:extLst>
          </p:cNvPr>
          <p:cNvSpPr>
            <a:spLocks noGrp="1" noChangeArrowheads="1"/>
          </p:cNvSpPr>
          <p:nvPr>
            <p:ph type="body" idx="1"/>
          </p:nvPr>
        </p:nvSpPr>
        <p:spPr/>
        <p:txBody>
          <a:bodyPr/>
          <a:lstStyle/>
          <a:p>
            <a:r>
              <a:rPr lang="en-GB" altLang="en-US" b="1" dirty="0"/>
              <a:t>Teacher notes</a:t>
            </a:r>
          </a:p>
          <a:p>
            <a:r>
              <a:rPr lang="en-GB" altLang="en-US" dirty="0"/>
              <a:t>Discuss how this second test differs from the unfair test. In the fair test, both samples contained the same volume (amount) of soil and were tested with the same volume of water. A timer was used to measure how long the water took to flow through each soil. </a:t>
            </a:r>
          </a:p>
          <a:p>
            <a:r>
              <a:rPr lang="en-GB" altLang="en-US" dirty="0"/>
              <a:t>Encourage students to take careful measurements of time and volume.  </a:t>
            </a:r>
          </a:p>
          <a:p>
            <a:endParaRPr lang="en-GB" altLang="en-US" dirty="0"/>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panose="020B0604020202020204" pitchFamily="34" charset="0"/>
                <a:ea typeface="+mn-ea"/>
                <a:cs typeface="+mn-cs"/>
              </a:rPr>
              <a:t>Planning and Carrying Out Investigations:</a:t>
            </a:r>
            <a:r>
              <a:rPr lang="en-GB" sz="1200" kern="1200" dirty="0">
                <a:solidFill>
                  <a:schemeClr val="tx1"/>
                </a:solidFill>
                <a:effectLst/>
                <a:latin typeface="Arial" panose="020B0604020202020204" pitchFamily="34" charset="0"/>
                <a:ea typeface="+mn-ea"/>
                <a:cs typeface="+mn-cs"/>
              </a:rPr>
              <a:t> Plan and conduct an investigation collaboratively to produce data to serve as the basis for evidence, using fair tests in which variables are controlled and the number of trials considered.</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panose="020B0604020202020204" pitchFamily="34" charset="0"/>
                <a:ea typeface="+mn-ea"/>
                <a:cs typeface="+mn-cs"/>
              </a:rPr>
              <a:t>Planning and Carrying Out Investigations: </a:t>
            </a:r>
            <a:r>
              <a:rPr lang="en-GB" sz="1200" kern="1200" dirty="0">
                <a:solidFill>
                  <a:schemeClr val="tx1"/>
                </a:solidFill>
                <a:effectLst/>
                <a:latin typeface="Arial" panose="020B0604020202020204" pitchFamily="34" charset="0"/>
                <a:ea typeface="+mn-ea"/>
                <a:cs typeface="+mn-cs"/>
              </a:rPr>
              <a:t>Make observations and/or measurements to produce data to serve as the basis for evidence for an explanation of a phenomenon or to test a design solution.</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err="1">
                <a:solidFill>
                  <a:schemeClr val="tx1"/>
                </a:solidFill>
                <a:effectLst/>
                <a:latin typeface="Arial" panose="020B0604020202020204" pitchFamily="34" charset="0"/>
                <a:ea typeface="+mn-ea"/>
                <a:cs typeface="+mn-cs"/>
              </a:rPr>
              <a:t>Analyzing</a:t>
            </a:r>
            <a:r>
              <a:rPr lang="en-GB" sz="1200" b="1" kern="1200" dirty="0">
                <a:solidFill>
                  <a:schemeClr val="tx1"/>
                </a:solidFill>
                <a:effectLst/>
                <a:latin typeface="Arial" panose="020B0604020202020204" pitchFamily="34" charset="0"/>
                <a:ea typeface="+mn-ea"/>
                <a:cs typeface="+mn-cs"/>
              </a:rPr>
              <a:t> and Interpreting Data:</a:t>
            </a:r>
            <a:r>
              <a:rPr lang="en-GB" sz="1200" kern="1200" dirty="0">
                <a:solidFill>
                  <a:schemeClr val="tx1"/>
                </a:solidFill>
                <a:effectLst/>
                <a:latin typeface="Arial" panose="020B0604020202020204" pitchFamily="34" charset="0"/>
                <a:ea typeface="+mn-ea"/>
                <a:cs typeface="+mn-cs"/>
              </a:rPr>
              <a:t> Represent data in tables and/or various graphical displays (bar graphs, pictographs and/or pie charts) to reveal patterns that indicate relationships.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BBD175A-16D0-4073-A102-657180EF41C6}"/>
              </a:ext>
            </a:extLst>
          </p:cNvPr>
          <p:cNvSpPr>
            <a:spLocks noGrp="1" noChangeArrowheads="1"/>
          </p:cNvSpPr>
          <p:nvPr>
            <p:ph type="sldNum" sz="quarter" idx="5"/>
          </p:nvPr>
        </p:nvSpPr>
        <p:spPr>
          <a:ln/>
        </p:spPr>
        <p:txBody>
          <a:bodyPr/>
          <a:lstStyle/>
          <a:p>
            <a:fld id="{AAC637CF-2809-4093-8388-B94CBC6A81E3}" type="slidenum">
              <a:rPr lang="en-GB" altLang="en-US"/>
              <a:pPr/>
              <a:t>8</a:t>
            </a:fld>
            <a:endParaRPr lang="en-GB" altLang="en-US"/>
          </a:p>
        </p:txBody>
      </p:sp>
      <p:sp>
        <p:nvSpPr>
          <p:cNvPr id="102402" name="Rectangle 2">
            <a:extLst>
              <a:ext uri="{FF2B5EF4-FFF2-40B4-BE49-F238E27FC236}">
                <a16:creationId xmlns:a16="http://schemas.microsoft.com/office/drawing/2014/main" id="{28324C01-F711-415E-B794-2DBDB9352CA0}"/>
              </a:ext>
            </a:extLst>
          </p:cNvPr>
          <p:cNvSpPr>
            <a:spLocks noGrp="1" noRot="1" noChangeAspect="1" noChangeArrowheads="1" noTextEdit="1"/>
          </p:cNvSpPr>
          <p:nvPr>
            <p:ph type="sldImg"/>
          </p:nvPr>
        </p:nvSpPr>
        <p:spPr>
          <a:ln/>
        </p:spPr>
      </p:sp>
      <p:sp>
        <p:nvSpPr>
          <p:cNvPr id="102403" name="Rectangle 3">
            <a:extLst>
              <a:ext uri="{FF2B5EF4-FFF2-40B4-BE49-F238E27FC236}">
                <a16:creationId xmlns:a16="http://schemas.microsoft.com/office/drawing/2014/main" id="{094DE080-EB1D-45C8-87EE-66BCA6E0F209}"/>
              </a:ext>
            </a:extLst>
          </p:cNvPr>
          <p:cNvSpPr>
            <a:spLocks noGrp="1" noChangeArrowheads="1"/>
          </p:cNvSpPr>
          <p:nvPr>
            <p:ph type="body" idx="1"/>
          </p:nvPr>
        </p:nvSpPr>
        <p:spPr/>
        <p:txBody>
          <a:bodyPr>
            <a:normAutofit fontScale="92500" lnSpcReduction="10000"/>
          </a:bodyPr>
          <a:lstStyle/>
          <a:p>
            <a:pPr>
              <a:lnSpc>
                <a:spcPct val="110000"/>
              </a:lnSpc>
            </a:pPr>
            <a:r>
              <a:rPr lang="en-GB" altLang="en-US" b="1" dirty="0"/>
              <a:t>Teacher notes</a:t>
            </a:r>
          </a:p>
          <a:p>
            <a:pPr>
              <a:lnSpc>
                <a:spcPct val="110000"/>
              </a:lnSpc>
            </a:pPr>
            <a:r>
              <a:rPr lang="en-GB" altLang="en-US" dirty="0"/>
              <a:t>Encourage students to explain the results, e.g. by saying that the water went through the sandy soil most quickly because there were bigger air spaces that let the water through. </a:t>
            </a:r>
          </a:p>
          <a:p>
            <a:pPr>
              <a:lnSpc>
                <a:spcPct val="110000"/>
              </a:lnSpc>
            </a:pPr>
            <a:endParaRPr lang="en-GB" altLang="en-US" dirty="0"/>
          </a:p>
          <a:p>
            <a:pPr marL="0" marR="0" lvl="0" indent="0" algn="l" defTabSz="914400" rtl="0" eaLnBrk="0" fontAlgn="base" latinLnBrk="0" hangingPunct="0">
              <a:lnSpc>
                <a:spcPct val="11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sz="1200" b="1" kern="1200" dirty="0" err="1">
                <a:solidFill>
                  <a:schemeClr val="tx1"/>
                </a:solidFill>
                <a:effectLst/>
                <a:latin typeface="Arial" panose="020B0604020202020204" pitchFamily="34" charset="0"/>
                <a:ea typeface="+mn-ea"/>
                <a:cs typeface="+mn-cs"/>
              </a:rPr>
              <a:t>Analyzing</a:t>
            </a:r>
            <a:r>
              <a:rPr lang="en-GB" sz="1200" b="1" kern="1200" dirty="0">
                <a:solidFill>
                  <a:schemeClr val="tx1"/>
                </a:solidFill>
                <a:effectLst/>
                <a:latin typeface="Arial" panose="020B0604020202020204" pitchFamily="34" charset="0"/>
                <a:ea typeface="+mn-ea"/>
                <a:cs typeface="+mn-cs"/>
              </a:rPr>
              <a:t> and Interpreting Data:</a:t>
            </a:r>
            <a:r>
              <a:rPr lang="en-GB" sz="1200" kern="1200" dirty="0">
                <a:solidFill>
                  <a:schemeClr val="tx1"/>
                </a:solidFill>
                <a:effectLst/>
                <a:latin typeface="Arial" panose="020B0604020202020204" pitchFamily="34" charset="0"/>
                <a:ea typeface="+mn-ea"/>
                <a:cs typeface="+mn-cs"/>
              </a:rPr>
              <a:t> Represent data in tables and/or various graphical displays (bar graphs, pictographs and/or pie charts) to reveal patterns that indicate relationships.</a:t>
            </a: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sz="1200" b="1" kern="1200" dirty="0" err="1">
                <a:solidFill>
                  <a:schemeClr val="tx1"/>
                </a:solidFill>
                <a:effectLst/>
                <a:latin typeface="Arial" panose="020B0604020202020204" pitchFamily="34" charset="0"/>
                <a:ea typeface="+mn-ea"/>
                <a:cs typeface="+mn-cs"/>
              </a:rPr>
              <a:t>Analyzing</a:t>
            </a:r>
            <a:r>
              <a:rPr lang="en-GB" sz="1200" b="1" kern="1200" dirty="0">
                <a:solidFill>
                  <a:schemeClr val="tx1"/>
                </a:solidFill>
                <a:effectLst/>
                <a:latin typeface="Arial" panose="020B0604020202020204" pitchFamily="34" charset="0"/>
                <a:ea typeface="+mn-ea"/>
                <a:cs typeface="+mn-cs"/>
              </a:rPr>
              <a:t> and Interpreting Data: </a:t>
            </a:r>
            <a:r>
              <a:rPr lang="en-GB" sz="1200" kern="1200" dirty="0" err="1">
                <a:solidFill>
                  <a:schemeClr val="tx1"/>
                </a:solidFill>
                <a:effectLst/>
                <a:latin typeface="Arial" panose="020B0604020202020204" pitchFamily="34" charset="0"/>
                <a:ea typeface="+mn-ea"/>
                <a:cs typeface="+mn-cs"/>
              </a:rPr>
              <a:t>Analyze</a:t>
            </a:r>
            <a:r>
              <a:rPr lang="en-GB" sz="1200" kern="1200" dirty="0">
                <a:solidFill>
                  <a:schemeClr val="tx1"/>
                </a:solidFill>
                <a:effectLst/>
                <a:latin typeface="Arial" panose="020B0604020202020204" pitchFamily="34" charset="0"/>
                <a:ea typeface="+mn-ea"/>
                <a:cs typeface="+mn-cs"/>
              </a:rPr>
              <a:t> and interpret data to make sense of phenomena, using logical reasoning, mathematics and/or computation.</a:t>
            </a: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sz="1200" b="1" kern="1200" dirty="0">
                <a:solidFill>
                  <a:schemeClr val="tx1"/>
                </a:solidFill>
                <a:effectLst/>
                <a:latin typeface="Arial" panose="020B0604020202020204" pitchFamily="34" charset="0"/>
                <a:ea typeface="+mn-ea"/>
                <a:cs typeface="+mn-cs"/>
              </a:rPr>
              <a:t>Constructing Explanations and Designing Solutions: </a:t>
            </a:r>
            <a:r>
              <a:rPr lang="en-GB" sz="1200" kern="1200" dirty="0">
                <a:solidFill>
                  <a:schemeClr val="tx1"/>
                </a:solidFill>
                <a:effectLst/>
                <a:latin typeface="Arial" panose="020B0604020202020204" pitchFamily="34" charset="0"/>
                <a:ea typeface="+mn-ea"/>
                <a:cs typeface="+mn-cs"/>
              </a:rPr>
              <a:t>Use evidence (e.g., measurements, observations, patterns) to construct or support an explanation or to design a solution to a problem.</a:t>
            </a:r>
            <a:endParaRPr lang="en-GB" dirty="0">
              <a:effectLst/>
            </a:endParaRP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sz="1200" b="1" kern="1200" dirty="0">
                <a:solidFill>
                  <a:schemeClr val="tx1"/>
                </a:solidFill>
                <a:effectLst/>
                <a:latin typeface="Arial" panose="020B0604020202020204" pitchFamily="34" charset="0"/>
                <a:ea typeface="+mn-ea"/>
                <a:cs typeface="+mn-cs"/>
              </a:rPr>
              <a:t>Engaging in Argument from Evidence: </a:t>
            </a:r>
            <a:r>
              <a:rPr lang="en-GB" sz="1200" kern="1200" dirty="0">
                <a:solidFill>
                  <a:schemeClr val="tx1"/>
                </a:solidFill>
                <a:effectLst/>
                <a:latin typeface="Arial" panose="020B0604020202020204" pitchFamily="34" charset="0"/>
                <a:ea typeface="+mn-ea"/>
                <a:cs typeface="+mn-cs"/>
              </a:rPr>
              <a:t>Construct and/or support an argument with evidence, data and/or a model.</a:t>
            </a:r>
            <a:endParaRPr lang="en-GB" dirty="0">
              <a:effectLst/>
            </a:endParaRP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sz="1200" b="1" kern="1200" dirty="0">
                <a:solidFill>
                  <a:schemeClr val="tx1"/>
                </a:solidFill>
                <a:effectLst/>
                <a:latin typeface="Arial" panose="020B0604020202020204" pitchFamily="34" charset="0"/>
                <a:ea typeface="+mn-ea"/>
                <a:cs typeface="+mn-cs"/>
              </a:rPr>
              <a:t>Obtaining, Evaluating and Communicating Information:</a:t>
            </a:r>
            <a:r>
              <a:rPr lang="en-GB" sz="1200" kern="1200" dirty="0">
                <a:solidFill>
                  <a:schemeClr val="tx1"/>
                </a:solidFill>
                <a:effectLst/>
                <a:latin typeface="Arial" panose="020B0604020202020204" pitchFamily="34" charset="0"/>
                <a:ea typeface="+mn-ea"/>
                <a:cs typeface="+mn-cs"/>
              </a:rPr>
              <a:t> Communicate scientific and/or technical information orally and/or in written formats, including various forms of media which may include tables, diagrams, and charts.</a:t>
            </a:r>
            <a:endParaRPr lang="en-GB" dirty="0">
              <a:effectLst/>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hasCustomPrompt="1"/>
          </p:nvPr>
        </p:nvSpPr>
        <p:spPr>
          <a:xfrm>
            <a:off x="3230310" y="1187864"/>
            <a:ext cx="4973653" cy="3127761"/>
          </a:xfrm>
        </p:spPr>
        <p:txBody>
          <a:bodyPr/>
          <a:lstStyle>
            <a:lvl1pPr algn="ctr">
              <a:lnSpc>
                <a:spcPct val="100000"/>
              </a:lnSpc>
              <a:defRPr sz="4400">
                <a:solidFill>
                  <a:srgbClr val="B80303"/>
                </a:solidFill>
              </a:defRPr>
            </a:lvl1pPr>
          </a:lstStyle>
          <a:p>
            <a:r>
              <a:rPr lang="en-US" dirty="0"/>
              <a:t>Click to edit Master title </a:t>
            </a:r>
            <a:br>
              <a:rPr lang="en-US" dirty="0"/>
            </a:br>
            <a:r>
              <a:rPr lang="en-US" dirty="0"/>
              <a:t>style</a:t>
            </a:r>
            <a:endParaRPr lang="en-GB" dirty="0"/>
          </a:p>
        </p:txBody>
      </p:sp>
      <p:pic>
        <p:nvPicPr>
          <p:cNvPr id="8" name="Picture 7">
            <a:extLst>
              <a:ext uri="{FF2B5EF4-FFF2-40B4-BE49-F238E27FC236}">
                <a16:creationId xmlns:a16="http://schemas.microsoft.com/office/drawing/2014/main" id="{C86F8553-5951-43AF-821A-6DB588B5402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24DAFD66-3CB7-4443-BBB6-74AFE8C5F892}"/>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i="0">
                <a:solidFill>
                  <a:srgbClr val="5B0091"/>
                </a:solidFill>
                <a:cs typeface="Arial" charset="0"/>
              </a:rPr>
              <a:pPr algn="ctr" eaLnBrk="1" hangingPunct="1">
                <a:spcBef>
                  <a:spcPct val="50000"/>
                </a:spcBef>
              </a:pPr>
              <a:t>‹#›</a:t>
            </a:fld>
            <a:r>
              <a:rPr lang="en-GB" altLang="en-US" sz="1000" i="0" dirty="0">
                <a:solidFill>
                  <a:srgbClr val="5B0091"/>
                </a:solidFill>
                <a:cs typeface="Arial" charset="0"/>
              </a:rPr>
              <a:t> of 8</a:t>
            </a:r>
          </a:p>
        </p:txBody>
      </p:sp>
    </p:spTree>
    <p:custDataLst>
      <p:tags r:id="rId1"/>
    </p:custDataLst>
    <p:extLst>
      <p:ext uri="{BB962C8B-B14F-4D97-AF65-F5344CB8AC3E}">
        <p14:creationId xmlns:p14="http://schemas.microsoft.com/office/powerpoint/2010/main" val="4040890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45331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83220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67829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71684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3000860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855141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15696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72758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06572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67152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i="0">
                <a:solidFill>
                  <a:srgbClr val="5B0091"/>
                </a:solidFill>
                <a:cs typeface="Arial" charset="0"/>
              </a:rPr>
              <a:pPr algn="ctr" eaLnBrk="1" hangingPunct="1">
                <a:spcBef>
                  <a:spcPct val="50000"/>
                </a:spcBef>
              </a:pPr>
              <a:t>‹#›</a:t>
            </a:fld>
            <a:r>
              <a:rPr lang="en-GB" altLang="en-US" sz="1000" i="0" dirty="0">
                <a:solidFill>
                  <a:srgbClr val="5B0091"/>
                </a:solidFill>
                <a:cs typeface="Arial" charset="0"/>
              </a:rPr>
              <a:t> of 8</a:t>
            </a:r>
          </a:p>
        </p:txBody>
      </p:sp>
    </p:spTree>
    <p:custDataLst>
      <p:tags r:id="rId1"/>
    </p:custDataLst>
    <p:extLst>
      <p:ext uri="{BB962C8B-B14F-4D97-AF65-F5344CB8AC3E}">
        <p14:creationId xmlns:p14="http://schemas.microsoft.com/office/powerpoint/2010/main" val="18614865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213962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65636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410622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43955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633350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614254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87062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795849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594080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48850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41478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98544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812159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88426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4C666232-5D9B-4CFA-8949-CA5146E65FC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0F53B79C-89F8-49C6-AEB3-357C0CCA8C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i="0">
                <a:solidFill>
                  <a:srgbClr val="5B0091"/>
                </a:solidFill>
                <a:cs typeface="Arial" charset="0"/>
              </a:rPr>
              <a:pPr algn="ctr" eaLnBrk="1" hangingPunct="1">
                <a:spcBef>
                  <a:spcPct val="50000"/>
                </a:spcBef>
              </a:pPr>
              <a:t>‹#›</a:t>
            </a:fld>
            <a:r>
              <a:rPr lang="en-GB" altLang="en-US" sz="1000" i="0" dirty="0">
                <a:solidFill>
                  <a:srgbClr val="5B0091"/>
                </a:solidFill>
                <a:cs typeface="Arial" charset="0"/>
              </a:rPr>
              <a:t> of 8</a:t>
            </a:r>
          </a:p>
        </p:txBody>
      </p:sp>
    </p:spTree>
    <p:custDataLst>
      <p:tags r:id="rId16"/>
    </p:custDataLst>
    <p:extLst>
      <p:ext uri="{BB962C8B-B14F-4D97-AF65-F5344CB8AC3E}">
        <p14:creationId xmlns:p14="http://schemas.microsoft.com/office/powerpoint/2010/main" val="378446189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47BAF95F-EB26-4406-A41B-066169FC7AEB}"/>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5BB6A74E-C04E-4F2D-B664-688C6865E54D}"/>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i="0">
                <a:solidFill>
                  <a:srgbClr val="5B0091"/>
                </a:solidFill>
                <a:cs typeface="Arial" charset="0"/>
              </a:rPr>
              <a:pPr algn="ctr" eaLnBrk="1" hangingPunct="1">
                <a:spcBef>
                  <a:spcPct val="50000"/>
                </a:spcBef>
              </a:pPr>
              <a:t>‹#›</a:t>
            </a:fld>
            <a:r>
              <a:rPr lang="en-GB" altLang="en-US" sz="1000" i="0" dirty="0">
                <a:solidFill>
                  <a:srgbClr val="5B0091"/>
                </a:solidFill>
                <a:cs typeface="Arial" charset="0"/>
              </a:rPr>
              <a:t> of 8</a:t>
            </a:r>
          </a:p>
        </p:txBody>
      </p:sp>
    </p:spTree>
    <p:custDataLst>
      <p:tags r:id="rId14"/>
    </p:custDataLst>
    <p:extLst>
      <p:ext uri="{BB962C8B-B14F-4D97-AF65-F5344CB8AC3E}">
        <p14:creationId xmlns:p14="http://schemas.microsoft.com/office/powerpoint/2010/main" val="76273988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8.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20.xml"/><Relationship Id="rId7" Type="http://schemas.openxmlformats.org/officeDocument/2006/relationships/image" Target="../media/image11.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image" Target="../media/image12.wmf"/><Relationship Id="rId4" Type="http://schemas.openxmlformats.org/officeDocument/2006/relationships/notesSlide" Target="../notesSlides/notesSlide5.xml"/><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20.xml"/><Relationship Id="rId7" Type="http://schemas.openxmlformats.org/officeDocument/2006/relationships/image" Target="../media/image11.pn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notesSlide" Target="../notesSlides/notesSlide6.xml"/><Relationship Id="rId9" Type="http://schemas.openxmlformats.org/officeDocument/2006/relationships/image" Target="../media/image8.wmf"/></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20.xml"/><Relationship Id="rId7" Type="http://schemas.openxmlformats.org/officeDocument/2006/relationships/image" Target="../media/image11.png"/><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image" Target="../media/image12.wmf"/><Relationship Id="rId4" Type="http://schemas.openxmlformats.org/officeDocument/2006/relationships/notesSlide" Target="../notesSlides/notesSlide7.xml"/><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4556CC-FE09-490C-925B-82D63E1A447A}"/>
              </a:ext>
            </a:extLst>
          </p:cNvPr>
          <p:cNvSpPr>
            <a:spLocks noGrp="1"/>
          </p:cNvSpPr>
          <p:nvPr>
            <p:ph type="title"/>
          </p:nvPr>
        </p:nvSpPr>
        <p:spPr/>
        <p:txBody>
          <a:bodyPr/>
          <a:lstStyle/>
          <a:p>
            <a:r>
              <a:rPr lang="en-GB" dirty="0"/>
              <a:t>Soil</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3F24A623-EDEF-49C5-A5A4-508D614575B0}"/>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Planning and Carrying Out Investigations</a:t>
            </a:r>
          </a:p>
          <a:p>
            <a:pPr marL="216000" indent="-216000">
              <a:buSzPct val="100000"/>
              <a:buFont typeface="Wingdings 2" panose="05020102010507070707" pitchFamily="18" charset="2"/>
              <a:buChar char=""/>
            </a:pPr>
            <a:r>
              <a:rPr lang="en-GB" sz="1600" dirty="0" err="1"/>
              <a:t>Analyzing</a:t>
            </a:r>
            <a:r>
              <a:rPr lang="en-GB" sz="1600" dirty="0"/>
              <a:t> and Interpreting Data</a:t>
            </a:r>
          </a:p>
          <a:p>
            <a:pPr marL="216000" indent="-216000">
              <a:buSzPct val="100000"/>
              <a:buFont typeface="Wingdings 2" panose="05020102010507070707" pitchFamily="18" charset="2"/>
              <a:buChar char=""/>
            </a:pPr>
            <a:r>
              <a:rPr lang="en-GB" sz="1600" dirty="0"/>
              <a:t>Constructing Explanations and Designing Solutions</a:t>
            </a:r>
          </a:p>
          <a:p>
            <a:pPr marL="216000" indent="-216000">
              <a:buSzPct val="100000"/>
              <a:buFont typeface="Wingdings 2" panose="05020102010507070707" pitchFamily="18" charset="2"/>
              <a:buChar char=""/>
            </a:pPr>
            <a:r>
              <a:rPr lang="en-GB" sz="1600" dirty="0"/>
              <a:t>Engaging in Argument from Evidence</a:t>
            </a:r>
          </a:p>
          <a:p>
            <a:pPr marL="216000" indent="-216000">
              <a:buSzPct val="100000"/>
              <a:buFont typeface="Wingdings 2" panose="05020102010507070707" pitchFamily="18" charset="2"/>
              <a:buChar char=""/>
            </a:pPr>
            <a:r>
              <a:rPr lang="en-GB" sz="1600" dirty="0"/>
              <a:t>Obtaining, Evaluating and Communicating Information</a:t>
            </a:r>
          </a:p>
        </p:txBody>
      </p:sp>
      <p:sp>
        <p:nvSpPr>
          <p:cNvPr id="11" name="Content Placeholder 4">
            <a:extLst>
              <a:ext uri="{FF2B5EF4-FFF2-40B4-BE49-F238E27FC236}">
                <a16:creationId xmlns:a16="http://schemas.microsoft.com/office/drawing/2014/main" id="{00EF7105-ADAD-4E73-B6EE-D08D12DEDBCA}"/>
              </a:ext>
            </a:extLst>
          </p:cNvPr>
          <p:cNvSpPr>
            <a:spLocks noGrp="1"/>
          </p:cNvSpPr>
          <p:nvPr>
            <p:ph idx="10"/>
          </p:nvPr>
        </p:nvSpPr>
        <p:spPr/>
        <p:txBody>
          <a:bodyPr>
            <a:normAutofit/>
          </a:bodyPr>
          <a:lstStyle/>
          <a:p>
            <a:r>
              <a:rPr lang="en-GB" sz="1600" dirty="0"/>
              <a:t>1. Patterns</a:t>
            </a:r>
          </a:p>
          <a:p>
            <a:r>
              <a:rPr lang="en-GB" sz="1600" dirty="0"/>
              <a:t>2. Cause and Effect</a:t>
            </a:r>
          </a:p>
          <a:p>
            <a:r>
              <a:rPr lang="en-GB" sz="1600" dirty="0"/>
              <a:t>6. Structure and Function</a:t>
            </a:r>
          </a:p>
        </p:txBody>
      </p:sp>
      <p:sp>
        <p:nvSpPr>
          <p:cNvPr id="6" name="Title 5">
            <a:extLst>
              <a:ext uri="{FF2B5EF4-FFF2-40B4-BE49-F238E27FC236}">
                <a16:creationId xmlns:a16="http://schemas.microsoft.com/office/drawing/2014/main" id="{6C1080EC-8D95-4F58-BEB4-92C3F69F687C}"/>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2278479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3" name="Rectangle 7">
            <a:extLst>
              <a:ext uri="{FF2B5EF4-FFF2-40B4-BE49-F238E27FC236}">
                <a16:creationId xmlns:a16="http://schemas.microsoft.com/office/drawing/2014/main" id="{FDFDD8CE-19D5-417C-B550-B9B5A4947BC8}"/>
              </a:ext>
            </a:extLst>
          </p:cNvPr>
          <p:cNvSpPr>
            <a:spLocks noGrp="1" noChangeArrowheads="1"/>
          </p:cNvSpPr>
          <p:nvPr>
            <p:ph type="title"/>
          </p:nvPr>
        </p:nvSpPr>
        <p:spPr>
          <a:noFill/>
        </p:spPr>
        <p:txBody>
          <a:bodyPr/>
          <a:lstStyle/>
          <a:p>
            <a:r>
              <a:rPr lang="en-GB" altLang="en-US" dirty="0"/>
              <a:t>What is soil?</a:t>
            </a:r>
          </a:p>
        </p:txBody>
      </p:sp>
      <p:pic>
        <p:nvPicPr>
          <p:cNvPr id="6" name="Picture 19">
            <a:hlinkClick r:id="" action="ppaction://hlinkshowjump?jump=nextslide"/>
            <a:extLst>
              <a:ext uri="{FF2B5EF4-FFF2-40B4-BE49-F238E27FC236}">
                <a16:creationId xmlns:a16="http://schemas.microsoft.com/office/drawing/2014/main" id="{6FDFD9AE-05C9-4ED5-8341-ABC937F6BE5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516EDCAA-2167-4079-AAC9-AB6A97FD1C0C}"/>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106530" name="ShockwaveFlash1" r:id="rId2" imgW="8699400" imgH="5308560"/>
        </mc:Choice>
        <mc:Fallback>
          <p:control name="ShockwaveFlash1" r:id="rId2" imgW="8699400" imgH="5308560">
            <p:pic>
              <p:nvPicPr>
                <p:cNvPr id="2" name="ShockwaveFlash1">
                  <a:extLst>
                    <a:ext uri="{FF2B5EF4-FFF2-40B4-BE49-F238E27FC236}">
                      <a16:creationId xmlns:a16="http://schemas.microsoft.com/office/drawing/2014/main" id="{FEC3B8A3-727D-40FE-86F9-748C77BE05BC}"/>
                    </a:ext>
                  </a:extLst>
                </p:cNvPr>
                <p:cNvPicPr>
                  <a:picLocks/>
                </p:cNvPicPr>
                <p:nvPr/>
              </p:nvPicPr>
              <p:blipFill>
                <a:blip r:embed="rId7"/>
                <a:stretch>
                  <a:fillRect/>
                </a:stretch>
              </p:blipFill>
              <p:spPr>
                <a:xfrm>
                  <a:off x="212725" y="800100"/>
                  <a:ext cx="8699500" cy="5308600"/>
                </a:xfrm>
                <a:prstGeom prst="rect">
                  <a:avLst/>
                </a:prstGeom>
              </p:spPr>
            </p:pic>
          </p:control>
        </mc:Fallback>
      </mc:AlternateContent>
    </p:controls>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Text Box 4">
            <a:extLst>
              <a:ext uri="{FF2B5EF4-FFF2-40B4-BE49-F238E27FC236}">
                <a16:creationId xmlns:a16="http://schemas.microsoft.com/office/drawing/2014/main" id="{5C3C2229-BD3E-4FA3-A5BC-E60EECB55D94}"/>
              </a:ext>
            </a:extLst>
          </p:cNvPr>
          <p:cNvSpPr txBox="1">
            <a:spLocks noChangeArrowheads="1"/>
          </p:cNvSpPr>
          <p:nvPr/>
        </p:nvSpPr>
        <p:spPr bwMode="auto">
          <a:xfrm>
            <a:off x="4254500" y="2603500"/>
            <a:ext cx="4445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i="0" dirty="0">
                <a:solidFill>
                  <a:srgbClr val="000066"/>
                </a:solidFill>
              </a:rPr>
              <a:t>A soil that mostly contains small stones and large particles is called a </a:t>
            </a:r>
            <a:r>
              <a:rPr lang="en-GB" altLang="en-US" b="1" i="0" dirty="0">
                <a:solidFill>
                  <a:srgbClr val="B80303"/>
                </a:solidFill>
              </a:rPr>
              <a:t>sandy soil</a:t>
            </a:r>
            <a:r>
              <a:rPr lang="en-GB" altLang="en-US" i="0" dirty="0">
                <a:solidFill>
                  <a:srgbClr val="000066"/>
                </a:solidFill>
              </a:rPr>
              <a:t>. </a:t>
            </a:r>
          </a:p>
        </p:txBody>
      </p:sp>
      <p:sp>
        <p:nvSpPr>
          <p:cNvPr id="111624" name="Rectangle 8">
            <a:extLst>
              <a:ext uri="{FF2B5EF4-FFF2-40B4-BE49-F238E27FC236}">
                <a16:creationId xmlns:a16="http://schemas.microsoft.com/office/drawing/2014/main" id="{96460D4D-87A3-4F22-85E7-EA9FD0214416}"/>
              </a:ext>
            </a:extLst>
          </p:cNvPr>
          <p:cNvSpPr>
            <a:spLocks noGrp="1" noChangeArrowheads="1"/>
          </p:cNvSpPr>
          <p:nvPr>
            <p:ph type="title"/>
          </p:nvPr>
        </p:nvSpPr>
        <p:spPr>
          <a:noFill/>
        </p:spPr>
        <p:txBody>
          <a:bodyPr/>
          <a:lstStyle/>
          <a:p>
            <a:r>
              <a:rPr lang="en-GB" altLang="en-US" dirty="0"/>
              <a:t>Types of soil</a:t>
            </a:r>
          </a:p>
        </p:txBody>
      </p:sp>
      <p:pic>
        <p:nvPicPr>
          <p:cNvPr id="111626" name="Picture 10" descr="Sieves3">
            <a:extLst>
              <a:ext uri="{FF2B5EF4-FFF2-40B4-BE49-F238E27FC236}">
                <a16:creationId xmlns:a16="http://schemas.microsoft.com/office/drawing/2014/main" id="{F2BBC7B9-3591-4263-B2BE-2E3D8AEE6A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996" y="2255838"/>
            <a:ext cx="2536825" cy="4102100"/>
          </a:xfrm>
          <a:prstGeom prst="rect">
            <a:avLst/>
          </a:prstGeom>
          <a:noFill/>
          <a:extLst>
            <a:ext uri="{909E8E84-426E-40DD-AFC4-6F175D3DCCD1}">
              <a14:hiddenFill xmlns:a14="http://schemas.microsoft.com/office/drawing/2010/main">
                <a:solidFill>
                  <a:srgbClr val="FFFFFF"/>
                </a:solidFill>
              </a14:hiddenFill>
            </a:ext>
          </a:extLst>
        </p:spPr>
      </p:pic>
      <p:sp>
        <p:nvSpPr>
          <p:cNvPr id="111629" name="Text Box 13">
            <a:extLst>
              <a:ext uri="{FF2B5EF4-FFF2-40B4-BE49-F238E27FC236}">
                <a16:creationId xmlns:a16="http://schemas.microsoft.com/office/drawing/2014/main" id="{AD9079D7-AC7F-498E-9693-48BDC8BD540E}"/>
              </a:ext>
            </a:extLst>
          </p:cNvPr>
          <p:cNvSpPr txBox="1">
            <a:spLocks noChangeArrowheads="1"/>
          </p:cNvSpPr>
          <p:nvPr/>
        </p:nvSpPr>
        <p:spPr bwMode="auto">
          <a:xfrm>
            <a:off x="323850" y="778844"/>
            <a:ext cx="825341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i="0" dirty="0">
                <a:solidFill>
                  <a:srgbClr val="000066"/>
                </a:solidFill>
              </a:rPr>
              <a:t>Soil includes very small pieces of rock, called </a:t>
            </a:r>
            <a:r>
              <a:rPr lang="en-GB" altLang="en-US" b="1" i="0" dirty="0">
                <a:solidFill>
                  <a:srgbClr val="B80303"/>
                </a:solidFill>
              </a:rPr>
              <a:t>particles</a:t>
            </a:r>
            <a:r>
              <a:rPr lang="en-GB" altLang="en-US" i="0" dirty="0">
                <a:solidFill>
                  <a:srgbClr val="000066"/>
                </a:solidFill>
              </a:rPr>
              <a:t>. </a:t>
            </a:r>
          </a:p>
          <a:p>
            <a:r>
              <a:rPr lang="en-GB" altLang="en-US" i="0" dirty="0">
                <a:solidFill>
                  <a:srgbClr val="000066"/>
                </a:solidFill>
              </a:rPr>
              <a:t>These rock particles are different sizes and can be separated by </a:t>
            </a:r>
            <a:r>
              <a:rPr lang="en-GB" altLang="en-US" b="1" i="0" dirty="0">
                <a:solidFill>
                  <a:srgbClr val="B80303"/>
                </a:solidFill>
              </a:rPr>
              <a:t>sieving</a:t>
            </a:r>
            <a:r>
              <a:rPr lang="en-GB" altLang="en-US" i="0" dirty="0">
                <a:solidFill>
                  <a:srgbClr val="000066"/>
                </a:solidFill>
              </a:rPr>
              <a:t>. </a:t>
            </a:r>
            <a:endParaRPr lang="en-GB" altLang="en-US" dirty="0"/>
          </a:p>
        </p:txBody>
      </p:sp>
      <p:sp>
        <p:nvSpPr>
          <p:cNvPr id="111630" name="Text Box 14">
            <a:extLst>
              <a:ext uri="{FF2B5EF4-FFF2-40B4-BE49-F238E27FC236}">
                <a16:creationId xmlns:a16="http://schemas.microsoft.com/office/drawing/2014/main" id="{91D2CDD5-B9B2-4DBD-A911-F69E841EB0B3}"/>
              </a:ext>
            </a:extLst>
          </p:cNvPr>
          <p:cNvSpPr txBox="1">
            <a:spLocks noChangeArrowheads="1"/>
          </p:cNvSpPr>
          <p:nvPr/>
        </p:nvSpPr>
        <p:spPr bwMode="auto">
          <a:xfrm>
            <a:off x="4251325" y="4306888"/>
            <a:ext cx="375602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i="0" dirty="0">
                <a:solidFill>
                  <a:srgbClr val="000066"/>
                </a:solidFill>
              </a:rPr>
              <a:t>A soil that mostly contains very small particles that become sticky when wet is called a </a:t>
            </a:r>
            <a:r>
              <a:rPr lang="en-GB" altLang="en-US" b="1" i="0" dirty="0">
                <a:solidFill>
                  <a:srgbClr val="B80303"/>
                </a:solidFill>
              </a:rPr>
              <a:t>clay</a:t>
            </a:r>
            <a:r>
              <a:rPr lang="en-GB" altLang="en-US" i="0" dirty="0">
                <a:solidFill>
                  <a:srgbClr val="B80303"/>
                </a:solidFill>
              </a:rPr>
              <a:t> </a:t>
            </a:r>
            <a:r>
              <a:rPr lang="en-GB" altLang="en-US" b="1" i="0" dirty="0">
                <a:solidFill>
                  <a:srgbClr val="B80303"/>
                </a:solidFill>
              </a:rPr>
              <a:t>soil</a:t>
            </a:r>
            <a:r>
              <a:rPr lang="en-GB" altLang="en-US" i="0" dirty="0">
                <a:solidFill>
                  <a:srgbClr val="000066"/>
                </a:solidFill>
              </a:rPr>
              <a:t>.</a:t>
            </a:r>
            <a:r>
              <a:rPr lang="en-GB" altLang="en-US" dirty="0"/>
              <a:t> </a:t>
            </a:r>
          </a:p>
        </p:txBody>
      </p:sp>
      <p:pic>
        <p:nvPicPr>
          <p:cNvPr id="9" name="Picture 19">
            <a:hlinkClick r:id="" action="ppaction://hlinkshowjump?jump=nextslide"/>
            <a:extLst>
              <a:ext uri="{FF2B5EF4-FFF2-40B4-BE49-F238E27FC236}">
                <a16:creationId xmlns:a16="http://schemas.microsoft.com/office/drawing/2014/main" id="{747338DE-DDE4-4FFD-BF5C-FBDAE301AA1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5" descr="notes_icon">
            <a:extLst>
              <a:ext uri="{FF2B5EF4-FFF2-40B4-BE49-F238E27FC236}">
                <a16:creationId xmlns:a16="http://schemas.microsoft.com/office/drawing/2014/main" id="{B0F7FB57-8738-4D2A-93F4-9090EE4C1BC9}"/>
              </a:ext>
            </a:extLst>
          </p:cNvPr>
          <p:cNvPicPr>
            <a:picLocks noChangeAspect="1" noChangeArrowheads="1"/>
          </p:cNvPicPr>
          <p:nvPr/>
        </p:nvPicPr>
        <p:blipFill>
          <a:blip r:embed="rId5" cstate="print"/>
          <a:srcRect/>
          <a:stretch>
            <a:fillRect/>
          </a:stretch>
        </p:blipFill>
        <p:spPr bwMode="auto">
          <a:xfrm>
            <a:off x="8532813" y="134937"/>
            <a:ext cx="442913"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6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16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0" grpId="0"/>
      <p:bldP spid="1116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8" name="Rectangle 8">
            <a:extLst>
              <a:ext uri="{FF2B5EF4-FFF2-40B4-BE49-F238E27FC236}">
                <a16:creationId xmlns:a16="http://schemas.microsoft.com/office/drawing/2014/main" id="{294C4098-7536-43B1-8E64-5E38D95AE1B0}"/>
              </a:ext>
            </a:extLst>
          </p:cNvPr>
          <p:cNvSpPr>
            <a:spLocks noGrp="1" noChangeArrowheads="1"/>
          </p:cNvSpPr>
          <p:nvPr>
            <p:ph type="title"/>
          </p:nvPr>
        </p:nvSpPr>
        <p:spPr>
          <a:noFill/>
        </p:spPr>
        <p:txBody>
          <a:bodyPr/>
          <a:lstStyle/>
          <a:p>
            <a:r>
              <a:rPr lang="en-GB" altLang="en-US" dirty="0"/>
              <a:t>Water and soil investigation</a:t>
            </a:r>
          </a:p>
        </p:txBody>
      </p:sp>
      <p:pic>
        <p:nvPicPr>
          <p:cNvPr id="7" name="Picture 19">
            <a:hlinkClick r:id="" action="ppaction://hlinkshowjump?jump=nextslide"/>
            <a:extLst>
              <a:ext uri="{FF2B5EF4-FFF2-40B4-BE49-F238E27FC236}">
                <a16:creationId xmlns:a16="http://schemas.microsoft.com/office/drawing/2014/main" id="{B336BB82-7A0E-4ED0-ACF9-FC3493934FA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4489CA9E-6EDD-4C64-8729-C19EE85242DC}"/>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613EC844-0132-4769-9376-2077C41D71C1}"/>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712F6B6F-233C-45D7-87F0-C6B728615BA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36937" y="133322"/>
            <a:ext cx="609685" cy="390580"/>
          </a:xfrm>
          <a:prstGeom prst="rect">
            <a:avLst/>
          </a:prstGeom>
        </p:spPr>
      </p:pic>
      <p:pic>
        <p:nvPicPr>
          <p:cNvPr id="11" name="Picture 10">
            <a:extLst>
              <a:ext uri="{FF2B5EF4-FFF2-40B4-BE49-F238E27FC236}">
                <a16:creationId xmlns:a16="http://schemas.microsoft.com/office/drawing/2014/main" id="{C45A0D50-E5FF-477F-A1E6-00E389C0BB50}"/>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049563"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87077" name="ShockwaveFlash1" r:id="rId2" imgW="8712360" imgH="5308560"/>
        </mc:Choice>
        <mc:Fallback>
          <p:control name="ShockwaveFlash1" r:id="rId2" imgW="8712360" imgH="5308560">
            <p:pic>
              <p:nvPicPr>
                <p:cNvPr id="2" name="ShockwaveFlash1">
                  <a:extLst>
                    <a:ext uri="{FF2B5EF4-FFF2-40B4-BE49-F238E27FC236}">
                      <a16:creationId xmlns:a16="http://schemas.microsoft.com/office/drawing/2014/main" id="{A6E12A55-9CCA-4831-8C86-05C442A45D05}"/>
                    </a:ext>
                  </a:extLst>
                </p:cNvPr>
                <p:cNvPicPr>
                  <a:picLocks/>
                </p:cNvPicPr>
                <p:nvPr/>
              </p:nvPicPr>
              <p:blipFill>
                <a:blip r:embed="rId10"/>
                <a:stretch>
                  <a:fillRect/>
                </a:stretch>
              </p:blipFill>
              <p:spPr>
                <a:xfrm>
                  <a:off x="203200" y="838200"/>
                  <a:ext cx="8712200" cy="5308600"/>
                </a:xfrm>
                <a:prstGeom prst="rect">
                  <a:avLst/>
                </a:prstGeom>
              </p:spPr>
            </p:pic>
          </p:control>
        </mc:Fallback>
      </mc:AlternateContent>
    </p:controls>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4" name="Rectangle 16">
            <a:extLst>
              <a:ext uri="{FF2B5EF4-FFF2-40B4-BE49-F238E27FC236}">
                <a16:creationId xmlns:a16="http://schemas.microsoft.com/office/drawing/2014/main" id="{1A145B12-8803-4A1D-B7DF-67C21B8A7466}"/>
              </a:ext>
            </a:extLst>
          </p:cNvPr>
          <p:cNvSpPr>
            <a:spLocks noGrp="1" noChangeArrowheads="1"/>
          </p:cNvSpPr>
          <p:nvPr>
            <p:ph type="title"/>
          </p:nvPr>
        </p:nvSpPr>
        <p:spPr>
          <a:noFill/>
        </p:spPr>
        <p:txBody>
          <a:bodyPr anchor="ctr"/>
          <a:lstStyle/>
          <a:p>
            <a:pPr algn="l"/>
            <a:r>
              <a:rPr lang="en-GB" altLang="en-US" sz="2800" dirty="0"/>
              <a:t>Designing a fair test</a:t>
            </a:r>
          </a:p>
        </p:txBody>
      </p:sp>
      <p:pic>
        <p:nvPicPr>
          <p:cNvPr id="7" name="Picture 19">
            <a:hlinkClick r:id="" action="ppaction://hlinkshowjump?jump=nextslide"/>
            <a:extLst>
              <a:ext uri="{FF2B5EF4-FFF2-40B4-BE49-F238E27FC236}">
                <a16:creationId xmlns:a16="http://schemas.microsoft.com/office/drawing/2014/main" id="{B7B238BD-9FD1-486C-AE2C-CD2AD1ABC2B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FD816B6B-C087-4051-AAEC-D0400EBE7A08}"/>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2E9D193E-79CE-46AB-AAC6-681FA36C7883}"/>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7368DA19-A331-445C-9A2B-31C8DE8401A6}"/>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557563"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32807" name="ShockwaveFlash1" r:id="rId2" imgW="8699400" imgH="5308560"/>
        </mc:Choice>
        <mc:Fallback>
          <p:control name="ShockwaveFlash1" r:id="rId2" imgW="8699400" imgH="5308560">
            <p:pic>
              <p:nvPicPr>
                <p:cNvPr id="2" name="ShockwaveFlash1">
                  <a:extLst>
                    <a:ext uri="{FF2B5EF4-FFF2-40B4-BE49-F238E27FC236}">
                      <a16:creationId xmlns:a16="http://schemas.microsoft.com/office/drawing/2014/main" id="{EEB2B702-D55A-44D9-90AA-69A58D556BA7}"/>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64" name="Rectangle 20">
            <a:extLst>
              <a:ext uri="{FF2B5EF4-FFF2-40B4-BE49-F238E27FC236}">
                <a16:creationId xmlns:a16="http://schemas.microsoft.com/office/drawing/2014/main" id="{60C32BB5-18BF-4753-AA65-78C384CD9877}"/>
              </a:ext>
            </a:extLst>
          </p:cNvPr>
          <p:cNvSpPr>
            <a:spLocks noGrp="1" noChangeArrowheads="1"/>
          </p:cNvSpPr>
          <p:nvPr>
            <p:ph type="title"/>
          </p:nvPr>
        </p:nvSpPr>
        <p:spPr>
          <a:noFill/>
        </p:spPr>
        <p:txBody>
          <a:bodyPr anchor="ctr"/>
          <a:lstStyle/>
          <a:p>
            <a:pPr algn="l"/>
            <a:r>
              <a:rPr lang="en-GB" altLang="en-US" sz="2800" dirty="0"/>
              <a:t>Conducting the experiment</a:t>
            </a:r>
          </a:p>
        </p:txBody>
      </p:sp>
      <p:pic>
        <p:nvPicPr>
          <p:cNvPr id="7" name="Picture 19">
            <a:hlinkClick r:id="" action="ppaction://hlinkshowjump?jump=nextslide"/>
            <a:extLst>
              <a:ext uri="{FF2B5EF4-FFF2-40B4-BE49-F238E27FC236}">
                <a16:creationId xmlns:a16="http://schemas.microsoft.com/office/drawing/2014/main" id="{3601D583-C761-41FE-A09C-355B8DC116C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ECB0994D-3791-41C3-A0FF-9D19342C02C5}"/>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1AE19FF1-8C4B-4E46-A18E-3364D0489FFF}"/>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39DB34AC-1B77-48ED-A571-52799DB35C0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36937" y="133322"/>
            <a:ext cx="609685" cy="390580"/>
          </a:xfrm>
          <a:prstGeom prst="rect">
            <a:avLst/>
          </a:prstGeom>
        </p:spPr>
      </p:pic>
      <p:pic>
        <p:nvPicPr>
          <p:cNvPr id="11" name="Picture 10">
            <a:extLst>
              <a:ext uri="{FF2B5EF4-FFF2-40B4-BE49-F238E27FC236}">
                <a16:creationId xmlns:a16="http://schemas.microsoft.com/office/drawing/2014/main" id="{987641DE-5A85-44F4-AFB1-CBFC7D61D3C1}"/>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049563"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31788" name="ShockwaveFlash1" r:id="rId2" imgW="8712360" imgH="5308560"/>
        </mc:Choice>
        <mc:Fallback>
          <p:control name="ShockwaveFlash1" r:id="rId2" imgW="8712360" imgH="5308560">
            <p:pic>
              <p:nvPicPr>
                <p:cNvPr id="2" name="ShockwaveFlash1">
                  <a:extLst>
                    <a:ext uri="{FF2B5EF4-FFF2-40B4-BE49-F238E27FC236}">
                      <a16:creationId xmlns:a16="http://schemas.microsoft.com/office/drawing/2014/main" id="{277C35CF-5F52-4340-898A-6830368D0CFF}"/>
                    </a:ext>
                  </a:extLst>
                </p:cNvPr>
                <p:cNvPicPr>
                  <a:picLocks/>
                </p:cNvPicPr>
                <p:nvPr/>
              </p:nvPicPr>
              <p:blipFill>
                <a:blip r:embed="rId10"/>
                <a:stretch>
                  <a:fillRect/>
                </a:stretch>
              </p:blipFill>
              <p:spPr>
                <a:xfrm>
                  <a:off x="203200" y="838200"/>
                  <a:ext cx="8712200" cy="5308600"/>
                </a:xfrm>
                <a:prstGeom prst="rect">
                  <a:avLst/>
                </a:prstGeom>
              </p:spPr>
            </p:pic>
          </p:control>
        </mc:Fallback>
      </mc:AlternateContent>
    </p:controls>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72" name="Text Box 12">
            <a:extLst>
              <a:ext uri="{FF2B5EF4-FFF2-40B4-BE49-F238E27FC236}">
                <a16:creationId xmlns:a16="http://schemas.microsoft.com/office/drawing/2014/main" id="{FEC4F27B-071D-4082-BC80-3730B41F07D8}"/>
              </a:ext>
            </a:extLst>
          </p:cNvPr>
          <p:cNvSpPr txBox="1">
            <a:spLocks noChangeArrowheads="1"/>
          </p:cNvSpPr>
          <p:nvPr/>
        </p:nvSpPr>
        <p:spPr bwMode="auto">
          <a:xfrm>
            <a:off x="342900" y="777832"/>
            <a:ext cx="8458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i="0" dirty="0">
                <a:solidFill>
                  <a:srgbClr val="000066"/>
                </a:solidFill>
              </a:rPr>
              <a:t>Use the results to make a comparison between sandy and clay soil. Explain your conclusions in words and drawings. What do you think would happen if we tested gravel?</a:t>
            </a:r>
          </a:p>
        </p:txBody>
      </p:sp>
      <p:sp>
        <p:nvSpPr>
          <p:cNvPr id="66604" name="Rectangle 44">
            <a:extLst>
              <a:ext uri="{FF2B5EF4-FFF2-40B4-BE49-F238E27FC236}">
                <a16:creationId xmlns:a16="http://schemas.microsoft.com/office/drawing/2014/main" id="{9883DB2A-F2D4-4284-8DAC-E0B86DF019D0}"/>
              </a:ext>
            </a:extLst>
          </p:cNvPr>
          <p:cNvSpPr>
            <a:spLocks noGrp="1" noChangeArrowheads="1"/>
          </p:cNvSpPr>
          <p:nvPr>
            <p:ph type="title"/>
          </p:nvPr>
        </p:nvSpPr>
        <p:spPr>
          <a:noFill/>
        </p:spPr>
        <p:txBody>
          <a:bodyPr/>
          <a:lstStyle/>
          <a:p>
            <a:r>
              <a:rPr lang="en-GB" altLang="en-US" dirty="0"/>
              <a:t>Results</a:t>
            </a:r>
          </a:p>
        </p:txBody>
      </p:sp>
      <p:graphicFrame>
        <p:nvGraphicFramePr>
          <p:cNvPr id="66618" name="Group 58">
            <a:extLst>
              <a:ext uri="{FF2B5EF4-FFF2-40B4-BE49-F238E27FC236}">
                <a16:creationId xmlns:a16="http://schemas.microsoft.com/office/drawing/2014/main" id="{6B20A43E-CBB9-4CF7-9872-C5F77BD8344A}"/>
              </a:ext>
            </a:extLst>
          </p:cNvPr>
          <p:cNvGraphicFramePr>
            <a:graphicFrameLocks noGrp="1"/>
          </p:cNvGraphicFramePr>
          <p:nvPr>
            <p:ph idx="4294967295"/>
            <p:extLst>
              <p:ext uri="{D42A27DB-BD31-4B8C-83A1-F6EECF244321}">
                <p14:modId xmlns:p14="http://schemas.microsoft.com/office/powerpoint/2010/main" val="3030535046"/>
              </p:ext>
            </p:extLst>
          </p:nvPr>
        </p:nvGraphicFramePr>
        <p:xfrm>
          <a:off x="1098550" y="2690019"/>
          <a:ext cx="7175500" cy="3179763"/>
        </p:xfrm>
        <a:graphic>
          <a:graphicData uri="http://schemas.openxmlformats.org/drawingml/2006/table">
            <a:tbl>
              <a:tblPr/>
              <a:tblGrid>
                <a:gridCol w="3587750">
                  <a:extLst>
                    <a:ext uri="{9D8B030D-6E8A-4147-A177-3AD203B41FA5}">
                      <a16:colId xmlns:a16="http://schemas.microsoft.com/office/drawing/2014/main" val="2138435559"/>
                    </a:ext>
                  </a:extLst>
                </a:gridCol>
                <a:gridCol w="3587750">
                  <a:extLst>
                    <a:ext uri="{9D8B030D-6E8A-4147-A177-3AD203B41FA5}">
                      <a16:colId xmlns:a16="http://schemas.microsoft.com/office/drawing/2014/main" val="2016991496"/>
                    </a:ext>
                  </a:extLst>
                </a:gridCol>
              </a:tblGrid>
              <a:tr h="901700">
                <a:tc>
                  <a:txBody>
                    <a:bodyPr/>
                    <a:lstStyle>
                      <a:lvl1pPr>
                        <a:spcBef>
                          <a:spcPct val="20000"/>
                        </a:spcBef>
                        <a:defRPr sz="4000">
                          <a:solidFill>
                            <a:srgbClr val="000066"/>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rgbClr val="000066"/>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4000">
                          <a:solidFill>
                            <a:srgbClr val="000066"/>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a:ln>
                          <a:noFill/>
                        </a:ln>
                        <a:solidFill>
                          <a:srgbClr val="000066"/>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53444980"/>
                  </a:ext>
                </a:extLst>
              </a:tr>
              <a:tr h="1143000">
                <a:tc>
                  <a:txBody>
                    <a:bodyPr/>
                    <a:lstStyle>
                      <a:lvl1pPr>
                        <a:spcBef>
                          <a:spcPct val="20000"/>
                        </a:spcBef>
                        <a:defRPr sz="4000">
                          <a:solidFill>
                            <a:srgbClr val="000066"/>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a:ln>
                          <a:noFill/>
                        </a:ln>
                        <a:solidFill>
                          <a:srgbClr val="000066"/>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4000">
                          <a:solidFill>
                            <a:srgbClr val="000066"/>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rgbClr val="000066"/>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87812532"/>
                  </a:ext>
                </a:extLst>
              </a:tr>
              <a:tr h="1135063">
                <a:tc>
                  <a:txBody>
                    <a:bodyPr/>
                    <a:lstStyle>
                      <a:lvl1pPr>
                        <a:spcBef>
                          <a:spcPct val="20000"/>
                        </a:spcBef>
                        <a:defRPr sz="4000">
                          <a:solidFill>
                            <a:srgbClr val="000066"/>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rgbClr val="000066"/>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4000">
                          <a:solidFill>
                            <a:srgbClr val="000066"/>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rgbClr val="000066"/>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4359545"/>
                  </a:ext>
                </a:extLst>
              </a:tr>
            </a:tbl>
          </a:graphicData>
        </a:graphic>
      </p:graphicFrame>
      <p:sp>
        <p:nvSpPr>
          <p:cNvPr id="66599" name="Text Box 39">
            <a:extLst>
              <a:ext uri="{FF2B5EF4-FFF2-40B4-BE49-F238E27FC236}">
                <a16:creationId xmlns:a16="http://schemas.microsoft.com/office/drawing/2014/main" id="{52D4A222-1AF6-4AA8-88A1-2B1F8F365C15}"/>
              </a:ext>
            </a:extLst>
          </p:cNvPr>
          <p:cNvSpPr txBox="1">
            <a:spLocks noChangeArrowheads="1"/>
          </p:cNvSpPr>
          <p:nvPr/>
        </p:nvSpPr>
        <p:spPr bwMode="auto">
          <a:xfrm>
            <a:off x="1041400" y="2120900"/>
            <a:ext cx="7200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i="0" dirty="0">
                <a:solidFill>
                  <a:srgbClr val="000066"/>
                </a:solidFill>
              </a:rPr>
              <a:t>Results of the “soil and water” investigation</a:t>
            </a:r>
          </a:p>
        </p:txBody>
      </p:sp>
      <p:sp>
        <p:nvSpPr>
          <p:cNvPr id="66619" name="Text Box 59">
            <a:extLst>
              <a:ext uri="{FF2B5EF4-FFF2-40B4-BE49-F238E27FC236}">
                <a16:creationId xmlns:a16="http://schemas.microsoft.com/office/drawing/2014/main" id="{31D027E7-46F7-4291-885E-2C245D1E3F8A}"/>
              </a:ext>
            </a:extLst>
          </p:cNvPr>
          <p:cNvSpPr txBox="1">
            <a:spLocks noChangeArrowheads="1"/>
          </p:cNvSpPr>
          <p:nvPr/>
        </p:nvSpPr>
        <p:spPr bwMode="auto">
          <a:xfrm>
            <a:off x="1098550" y="2917397"/>
            <a:ext cx="3562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altLang="en-US" i="0" dirty="0">
                <a:solidFill>
                  <a:srgbClr val="000066"/>
                </a:solidFill>
              </a:rPr>
              <a:t>type of soil</a:t>
            </a:r>
          </a:p>
        </p:txBody>
      </p:sp>
      <p:sp>
        <p:nvSpPr>
          <p:cNvPr id="66621" name="Text Box 61">
            <a:extLst>
              <a:ext uri="{FF2B5EF4-FFF2-40B4-BE49-F238E27FC236}">
                <a16:creationId xmlns:a16="http://schemas.microsoft.com/office/drawing/2014/main" id="{F0AA9D78-0B49-4290-B873-2B3B6C805273}"/>
              </a:ext>
            </a:extLst>
          </p:cNvPr>
          <p:cNvSpPr txBox="1">
            <a:spLocks noChangeArrowheads="1"/>
          </p:cNvSpPr>
          <p:nvPr/>
        </p:nvSpPr>
        <p:spPr bwMode="auto">
          <a:xfrm>
            <a:off x="4660900" y="2730499"/>
            <a:ext cx="36131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altLang="en-US" i="0" dirty="0">
                <a:solidFill>
                  <a:srgbClr val="000066"/>
                </a:solidFill>
              </a:rPr>
              <a:t>time taken for water to flow through it</a:t>
            </a:r>
          </a:p>
        </p:txBody>
      </p:sp>
      <p:sp>
        <p:nvSpPr>
          <p:cNvPr id="66622" name="Text Box 62">
            <a:extLst>
              <a:ext uri="{FF2B5EF4-FFF2-40B4-BE49-F238E27FC236}">
                <a16:creationId xmlns:a16="http://schemas.microsoft.com/office/drawing/2014/main" id="{4E304079-A640-4EE0-AE33-3068624ADC80}"/>
              </a:ext>
            </a:extLst>
          </p:cNvPr>
          <p:cNvSpPr txBox="1">
            <a:spLocks noChangeArrowheads="1"/>
          </p:cNvSpPr>
          <p:nvPr/>
        </p:nvSpPr>
        <p:spPr bwMode="auto">
          <a:xfrm>
            <a:off x="1298575" y="3945466"/>
            <a:ext cx="3162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i="0" dirty="0">
                <a:solidFill>
                  <a:srgbClr val="000066"/>
                </a:solidFill>
              </a:rPr>
              <a:t>sandy</a:t>
            </a:r>
          </a:p>
        </p:txBody>
      </p:sp>
      <p:sp>
        <p:nvSpPr>
          <p:cNvPr id="66623" name="Text Box 63">
            <a:extLst>
              <a:ext uri="{FF2B5EF4-FFF2-40B4-BE49-F238E27FC236}">
                <a16:creationId xmlns:a16="http://schemas.microsoft.com/office/drawing/2014/main" id="{6805675E-828A-489A-9F42-1A806E6A0DFB}"/>
              </a:ext>
            </a:extLst>
          </p:cNvPr>
          <p:cNvSpPr txBox="1">
            <a:spLocks noChangeArrowheads="1"/>
          </p:cNvSpPr>
          <p:nvPr/>
        </p:nvSpPr>
        <p:spPr bwMode="auto">
          <a:xfrm>
            <a:off x="1298575" y="5075766"/>
            <a:ext cx="3162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i="0" dirty="0">
                <a:solidFill>
                  <a:srgbClr val="000066"/>
                </a:solidFill>
              </a:rPr>
              <a:t>clay</a:t>
            </a:r>
          </a:p>
        </p:txBody>
      </p:sp>
      <p:sp>
        <p:nvSpPr>
          <p:cNvPr id="66624" name="Text Box 64">
            <a:extLst>
              <a:ext uri="{FF2B5EF4-FFF2-40B4-BE49-F238E27FC236}">
                <a16:creationId xmlns:a16="http://schemas.microsoft.com/office/drawing/2014/main" id="{6C7EC3F4-8163-458C-9EA8-9F9EB4E82779}"/>
              </a:ext>
            </a:extLst>
          </p:cNvPr>
          <p:cNvSpPr txBox="1">
            <a:spLocks noChangeArrowheads="1"/>
          </p:cNvSpPr>
          <p:nvPr/>
        </p:nvSpPr>
        <p:spPr bwMode="auto">
          <a:xfrm>
            <a:off x="4886325" y="5075766"/>
            <a:ext cx="3162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i="0">
                <a:solidFill>
                  <a:srgbClr val="000066"/>
                </a:solidFill>
              </a:rPr>
              <a:t>90 seconds</a:t>
            </a:r>
          </a:p>
        </p:txBody>
      </p:sp>
      <p:sp>
        <p:nvSpPr>
          <p:cNvPr id="66625" name="Text Box 65">
            <a:extLst>
              <a:ext uri="{FF2B5EF4-FFF2-40B4-BE49-F238E27FC236}">
                <a16:creationId xmlns:a16="http://schemas.microsoft.com/office/drawing/2014/main" id="{67C57DDA-CC76-4762-BBE6-3821152CE760}"/>
              </a:ext>
            </a:extLst>
          </p:cNvPr>
          <p:cNvSpPr txBox="1">
            <a:spLocks noChangeArrowheads="1"/>
          </p:cNvSpPr>
          <p:nvPr/>
        </p:nvSpPr>
        <p:spPr bwMode="auto">
          <a:xfrm>
            <a:off x="4886325" y="3945466"/>
            <a:ext cx="3162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i="0" dirty="0">
                <a:solidFill>
                  <a:srgbClr val="000066"/>
                </a:solidFill>
              </a:rPr>
              <a:t>55 seconds</a:t>
            </a:r>
          </a:p>
        </p:txBody>
      </p:sp>
      <p:pic>
        <p:nvPicPr>
          <p:cNvPr id="26" name="Picture 5" descr="notes_icon">
            <a:extLst>
              <a:ext uri="{FF2B5EF4-FFF2-40B4-BE49-F238E27FC236}">
                <a16:creationId xmlns:a16="http://schemas.microsoft.com/office/drawing/2014/main" id="{9FA14841-E561-4B42-940E-09A1D4B119DF}"/>
              </a:ext>
            </a:extLst>
          </p:cNvPr>
          <p:cNvPicPr>
            <a:picLocks noChangeAspect="1" noChangeArrowheads="1"/>
          </p:cNvPicPr>
          <p:nvPr/>
        </p:nvPicPr>
        <p:blipFill>
          <a:blip r:embed="rId3" cstate="print"/>
          <a:srcRect/>
          <a:stretch>
            <a:fillRect/>
          </a:stretch>
        </p:blipFill>
        <p:spPr bwMode="auto">
          <a:xfrm>
            <a:off x="8532813" y="134937"/>
            <a:ext cx="442913" cy="387350"/>
          </a:xfrm>
          <a:prstGeom prst="rect">
            <a:avLst/>
          </a:prstGeom>
          <a:noFill/>
          <a:ln w="9525">
            <a:noFill/>
            <a:miter lim="800000"/>
            <a:headEnd/>
            <a:tailEnd/>
          </a:ln>
        </p:spPr>
      </p:pic>
      <p:pic>
        <p:nvPicPr>
          <p:cNvPr id="13" name="Picture 12">
            <a:extLst>
              <a:ext uri="{FF2B5EF4-FFF2-40B4-BE49-F238E27FC236}">
                <a16:creationId xmlns:a16="http://schemas.microsoft.com/office/drawing/2014/main" id="{14C99B85-2C37-4913-B896-738586C957B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002063" y="86520"/>
            <a:ext cx="442911" cy="516730"/>
          </a:xfrm>
          <a:prstGeom prst="rect">
            <a:avLst/>
          </a:prstGeom>
          <a:noFill/>
          <a:ln w="9525">
            <a:noFill/>
            <a:miter lim="800000"/>
            <a:headEnd/>
            <a:tailEnd/>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6992</TotalTime>
  <Words>998</Words>
  <Application>Microsoft Office PowerPoint</Application>
  <PresentationFormat>On-screen Show (4:3)</PresentationFormat>
  <Paragraphs>74</Paragraphs>
  <Slides>8</Slides>
  <Notes>8</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8</vt:i4>
      </vt:variant>
    </vt:vector>
  </HeadingPairs>
  <TitlesOfParts>
    <vt:vector size="12" baseType="lpstr">
      <vt:lpstr>Arial</vt:lpstr>
      <vt:lpstr>Wingdings 2</vt:lpstr>
      <vt:lpstr>Default Design</vt:lpstr>
      <vt:lpstr>3_Default Design</vt:lpstr>
      <vt:lpstr>Soil</vt:lpstr>
      <vt:lpstr>Information</vt:lpstr>
      <vt:lpstr>What is soil?</vt:lpstr>
      <vt:lpstr>Types of soil</vt:lpstr>
      <vt:lpstr>Water and soil investigation</vt:lpstr>
      <vt:lpstr>Designing a fair test</vt:lpstr>
      <vt:lpstr>Conducting the experiment</vt:lpstr>
      <vt:lpstr>Results</vt:lpstr>
    </vt:vector>
  </TitlesOfParts>
  <Manager/>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Soil</dc:title>
  <dc:subject>Boardworks Elementary School Earth and Space Sciences</dc:subject>
  <dc:creator>Boardworks</dc:creator>
  <cp:lastModifiedBy>Tim Crilly</cp:lastModifiedBy>
  <cp:revision>217</cp:revision>
  <dcterms:created xsi:type="dcterms:W3CDTF">2005-07-04T16:47:03Z</dcterms:created>
  <dcterms:modified xsi:type="dcterms:W3CDTF">2018-12-04T11:01:18Z</dcterms:modified>
</cp:coreProperties>
</file>