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5.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77" r:id="rId1"/>
    <p:sldMasterId id="2147485192" r:id="rId2"/>
  </p:sldMasterIdLst>
  <p:notesMasterIdLst>
    <p:notesMasterId r:id="rId15"/>
  </p:notesMasterIdLst>
  <p:handoutMasterIdLst>
    <p:handoutMasterId r:id="rId16"/>
  </p:handoutMasterIdLst>
  <p:sldIdLst>
    <p:sldId id="430" r:id="rId3"/>
    <p:sldId id="488" r:id="rId4"/>
    <p:sldId id="500" r:id="rId5"/>
    <p:sldId id="504" r:id="rId6"/>
    <p:sldId id="505" r:id="rId7"/>
    <p:sldId id="499" r:id="rId8"/>
    <p:sldId id="493" r:id="rId9"/>
    <p:sldId id="494" r:id="rId10"/>
    <p:sldId id="501" r:id="rId11"/>
    <p:sldId id="507" r:id="rId12"/>
    <p:sldId id="506" r:id="rId13"/>
    <p:sldId id="503" r:id="rId14"/>
  </p:sldIdLst>
  <p:sldSz cx="9144000" cy="6858000" type="screen4x3"/>
  <p:notesSz cx="6858000" cy="9296400"/>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B80303"/>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504"/>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1308632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27431402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Make</a:t>
            </a:r>
            <a:r>
              <a:rPr lang="en-GB" baseline="0" dirty="0"/>
              <a:t> sure students understand what the equator is and where it is located. </a:t>
            </a:r>
            <a:r>
              <a:rPr lang="en-GB" dirty="0"/>
              <a:t>You could ask students</a:t>
            </a:r>
            <a:r>
              <a:rPr lang="en-GB" baseline="0" dirty="0"/>
              <a:t> if they can guess any other factors that affect climate. </a:t>
            </a:r>
            <a:r>
              <a:rPr lang="en-GB" dirty="0"/>
              <a:t>This could include how close</a:t>
            </a:r>
            <a:r>
              <a:rPr lang="en-GB" baseline="0" dirty="0"/>
              <a:t> a location is to an ocean (</a:t>
            </a:r>
            <a:r>
              <a:rPr lang="en-GB" sz="1200" kern="1200" dirty="0">
                <a:solidFill>
                  <a:schemeClr val="tx1"/>
                </a:solidFill>
                <a:effectLst/>
                <a:latin typeface="Arial" charset="0"/>
                <a:ea typeface="+mn-ea"/>
                <a:cs typeface="+mn-cs"/>
              </a:rPr>
              <a:t>Coastal areas in the mid-latitudes often have cooler summers and warmer winters than areas that are inland. The ocean also provides a source of moisture) and altitude</a:t>
            </a:r>
            <a:r>
              <a:rPr lang="en-GB" sz="1200"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high altitudes</a:t>
            </a:r>
            <a:r>
              <a:rPr lang="en-GB" sz="1200"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having a cooler climate than lower).</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145096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54492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325894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pPr marL="0" marR="0" indent="0" algn="l" defTabSz="914400" rtl="0" eaLnBrk="0" fontAlgn="base" latinLnBrk="0" hangingPunct="0">
              <a:spcAft>
                <a:spcPct val="0"/>
              </a:spcAft>
              <a:buClrTx/>
              <a:buSzTx/>
              <a:buFontTx/>
              <a:buNone/>
              <a:tabLst/>
              <a:defRPr/>
            </a:pPr>
            <a:r>
              <a:rPr lang="en-GB" baseline="0" dirty="0"/>
              <a:t>You could students to write a letter describing the weather at the moment. If students struggle with you could ask them to draw a picture or use any weather symbols they know.’</a:t>
            </a:r>
            <a:r>
              <a:rPr lang="en-GB" dirty="0"/>
              <a:t> If you were writing to someone in another country about the weather in your region right now what information would you include?</a:t>
            </a:r>
            <a:r>
              <a:rPr lang="en-GB" baseline="0" dirty="0"/>
              <a:t> You could also talk about how they could find more accurate data on the weather – e.g. measuring temperature, precipitation, etc.</a:t>
            </a:r>
          </a:p>
          <a:p>
            <a:pPr marL="0" marR="0" indent="0" algn="l" defTabSz="914400" rtl="0" eaLnBrk="0" fontAlgn="base" latinLnBrk="0" hangingPunct="0">
              <a:spcAft>
                <a:spcPct val="0"/>
              </a:spcAft>
              <a:buClrTx/>
              <a:buSzTx/>
              <a:buFontTx/>
              <a:buNone/>
              <a:tabLst/>
              <a:defRPr/>
            </a:pPr>
            <a:endParaRPr lang="en-GB" baseline="0" dirty="0"/>
          </a:p>
          <a:p>
            <a:pPr marL="0" marR="0" indent="0" algn="l" defTabSz="914400" rtl="0" eaLnBrk="0" fontAlgn="base" latinLnBrk="0" hangingPunct="0">
              <a:spcAft>
                <a:spcPct val="0"/>
              </a:spcAft>
              <a:buClrTx/>
              <a:buSzTx/>
              <a:buFontTx/>
              <a:buNone/>
              <a:tabLst/>
              <a:defRPr/>
            </a:pPr>
            <a:r>
              <a:rPr lang="en-GB" baseline="0" dirty="0"/>
              <a:t>The image shows an automatic weather station, with a weather monitoring system and video cameras for observation.</a:t>
            </a:r>
          </a:p>
          <a:p>
            <a:pPr marL="0" marR="0" indent="0" algn="l" defTabSz="914400" rtl="0" eaLnBrk="0" fontAlgn="base" latinLnBrk="0" hangingPunct="0">
              <a:spcAft>
                <a:spcPct val="0"/>
              </a:spcAft>
              <a:buClrTx/>
              <a:buSzTx/>
              <a:buFontTx/>
              <a:buNone/>
              <a:tabLst/>
              <a:defRPr/>
            </a:pPr>
            <a:endParaRPr lang="en-GB" baseline="0" dirty="0"/>
          </a:p>
          <a:p>
            <a:pPr marL="0" marR="0" indent="0" algn="l" defTabSz="914400" rtl="0" eaLnBrk="0" fontAlgn="base" latinLnBrk="0" hangingPunct="0">
              <a:spcAft>
                <a:spcPct val="0"/>
              </a:spcAft>
              <a:buClrTx/>
              <a:buSzTx/>
              <a:buFontTx/>
              <a:buNone/>
              <a:tabLst/>
              <a:defRPr/>
            </a:pPr>
            <a:r>
              <a:rPr lang="en-GB" b="1" baseline="0" dirty="0"/>
              <a:t>Photo credit: </a:t>
            </a:r>
            <a:r>
              <a:rPr lang="en-GB" altLang="en-US" dirty="0">
                <a:latin typeface="Arial" panose="020B0604020202020204" pitchFamily="34" charset="0"/>
              </a:rPr>
              <a:t>© </a:t>
            </a:r>
            <a:r>
              <a:rPr lang="en-GB" altLang="en-US" dirty="0" err="1">
                <a:latin typeface="Arial" panose="020B0604020202020204" pitchFamily="34" charset="0"/>
              </a:rPr>
              <a:t>aapsky</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33381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pPr marL="0" marR="0" indent="0" algn="l" defTabSz="914400" rtl="0" eaLnBrk="0" fontAlgn="base" latinLnBrk="0" hangingPunct="0">
              <a:spcAft>
                <a:spcPct val="0"/>
              </a:spcAft>
              <a:buClrTx/>
              <a:buSzTx/>
              <a:buFontTx/>
              <a:buNone/>
              <a:tabLst/>
              <a:defRPr/>
            </a:pPr>
            <a:r>
              <a:rPr lang="en-GB" dirty="0"/>
              <a:t>As</a:t>
            </a:r>
            <a:r>
              <a:rPr lang="en-GB" baseline="0" dirty="0"/>
              <a:t> a class you could collect your own weather information over two weeks and compare it that of another region. If you are collecting temperature readings make sure that students understand the importance of collecting the temperature at the same time(s) every day.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273069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Students could </a:t>
            </a:r>
            <a:r>
              <a:rPr lang="en-GB" dirty="0" err="1"/>
              <a:t>analyze</a:t>
            </a:r>
            <a:r>
              <a:rPr lang="en-GB" baseline="0" dirty="0"/>
              <a:t> the weather information to help them answer these questions, by representing data in tables or graphical displays. Talk through the limitations of the data as an illustration of the weather in June for these two cities. Is there anything that could have affected the data (i.e. unusual weather fronts, storm, etc.)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sz="1200" b="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95330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A13D0E1-38F8-4207-9FA5-F1C95268CD73}" type="slidenum">
              <a:rPr lang="en-US" altLang="en-US" sz="1200"/>
              <a:pPr eaLnBrk="1" hangingPunct="1"/>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Ask students to explain what each symbol on the key means.  You</a:t>
            </a:r>
            <a:r>
              <a:rPr lang="en-GB" altLang="en-US" baseline="0" dirty="0"/>
              <a:t> could use this map to show the student’s predictions for San Francisco and New York based on their answers to the previous slide. Or y</a:t>
            </a:r>
            <a:r>
              <a:rPr lang="en-GB" altLang="en-US" dirty="0"/>
              <a:t>ou could ask students to use</a:t>
            </a:r>
            <a:r>
              <a:rPr lang="en-GB" altLang="en-US" baseline="0" dirty="0"/>
              <a:t> the map to predict weather for your region</a:t>
            </a:r>
            <a:r>
              <a:rPr lang="en-GB" altLang="en-US" dirty="0"/>
              <a:t>.</a:t>
            </a:r>
          </a:p>
          <a:p>
            <a:pPr eaLnBrk="1" hangingPunct="1"/>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endParaRPr lang="en-GB" sz="1200" b="1"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502860B-7272-47C6-B294-56CB5A4EBA28}" type="slidenum">
              <a:rPr lang="en-US" altLang="en-US" sz="1200"/>
              <a:pPr eaLnBrk="1" hangingPunct="1"/>
              <a:t>7</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b="1" dirty="0"/>
              <a:t>Teacher notes </a:t>
            </a:r>
          </a:p>
          <a:p>
            <a:pPr eaLnBrk="1" hangingPunct="1"/>
            <a:r>
              <a:rPr lang="en-US" altLang="en-US" dirty="0"/>
              <a:t>It may be helpful to introduce the idea of density, explaining that warm water or warm air rises because it is less dense, or lighter, than cooler air.</a:t>
            </a:r>
          </a:p>
          <a:p>
            <a:pPr eaLnBrk="1" hangingPunct="1"/>
            <a:endParaRPr lang="en-US"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 model using an analogy, example, or abstract representation to describe a scientific principle or design solution.</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test a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design a solution to a problem.</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93B2B19-A6ED-43F4-91FB-267C18BE63B7}" type="slidenum">
              <a:rPr lang="en-US" altLang="en-US" sz="1200"/>
              <a:pPr eaLnBrk="1" hangingPunct="1"/>
              <a:t>8</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 model using an analogy, example, or abstract representation to describe a scientific principle or design solution.</a:t>
            </a:r>
            <a:endParaRPr lang="en-GB" sz="1200" b="1"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altLang="en-US" dirty="0">
                <a:latin typeface="Arial" panose="020B0604020202020204" pitchFamily="34" charset="0"/>
              </a:rPr>
              <a:t>© Brian A Jackson,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4200784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147220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6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5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009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970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463558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3552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39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065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46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53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1012493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1715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6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342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754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462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4815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65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4988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5598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32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869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3928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5016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982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3452647864"/>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2522010526"/>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wmf"/><Relationship Id="rId4" Type="http://schemas.openxmlformats.org/officeDocument/2006/relationships/notesSlide" Target="../notesSlides/notesSlide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837925" cy="3127761"/>
          </a:xfrm>
        </p:spPr>
        <p:txBody>
          <a:bodyPr/>
          <a:lstStyle/>
          <a:p>
            <a:r>
              <a:rPr lang="en-GB" dirty="0"/>
              <a:t>Weather and </a:t>
            </a:r>
            <a:br>
              <a:rPr lang="en-GB" dirty="0"/>
            </a:br>
            <a:r>
              <a:rPr lang="en-GB" dirty="0"/>
              <a:t>Climate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800553"/>
            <a:ext cx="8940800" cy="461665"/>
          </a:xfrm>
          <a:prstGeom prst="rect">
            <a:avLst/>
          </a:prstGeom>
          <a:noFill/>
        </p:spPr>
        <p:txBody>
          <a:bodyPr wrap="square" rtlCol="0">
            <a:spAutoFit/>
          </a:bodyPr>
          <a:lstStyle/>
          <a:p>
            <a:r>
              <a:rPr lang="en-GB" dirty="0"/>
              <a:t>Why is the climate different in different places?</a:t>
            </a:r>
          </a:p>
        </p:txBody>
      </p:sp>
      <p:sp>
        <p:nvSpPr>
          <p:cNvPr id="3" name="TextBox 2"/>
          <p:cNvSpPr txBox="1"/>
          <p:nvPr/>
        </p:nvSpPr>
        <p:spPr>
          <a:xfrm>
            <a:off x="342900" y="1540484"/>
            <a:ext cx="8496300" cy="830997"/>
          </a:xfrm>
          <a:prstGeom prst="rect">
            <a:avLst/>
          </a:prstGeom>
          <a:noFill/>
        </p:spPr>
        <p:txBody>
          <a:bodyPr wrap="square" rtlCol="0">
            <a:spAutoFit/>
          </a:bodyPr>
          <a:lstStyle/>
          <a:p>
            <a:r>
              <a:rPr lang="en-GB" dirty="0"/>
              <a:t>There are lots of different reasons, but one of the main ones is to do with where on the Earth a place is located.   </a:t>
            </a:r>
          </a:p>
        </p:txBody>
      </p:sp>
      <p:sp>
        <p:nvSpPr>
          <p:cNvPr id="4" name="Text Box 4"/>
          <p:cNvSpPr txBox="1">
            <a:spLocks noChangeArrowheads="1"/>
          </p:cNvSpPr>
          <p:nvPr/>
        </p:nvSpPr>
        <p:spPr bwMode="auto">
          <a:xfrm>
            <a:off x="342901" y="5103004"/>
            <a:ext cx="8496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10066"/>
                </a:solidFill>
              </a:rPr>
              <a:t>Because of Earth’s shape, areas closer to the </a:t>
            </a:r>
            <a:r>
              <a:rPr lang="en-GB" altLang="en-US" b="1" dirty="0">
                <a:solidFill>
                  <a:srgbClr val="B80303"/>
                </a:solidFill>
              </a:rPr>
              <a:t>equator</a:t>
            </a:r>
            <a:r>
              <a:rPr lang="en-GB" altLang="en-US" dirty="0">
                <a:solidFill>
                  <a:srgbClr val="010066"/>
                </a:solidFill>
              </a:rPr>
              <a:t> get more concentrated sunlight than areas further away from it. </a:t>
            </a:r>
          </a:p>
        </p:txBody>
      </p:sp>
      <p:pic>
        <p:nvPicPr>
          <p:cNvPr id="5" name="Picture 7" descr="lat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971" y="2444809"/>
            <a:ext cx="4762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DD425752-9FF0-494C-B43E-7048EBFDE3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Title 10">
            <a:extLst>
              <a:ext uri="{FF2B5EF4-FFF2-40B4-BE49-F238E27FC236}">
                <a16:creationId xmlns:a16="http://schemas.microsoft.com/office/drawing/2014/main" id="{397F58D4-4BC0-4076-BE0D-970328C5F5A0}"/>
              </a:ext>
            </a:extLst>
          </p:cNvPr>
          <p:cNvSpPr>
            <a:spLocks noGrp="1"/>
          </p:cNvSpPr>
          <p:nvPr>
            <p:ph type="title"/>
          </p:nvPr>
        </p:nvSpPr>
        <p:spPr/>
        <p:txBody>
          <a:bodyPr/>
          <a:lstStyle/>
          <a:p>
            <a:r>
              <a:rPr lang="en-GB" dirty="0"/>
              <a:t>The Earth’s climate</a:t>
            </a:r>
          </a:p>
        </p:txBody>
      </p:sp>
    </p:spTree>
    <p:extLst>
      <p:ext uri="{BB962C8B-B14F-4D97-AF65-F5344CB8AC3E}">
        <p14:creationId xmlns:p14="http://schemas.microsoft.com/office/powerpoint/2010/main" val="10964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a:hlinkClick r:id="" action="ppaction://hlinkshowjump?jump=nextslide"/>
            <a:extLst>
              <a:ext uri="{FF2B5EF4-FFF2-40B4-BE49-F238E27FC236}">
                <a16:creationId xmlns:a16="http://schemas.microsoft.com/office/drawing/2014/main" id="{1AA7A046-201F-477A-B7D9-504DA9BCC8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4" name="Title 13">
            <a:extLst>
              <a:ext uri="{FF2B5EF4-FFF2-40B4-BE49-F238E27FC236}">
                <a16:creationId xmlns:a16="http://schemas.microsoft.com/office/drawing/2014/main" id="{EE5B04F4-6CD1-496B-8592-655EBB6FB246}"/>
              </a:ext>
            </a:extLst>
          </p:cNvPr>
          <p:cNvSpPr>
            <a:spLocks noGrp="1"/>
          </p:cNvSpPr>
          <p:nvPr>
            <p:ph type="title"/>
          </p:nvPr>
        </p:nvSpPr>
        <p:spPr/>
        <p:txBody>
          <a:bodyPr/>
          <a:lstStyle/>
          <a:p>
            <a:r>
              <a:rPr lang="en-GB" dirty="0"/>
              <a:t>Global climate zones</a:t>
            </a:r>
          </a:p>
        </p:txBody>
      </p:sp>
      <p:pic>
        <p:nvPicPr>
          <p:cNvPr id="7" name="Picture 6">
            <a:extLst>
              <a:ext uri="{FF2B5EF4-FFF2-40B4-BE49-F238E27FC236}">
                <a16:creationId xmlns:a16="http://schemas.microsoft.com/office/drawing/2014/main" id="{CD9F53CA-D7D5-410B-9E32-6AD98A36D0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24233" y="86520"/>
            <a:ext cx="442911" cy="516730"/>
          </a:xfrm>
          <a:prstGeom prst="rect">
            <a:avLst/>
          </a:prstGeom>
          <a:noFill/>
          <a:ln w="9525">
            <a:noFill/>
            <a:miter lim="800000"/>
            <a:headEnd/>
            <a:tailEnd/>
          </a:ln>
        </p:spPr>
      </p:pic>
      <p:pic>
        <p:nvPicPr>
          <p:cNvPr id="8" name="Picture 7" descr="flash_icon">
            <a:extLst>
              <a:ext uri="{FF2B5EF4-FFF2-40B4-BE49-F238E27FC236}">
                <a16:creationId xmlns:a16="http://schemas.microsoft.com/office/drawing/2014/main" id="{31E3FF0F-9765-4B42-8630-5112F2D7BF2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209" name="ShockwaveFlash1" r:id="rId2" imgW="8712360" imgH="5308560"/>
        </mc:Choice>
        <mc:Fallback>
          <p:control name="ShockwaveFlash1" r:id="rId2" imgW="8712360" imgH="5308560">
            <p:pic>
              <p:nvPicPr>
                <p:cNvPr id="3" name="ShockwaveFlash1">
                  <a:extLst>
                    <a:ext uri="{FF2B5EF4-FFF2-40B4-BE49-F238E27FC236}">
                      <a16:creationId xmlns:a16="http://schemas.microsoft.com/office/drawing/2014/main" id="{33CF45D9-A5FA-4738-831F-F3DE8440AD50}"/>
                    </a:ext>
                  </a:extLst>
                </p:cNvPr>
                <p:cNvPicPr>
                  <a:picLocks/>
                </p:cNvPicPr>
                <p:nvPr/>
              </p:nvPicPr>
              <p:blipFill>
                <a:blip r:embed="rId8"/>
                <a:stretch>
                  <a:fillRect/>
                </a:stretch>
              </p:blipFill>
              <p:spPr>
                <a:xfrm>
                  <a:off x="212725" y="800100"/>
                  <a:ext cx="8712200" cy="5308600"/>
                </a:xfrm>
                <a:prstGeom prst="rect">
                  <a:avLst/>
                </a:prstGeom>
              </p:spPr>
            </p:pic>
          </p:control>
        </mc:Fallback>
      </mc:AlternateContent>
    </p:controls>
    <p:extLst>
      <p:ext uri="{BB962C8B-B14F-4D97-AF65-F5344CB8AC3E}">
        <p14:creationId xmlns:p14="http://schemas.microsoft.com/office/powerpoint/2010/main" val="208702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775" y="1836815"/>
            <a:ext cx="4358368" cy="1200329"/>
          </a:xfrm>
          <a:prstGeom prst="rect">
            <a:avLst/>
          </a:prstGeom>
          <a:solidFill>
            <a:srgbClr val="FDD9D9"/>
          </a:solidFill>
        </p:spPr>
        <p:txBody>
          <a:bodyPr wrap="square" rtlCol="0">
            <a:spAutoFit/>
          </a:bodyPr>
          <a:lstStyle/>
          <a:p>
            <a:r>
              <a:rPr lang="en-GB" dirty="0"/>
              <a:t>What changes are there throughout the year, in the tropical climate zone?</a:t>
            </a:r>
          </a:p>
        </p:txBody>
      </p:sp>
      <p:sp>
        <p:nvSpPr>
          <p:cNvPr id="6" name="TextBox 5"/>
          <p:cNvSpPr txBox="1"/>
          <p:nvPr/>
        </p:nvSpPr>
        <p:spPr>
          <a:xfrm>
            <a:off x="358775" y="3274874"/>
            <a:ext cx="4358367" cy="1200329"/>
          </a:xfrm>
          <a:prstGeom prst="rect">
            <a:avLst/>
          </a:prstGeom>
          <a:solidFill>
            <a:srgbClr val="FDD9D9"/>
          </a:solidFill>
        </p:spPr>
        <p:txBody>
          <a:bodyPr wrap="square" rtlCol="0">
            <a:spAutoFit/>
          </a:bodyPr>
          <a:lstStyle/>
          <a:p>
            <a:r>
              <a:rPr lang="en-GB" dirty="0"/>
              <a:t>Which climate zone experiences the highest level of precipitation in one month?</a:t>
            </a:r>
          </a:p>
        </p:txBody>
      </p:sp>
      <p:sp>
        <p:nvSpPr>
          <p:cNvPr id="7" name="TextBox 6"/>
          <p:cNvSpPr txBox="1"/>
          <p:nvPr/>
        </p:nvSpPr>
        <p:spPr>
          <a:xfrm>
            <a:off x="358775" y="4712932"/>
            <a:ext cx="4358368" cy="830997"/>
          </a:xfrm>
          <a:prstGeom prst="rect">
            <a:avLst/>
          </a:prstGeom>
          <a:solidFill>
            <a:srgbClr val="FDD9D9"/>
          </a:solidFill>
        </p:spPr>
        <p:txBody>
          <a:bodyPr wrap="square" rtlCol="0">
            <a:spAutoFit/>
          </a:bodyPr>
          <a:lstStyle/>
          <a:p>
            <a:r>
              <a:rPr lang="en-GB" dirty="0"/>
              <a:t>Which climate has the largest range of temperatures?</a:t>
            </a:r>
          </a:p>
        </p:txBody>
      </p:sp>
      <p:sp>
        <p:nvSpPr>
          <p:cNvPr id="9" name="TextBox 8"/>
          <p:cNvSpPr txBox="1"/>
          <p:nvPr/>
        </p:nvSpPr>
        <p:spPr>
          <a:xfrm>
            <a:off x="358774" y="784225"/>
            <a:ext cx="8616951" cy="830997"/>
          </a:xfrm>
          <a:prstGeom prst="rect">
            <a:avLst/>
          </a:prstGeom>
          <a:noFill/>
        </p:spPr>
        <p:txBody>
          <a:bodyPr wrap="square" rtlCol="0">
            <a:spAutoFit/>
          </a:bodyPr>
          <a:lstStyle/>
          <a:p>
            <a:r>
              <a:rPr lang="en-GB" dirty="0"/>
              <a:t>We can use the data on climate zones to help us understand the typical weather over the year.</a:t>
            </a:r>
          </a:p>
        </p:txBody>
      </p:sp>
      <p:pic>
        <p:nvPicPr>
          <p:cNvPr id="12" name="Picture 9">
            <a:extLst>
              <a:ext uri="{FF2B5EF4-FFF2-40B4-BE49-F238E27FC236}">
                <a16:creationId xmlns:a16="http://schemas.microsoft.com/office/drawing/2014/main" id="{9CC3302A-B213-450E-8C82-E53F398BB8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74392" y="86520"/>
            <a:ext cx="442911" cy="516730"/>
          </a:xfrm>
          <a:prstGeom prst="rect">
            <a:avLst/>
          </a:prstGeom>
          <a:noFill/>
          <a:ln w="9525">
            <a:noFill/>
            <a:miter lim="800000"/>
            <a:headEnd/>
            <a:tailEnd/>
          </a:ln>
        </p:spPr>
      </p:pic>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Using climate zone data</a:t>
            </a:r>
          </a:p>
        </p:txBody>
      </p:sp>
      <p:sp>
        <p:nvSpPr>
          <p:cNvPr id="13" name="TextBox 12">
            <a:extLst>
              <a:ext uri="{FF2B5EF4-FFF2-40B4-BE49-F238E27FC236}">
                <a16:creationId xmlns:a16="http://schemas.microsoft.com/office/drawing/2014/main" id="{0D012280-B683-4B27-B946-7E97DBFB92D6}"/>
              </a:ext>
            </a:extLst>
          </p:cNvPr>
          <p:cNvSpPr txBox="1"/>
          <p:nvPr/>
        </p:nvSpPr>
        <p:spPr>
          <a:xfrm>
            <a:off x="899115" y="6029085"/>
            <a:ext cx="7481238" cy="461665"/>
          </a:xfrm>
          <a:prstGeom prst="rect">
            <a:avLst/>
          </a:prstGeom>
          <a:solidFill>
            <a:srgbClr val="FDD9D9"/>
          </a:solidFill>
        </p:spPr>
        <p:txBody>
          <a:bodyPr wrap="square" rtlCol="0">
            <a:spAutoFit/>
          </a:bodyPr>
          <a:lstStyle/>
          <a:p>
            <a:pPr algn="ctr"/>
            <a:r>
              <a:rPr lang="en-GB" dirty="0"/>
              <a:t>Can you think of any other ways to describe the data?</a:t>
            </a:r>
          </a:p>
        </p:txBody>
      </p:sp>
      <p:pic>
        <p:nvPicPr>
          <p:cNvPr id="10" name="Picture 9">
            <a:extLst>
              <a:ext uri="{FF2B5EF4-FFF2-40B4-BE49-F238E27FC236}">
                <a16:creationId xmlns:a16="http://schemas.microsoft.com/office/drawing/2014/main" id="{4EDBE589-27F2-47F5-8176-2D93DD57F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464" y="1553894"/>
            <a:ext cx="1901412" cy="4192270"/>
          </a:xfrm>
          <a:prstGeom prst="rect">
            <a:avLst/>
          </a:prstGeom>
        </p:spPr>
      </p:pic>
      <p:pic>
        <p:nvPicPr>
          <p:cNvPr id="15" name="Picture 14">
            <a:extLst>
              <a:ext uri="{FF2B5EF4-FFF2-40B4-BE49-F238E27FC236}">
                <a16:creationId xmlns:a16="http://schemas.microsoft.com/office/drawing/2014/main" id="{FF56547C-1794-432F-8651-8F5AC7895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712" y="1623201"/>
            <a:ext cx="1568337" cy="4107550"/>
          </a:xfrm>
          <a:prstGeom prst="rect">
            <a:avLst/>
          </a:prstGeom>
        </p:spPr>
      </p:pic>
    </p:spTree>
    <p:extLst>
      <p:ext uri="{BB962C8B-B14F-4D97-AF65-F5344CB8AC3E}">
        <p14:creationId xmlns:p14="http://schemas.microsoft.com/office/powerpoint/2010/main" val="42464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a:t>
            </a:r>
          </a:p>
          <a:p>
            <a:r>
              <a:rPr lang="en-GB" sz="1600" dirty="0"/>
              <a:t>3. Scale, proportion and quantity</a:t>
            </a:r>
          </a:p>
          <a:p>
            <a:r>
              <a:rPr lang="en-GB" sz="1600" dirty="0"/>
              <a:t>4. Systems and system models</a:t>
            </a:r>
          </a:p>
          <a:p>
            <a:r>
              <a:rPr lang="en-GB" sz="1600" dirty="0"/>
              <a:t>5. Energy and matter </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weather?</a:t>
            </a:r>
          </a:p>
        </p:txBody>
      </p:sp>
      <p:sp>
        <p:nvSpPr>
          <p:cNvPr id="4" name="TextBox 3"/>
          <p:cNvSpPr txBox="1"/>
          <p:nvPr/>
        </p:nvSpPr>
        <p:spPr>
          <a:xfrm>
            <a:off x="342901" y="800553"/>
            <a:ext cx="8407399" cy="830997"/>
          </a:xfrm>
          <a:prstGeom prst="rect">
            <a:avLst/>
          </a:prstGeom>
          <a:noFill/>
        </p:spPr>
        <p:txBody>
          <a:bodyPr wrap="square" rtlCol="0">
            <a:spAutoFit/>
          </a:bodyPr>
          <a:lstStyle/>
          <a:p>
            <a:pPr eaLnBrk="1" hangingPunct="1">
              <a:spcBef>
                <a:spcPct val="50000"/>
              </a:spcBef>
            </a:pPr>
            <a:r>
              <a:rPr lang="en-GB" altLang="en-US" b="1" dirty="0">
                <a:solidFill>
                  <a:srgbClr val="B80303"/>
                </a:solidFill>
              </a:rPr>
              <a:t>Weather</a:t>
            </a:r>
            <a:r>
              <a:rPr lang="en-GB" altLang="en-US" dirty="0"/>
              <a:t> is a description of what it is like outside right now. This includes:</a:t>
            </a:r>
          </a:p>
        </p:txBody>
      </p:sp>
      <p:sp>
        <p:nvSpPr>
          <p:cNvPr id="5" name="TextBox 4"/>
          <p:cNvSpPr txBox="1"/>
          <p:nvPr/>
        </p:nvSpPr>
        <p:spPr>
          <a:xfrm>
            <a:off x="342900" y="3552452"/>
            <a:ext cx="4951589" cy="461665"/>
          </a:xfrm>
          <a:prstGeom prst="rect">
            <a:avLst/>
          </a:prstGeom>
          <a:solidFill>
            <a:srgbClr val="FDD9D9"/>
          </a:solidFill>
        </p:spPr>
        <p:txBody>
          <a:bodyPr wrap="square" rtlCol="0">
            <a:spAutoFit/>
          </a:bodyPr>
          <a:lstStyle/>
          <a:p>
            <a:r>
              <a:rPr lang="en-GB" dirty="0"/>
              <a:t>How do scientists record weather?</a:t>
            </a:r>
          </a:p>
        </p:txBody>
      </p:sp>
      <p:sp>
        <p:nvSpPr>
          <p:cNvPr id="3" name="Rectangle 2"/>
          <p:cNvSpPr/>
          <p:nvPr/>
        </p:nvSpPr>
        <p:spPr>
          <a:xfrm>
            <a:off x="342901" y="4122004"/>
            <a:ext cx="5194300" cy="1938992"/>
          </a:xfrm>
          <a:prstGeom prst="rect">
            <a:avLst/>
          </a:prstGeom>
        </p:spPr>
        <p:txBody>
          <a:bodyPr wrap="square">
            <a:spAutoFit/>
          </a:bodyPr>
          <a:lstStyle/>
          <a:p>
            <a:r>
              <a:rPr lang="en-GB" dirty="0"/>
              <a:t>They record weather across different times and areas. This helps them to order to identify patterns and make predictions about what sort of weather might happen next.</a:t>
            </a:r>
          </a:p>
        </p:txBody>
      </p:sp>
      <p:pic>
        <p:nvPicPr>
          <p:cNvPr id="9"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73F199B9-8C2A-479A-991F-998E2089779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6753F98F-E847-4ADF-82DF-776FF3CB4D43}"/>
              </a:ext>
            </a:extLst>
          </p:cNvPr>
          <p:cNvPicPr>
            <a:picLocks noChangeAspect="1"/>
          </p:cNvPicPr>
          <p:nvPr/>
        </p:nvPicPr>
        <p:blipFill rotWithShape="1">
          <a:blip r:embed="rId5">
            <a:extLst>
              <a:ext uri="{28A0092B-C50C-407E-A947-70E740481C1C}">
                <a14:useLocalDpi xmlns:a14="http://schemas.microsoft.com/office/drawing/2010/main" val="0"/>
              </a:ext>
            </a:extLst>
          </a:blip>
          <a:srcRect l="18215" r="24830"/>
          <a:stretch/>
        </p:blipFill>
        <p:spPr>
          <a:xfrm>
            <a:off x="5843736" y="2623666"/>
            <a:ext cx="2906564" cy="3404628"/>
          </a:xfrm>
          <a:prstGeom prst="rect">
            <a:avLst/>
          </a:prstGeom>
        </p:spPr>
      </p:pic>
      <p:sp>
        <p:nvSpPr>
          <p:cNvPr id="12" name="Rectangle 11">
            <a:extLst>
              <a:ext uri="{FF2B5EF4-FFF2-40B4-BE49-F238E27FC236}">
                <a16:creationId xmlns:a16="http://schemas.microsoft.com/office/drawing/2014/main" id="{C572570A-31B5-40C2-A936-0A51AB6D5682}"/>
              </a:ext>
            </a:extLst>
          </p:cNvPr>
          <p:cNvSpPr/>
          <p:nvPr/>
        </p:nvSpPr>
        <p:spPr>
          <a:xfrm>
            <a:off x="376767" y="1660414"/>
            <a:ext cx="5094514" cy="1800493"/>
          </a:xfrm>
          <a:prstGeom prst="rect">
            <a:avLst/>
          </a:prstGeom>
        </p:spPr>
        <p:txBody>
          <a:bodyPr wrap="square">
            <a:spAutoFit/>
          </a:bodyPr>
          <a:lstStyle/>
          <a:p>
            <a:pPr>
              <a:spcBef>
                <a:spcPts val="600"/>
              </a:spcBef>
              <a:buClr>
                <a:srgbClr val="B80303"/>
              </a:buClr>
              <a:buFont typeface="Wingdings" panose="05000000000000000000" pitchFamily="2" charset="2"/>
              <a:buChar char="l"/>
            </a:pPr>
            <a:r>
              <a:rPr lang="en-US" altLang="en-US" dirty="0">
                <a:solidFill>
                  <a:srgbClr val="010067"/>
                </a:solidFill>
              </a:rPr>
              <a:t> temperature</a:t>
            </a:r>
          </a:p>
          <a:p>
            <a:pPr>
              <a:spcBef>
                <a:spcPts val="600"/>
              </a:spcBef>
              <a:buClr>
                <a:srgbClr val="B80303"/>
              </a:buClr>
              <a:buFont typeface="Wingdings" panose="05000000000000000000" pitchFamily="2" charset="2"/>
              <a:buChar char="l"/>
            </a:pPr>
            <a:r>
              <a:rPr lang="en-US" altLang="en-US" dirty="0">
                <a:solidFill>
                  <a:srgbClr val="010067"/>
                </a:solidFill>
              </a:rPr>
              <a:t> rain or snow</a:t>
            </a:r>
          </a:p>
          <a:p>
            <a:pPr>
              <a:spcBef>
                <a:spcPts val="600"/>
              </a:spcBef>
              <a:buClr>
                <a:srgbClr val="B80303"/>
              </a:buClr>
              <a:buFont typeface="Wingdings" panose="05000000000000000000" pitchFamily="2" charset="2"/>
              <a:buChar char="l"/>
            </a:pPr>
            <a:r>
              <a:rPr lang="en-US" altLang="en-US" dirty="0">
                <a:solidFill>
                  <a:srgbClr val="010067"/>
                </a:solidFill>
              </a:rPr>
              <a:t> wind</a:t>
            </a:r>
          </a:p>
          <a:p>
            <a:pPr>
              <a:spcBef>
                <a:spcPts val="600"/>
              </a:spcBef>
              <a:buClr>
                <a:srgbClr val="B80303"/>
              </a:buClr>
              <a:buFont typeface="Wingdings" panose="05000000000000000000" pitchFamily="2" charset="2"/>
              <a:buChar char="l"/>
            </a:pPr>
            <a:r>
              <a:rPr lang="en-US" altLang="en-US" dirty="0">
                <a:solidFill>
                  <a:srgbClr val="010067"/>
                </a:solidFill>
              </a:rPr>
              <a:t> cloud.</a:t>
            </a:r>
          </a:p>
        </p:txBody>
      </p:sp>
    </p:spTree>
    <p:extLst>
      <p:ext uri="{BB962C8B-B14F-4D97-AF65-F5344CB8AC3E}">
        <p14:creationId xmlns:p14="http://schemas.microsoft.com/office/powerpoint/2010/main" val="6015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weather (1)</a:t>
            </a:r>
          </a:p>
        </p:txBody>
      </p:sp>
      <p:sp>
        <p:nvSpPr>
          <p:cNvPr id="4" name="TextBox 3"/>
          <p:cNvSpPr txBox="1"/>
          <p:nvPr/>
        </p:nvSpPr>
        <p:spPr>
          <a:xfrm>
            <a:off x="354190" y="800553"/>
            <a:ext cx="8734424" cy="461665"/>
          </a:xfrm>
          <a:prstGeom prst="rect">
            <a:avLst/>
          </a:prstGeom>
          <a:noFill/>
        </p:spPr>
        <p:txBody>
          <a:bodyPr wrap="square" rtlCol="0">
            <a:spAutoFit/>
          </a:bodyPr>
          <a:lstStyle/>
          <a:p>
            <a:r>
              <a:rPr lang="en-GB" dirty="0"/>
              <a:t>Here is the weather for </a:t>
            </a:r>
            <a:r>
              <a:rPr lang="en-GB" b="1" dirty="0"/>
              <a:t>San Francisco </a:t>
            </a:r>
            <a:r>
              <a:rPr lang="en-GB" dirty="0"/>
              <a:t>for two weeks in June.</a:t>
            </a:r>
          </a:p>
        </p:txBody>
      </p:sp>
      <p:sp>
        <p:nvSpPr>
          <p:cNvPr id="5" name="TextBox 4"/>
          <p:cNvSpPr txBox="1"/>
          <p:nvPr/>
        </p:nvSpPr>
        <p:spPr>
          <a:xfrm>
            <a:off x="359228" y="3685888"/>
            <a:ext cx="8425542" cy="461665"/>
          </a:xfrm>
          <a:prstGeom prst="rect">
            <a:avLst/>
          </a:prstGeom>
          <a:noFill/>
        </p:spPr>
        <p:txBody>
          <a:bodyPr wrap="square" rtlCol="0">
            <a:spAutoFit/>
          </a:bodyPr>
          <a:lstStyle/>
          <a:p>
            <a:r>
              <a:rPr lang="en-GB" dirty="0"/>
              <a:t>Here is the data for </a:t>
            </a:r>
            <a:r>
              <a:rPr lang="en-GB" b="1" dirty="0"/>
              <a:t>New York </a:t>
            </a:r>
            <a:r>
              <a:rPr lang="en-GB" dirty="0"/>
              <a:t>during the same period.</a:t>
            </a:r>
          </a:p>
        </p:txBody>
      </p:sp>
      <p:pic>
        <p:nvPicPr>
          <p:cNvPr id="14"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9CC3302A-B213-450E-8C82-E53F398BB8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6511" y="86520"/>
            <a:ext cx="442911" cy="51673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94A3CE11-83BC-4804-A7BA-CA56BDC15BB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908FEF80-D1B8-4470-9BF9-51D1F35ADE41}"/>
              </a:ext>
            </a:extLst>
          </p:cNvPr>
          <p:cNvPicPr>
            <a:picLocks noChangeAspect="1"/>
          </p:cNvPicPr>
          <p:nvPr/>
        </p:nvPicPr>
        <p:blipFill>
          <a:blip r:embed="rId6"/>
          <a:stretch>
            <a:fillRect/>
          </a:stretch>
        </p:blipFill>
        <p:spPr>
          <a:xfrm>
            <a:off x="867703" y="1441863"/>
            <a:ext cx="7408592" cy="2131635"/>
          </a:xfrm>
          <a:prstGeom prst="rect">
            <a:avLst/>
          </a:prstGeom>
        </p:spPr>
      </p:pic>
      <p:pic>
        <p:nvPicPr>
          <p:cNvPr id="12" name="Picture 11">
            <a:extLst>
              <a:ext uri="{FF2B5EF4-FFF2-40B4-BE49-F238E27FC236}">
                <a16:creationId xmlns:a16="http://schemas.microsoft.com/office/drawing/2014/main" id="{7B051093-C76C-483F-A2AE-1E68838FB009}"/>
              </a:ext>
            </a:extLst>
          </p:cNvPr>
          <p:cNvPicPr>
            <a:picLocks noChangeAspect="1"/>
          </p:cNvPicPr>
          <p:nvPr/>
        </p:nvPicPr>
        <p:blipFill>
          <a:blip r:embed="rId7"/>
          <a:stretch>
            <a:fillRect/>
          </a:stretch>
        </p:blipFill>
        <p:spPr>
          <a:xfrm>
            <a:off x="867703" y="4277105"/>
            <a:ext cx="7410758" cy="2278063"/>
          </a:xfrm>
          <a:prstGeom prst="rect">
            <a:avLst/>
          </a:prstGeom>
        </p:spPr>
      </p:pic>
    </p:spTree>
    <p:extLst>
      <p:ext uri="{BB962C8B-B14F-4D97-AF65-F5344CB8AC3E}">
        <p14:creationId xmlns:p14="http://schemas.microsoft.com/office/powerpoint/2010/main" val="17251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weather (2)</a:t>
            </a:r>
          </a:p>
        </p:txBody>
      </p:sp>
      <p:pic>
        <p:nvPicPr>
          <p:cNvPr id="10" name="Picture 19">
            <a:hlinkClick r:id="" action="ppaction://hlinkshowjump?jump=nextslide"/>
            <a:extLst>
              <a:ext uri="{FF2B5EF4-FFF2-40B4-BE49-F238E27FC236}">
                <a16:creationId xmlns:a16="http://schemas.microsoft.com/office/drawing/2014/main" id="{E38B516F-9A57-4699-837E-1A60A0372D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5" descr="flash_icon">
            <a:extLst>
              <a:ext uri="{FF2B5EF4-FFF2-40B4-BE49-F238E27FC236}">
                <a16:creationId xmlns:a16="http://schemas.microsoft.com/office/drawing/2014/main" id="{23E46B9E-0CF9-4B48-BC91-4635DB618B0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8" name="Picture 9" descr="notes_icon">
            <a:extLst>
              <a:ext uri="{FF2B5EF4-FFF2-40B4-BE49-F238E27FC236}">
                <a16:creationId xmlns:a16="http://schemas.microsoft.com/office/drawing/2014/main" id="{1E6B5894-98F2-445A-A0FF-3867367A51E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9" name="Picture 28">
            <a:extLst>
              <a:ext uri="{FF2B5EF4-FFF2-40B4-BE49-F238E27FC236}">
                <a16:creationId xmlns:a16="http://schemas.microsoft.com/office/drawing/2014/main" id="{3F11A6DB-FCB2-4151-A061-9B3FA706D0B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2311"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93" name="ShockwaveFlash1" r:id="rId2" imgW="8712360" imgH="5308560"/>
        </mc:Choice>
        <mc:Fallback>
          <p:control name="ShockwaveFlash1" r:id="rId2" imgW="8712360" imgH="5308560">
            <p:pic>
              <p:nvPicPr>
                <p:cNvPr id="3" name="ShockwaveFlash1">
                  <a:extLst>
                    <a:ext uri="{FF2B5EF4-FFF2-40B4-BE49-F238E27FC236}">
                      <a16:creationId xmlns:a16="http://schemas.microsoft.com/office/drawing/2014/main" id="{CEECB2FF-2F93-4EEE-9325-6B4F9F02C8EE}"/>
                    </a:ext>
                  </a:extLst>
                </p:cNvPr>
                <p:cNvPicPr>
                  <a:picLocks/>
                </p:cNvPicPr>
                <p:nvPr/>
              </p:nvPicPr>
              <p:blipFill>
                <a:blip r:embed="rId9"/>
                <a:stretch>
                  <a:fillRect/>
                </a:stretch>
              </p:blipFill>
              <p:spPr>
                <a:xfrm>
                  <a:off x="212725" y="800100"/>
                  <a:ext cx="8712200" cy="5308600"/>
                </a:xfrm>
                <a:prstGeom prst="rect">
                  <a:avLst/>
                </a:prstGeom>
              </p:spPr>
            </p:pic>
          </p:control>
        </mc:Fallback>
      </mc:AlternateContent>
    </p:controls>
    <p:extLst>
      <p:ext uri="{BB962C8B-B14F-4D97-AF65-F5344CB8AC3E}">
        <p14:creationId xmlns:p14="http://schemas.microsoft.com/office/powerpoint/2010/main" val="15252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Grp="1" noChangeArrowheads="1"/>
          </p:cNvSpPr>
          <p:nvPr>
            <p:ph type="title"/>
          </p:nvPr>
        </p:nvSpPr>
        <p:spPr/>
        <p:txBody>
          <a:bodyPr/>
          <a:lstStyle/>
          <a:p>
            <a:pPr eaLnBrk="1" hangingPunct="1"/>
            <a:r>
              <a:rPr lang="en-GB" dirty="0"/>
              <a:t>Predicting the weather</a:t>
            </a:r>
            <a:endParaRPr lang="en-GB" altLang="en-US" dirty="0"/>
          </a:p>
        </p:txBody>
      </p:sp>
      <p:pic>
        <p:nvPicPr>
          <p:cNvPr id="7"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3BA816D8-4B2A-43A9-A941-D0B7FA230904}"/>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F7E65EB-1D80-4356-9601-1E67346748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D0DEE999-0C4B-4A0B-9D17-7F4F84E0F2F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2311"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22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EAE18D66-5262-4CDE-836C-62EEE991F08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65576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9"/>
          <p:cNvSpPr>
            <a:spLocks noGrp="1" noChangeArrowheads="1"/>
          </p:cNvSpPr>
          <p:nvPr>
            <p:ph type="title"/>
          </p:nvPr>
        </p:nvSpPr>
        <p:spPr/>
        <p:txBody>
          <a:bodyPr/>
          <a:lstStyle/>
          <a:p>
            <a:pPr eaLnBrk="1" hangingPunct="1"/>
            <a:r>
              <a:rPr lang="en-GB" dirty="0"/>
              <a:t>The movement of air</a:t>
            </a:r>
            <a:endParaRPr lang="en-GB" altLang="en-US" dirty="0"/>
          </a:p>
        </p:txBody>
      </p:sp>
      <p:pic>
        <p:nvPicPr>
          <p:cNvPr id="9" name="Picture 19">
            <a:hlinkClick r:id="" action="ppaction://hlinkshowjump?jump=nextslide"/>
            <a:extLst>
              <a:ext uri="{FF2B5EF4-FFF2-40B4-BE49-F238E27FC236}">
                <a16:creationId xmlns:a16="http://schemas.microsoft.com/office/drawing/2014/main" id="{956BEB14-C0B9-43F1-A16D-3D4A1FBCE7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52145F0B-D8F7-4587-B58A-7F7B883CAD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2" name="Picture 6" descr="flash_icon">
            <a:extLst>
              <a:ext uri="{FF2B5EF4-FFF2-40B4-BE49-F238E27FC236}">
                <a16:creationId xmlns:a16="http://schemas.microsoft.com/office/drawing/2014/main" id="{F469D047-4772-43BB-983F-530D64053E8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7" descr="notes_icon">
            <a:extLst>
              <a:ext uri="{FF2B5EF4-FFF2-40B4-BE49-F238E27FC236}">
                <a16:creationId xmlns:a16="http://schemas.microsoft.com/office/drawing/2014/main" id="{343A6424-D09A-48DD-827B-F1DFE64397F6}"/>
              </a:ext>
            </a:extLst>
          </p:cNvPr>
          <p:cNvPicPr>
            <a:picLocks noChangeAspect="1" noChangeArrowheads="1"/>
          </p:cNvPicPr>
          <p:nvPr/>
        </p:nvPicPr>
        <p:blipFill>
          <a:blip r:embed="rId8" cstate="print"/>
          <a:srcRect/>
          <a:stretch>
            <a:fillRect/>
          </a:stretch>
        </p:blipFill>
        <p:spPr bwMode="auto">
          <a:xfrm>
            <a:off x="7485566" y="150813"/>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21AF8238-9056-41BF-80A2-5533DBCB2B1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949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103"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254DFD82-B7CA-4503-BD64-9E064A96538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9721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9"/>
          <p:cNvSpPr>
            <a:spLocks noGrp="1" noChangeArrowheads="1"/>
          </p:cNvSpPr>
          <p:nvPr>
            <p:ph type="title"/>
          </p:nvPr>
        </p:nvSpPr>
        <p:spPr/>
        <p:txBody>
          <a:bodyPr/>
          <a:lstStyle/>
          <a:p>
            <a:pPr eaLnBrk="1" hangingPunct="1"/>
            <a:r>
              <a:rPr lang="en-GB" dirty="0"/>
              <a:t>Air pressure and the weather</a:t>
            </a:r>
            <a:endParaRPr lang="en-GB" altLang="en-US" dirty="0"/>
          </a:p>
        </p:txBody>
      </p:sp>
      <p:pic>
        <p:nvPicPr>
          <p:cNvPr id="6"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D387908D-8217-45B3-AF50-E5236E8FE75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158B8A96-3B9A-44F6-84A5-F06C4CAD89F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2423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2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58F0D10-FB7E-455B-8929-3415FD6D6F14}"/>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88695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800553"/>
            <a:ext cx="8940800" cy="830997"/>
          </a:xfrm>
          <a:prstGeom prst="rect">
            <a:avLst/>
          </a:prstGeom>
          <a:noFill/>
        </p:spPr>
        <p:txBody>
          <a:bodyPr wrap="square" rtlCol="0">
            <a:spAutoFit/>
          </a:bodyPr>
          <a:lstStyle/>
          <a:p>
            <a:r>
              <a:rPr lang="en-GB" b="1" dirty="0">
                <a:solidFill>
                  <a:srgbClr val="B80303"/>
                </a:solidFill>
              </a:rPr>
              <a:t>Climate </a:t>
            </a:r>
            <a:r>
              <a:rPr lang="en-GB" dirty="0"/>
              <a:t>describes the typical weather conditions for an area through the year.</a:t>
            </a:r>
          </a:p>
        </p:txBody>
      </p:sp>
      <p:sp>
        <p:nvSpPr>
          <p:cNvPr id="4" name="TextBox 3"/>
          <p:cNvSpPr txBox="1"/>
          <p:nvPr/>
        </p:nvSpPr>
        <p:spPr>
          <a:xfrm>
            <a:off x="342900" y="2085912"/>
            <a:ext cx="7988300" cy="830997"/>
          </a:xfrm>
          <a:prstGeom prst="rect">
            <a:avLst/>
          </a:prstGeom>
          <a:noFill/>
        </p:spPr>
        <p:txBody>
          <a:bodyPr wrap="square" rtlCol="0">
            <a:spAutoFit/>
          </a:bodyPr>
          <a:lstStyle/>
          <a:p>
            <a:r>
              <a:rPr lang="en-GB" dirty="0"/>
              <a:t>Scientists calculate an average temperature for each day of the year using data recorded over many years. </a:t>
            </a:r>
          </a:p>
        </p:txBody>
      </p:sp>
      <p:sp>
        <p:nvSpPr>
          <p:cNvPr id="5" name="TextBox 4"/>
          <p:cNvSpPr txBox="1"/>
          <p:nvPr/>
        </p:nvSpPr>
        <p:spPr>
          <a:xfrm>
            <a:off x="342900" y="3371271"/>
            <a:ext cx="4470400" cy="2308324"/>
          </a:xfrm>
          <a:prstGeom prst="rect">
            <a:avLst/>
          </a:prstGeom>
          <a:noFill/>
        </p:spPr>
        <p:txBody>
          <a:bodyPr wrap="square" rtlCol="0">
            <a:spAutoFit/>
          </a:bodyPr>
          <a:lstStyle/>
          <a:p>
            <a:r>
              <a:rPr lang="en-GB" dirty="0"/>
              <a:t>This helps us know what it might be like in January or August in a certain place. However, the actual weather on any specific day may be very different to the average. </a:t>
            </a:r>
          </a:p>
        </p:txBody>
      </p:sp>
      <p:pic>
        <p:nvPicPr>
          <p:cNvPr id="7" name="Picture 19">
            <a:hlinkClick r:id="" action="ppaction://hlinkshowjump?jump=nextslide"/>
            <a:extLst>
              <a:ext uri="{FF2B5EF4-FFF2-40B4-BE49-F238E27FC236}">
                <a16:creationId xmlns:a16="http://schemas.microsoft.com/office/drawing/2014/main" id="{1DEA54B3-1D6A-46D4-8C78-C2FE584E53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B4130EAB-D948-43EA-A334-F8CA5C28D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299" y="3163861"/>
            <a:ext cx="3770907" cy="2515734"/>
          </a:xfrm>
          <a:prstGeom prst="rect">
            <a:avLst/>
          </a:prstGeom>
        </p:spPr>
      </p:pic>
      <p:sp>
        <p:nvSpPr>
          <p:cNvPr id="9" name="Title 8">
            <a:extLst>
              <a:ext uri="{FF2B5EF4-FFF2-40B4-BE49-F238E27FC236}">
                <a16:creationId xmlns:a16="http://schemas.microsoft.com/office/drawing/2014/main" id="{4F14DE98-6D48-4A2F-9939-6CAAB2115A3A}"/>
              </a:ext>
            </a:extLst>
          </p:cNvPr>
          <p:cNvSpPr>
            <a:spLocks noGrp="1"/>
          </p:cNvSpPr>
          <p:nvPr>
            <p:ph type="title"/>
          </p:nvPr>
        </p:nvSpPr>
        <p:spPr/>
        <p:txBody>
          <a:bodyPr/>
          <a:lstStyle/>
          <a:p>
            <a:r>
              <a:rPr lang="en-GB" dirty="0"/>
              <a:t>What is climate?</a:t>
            </a:r>
          </a:p>
        </p:txBody>
      </p:sp>
    </p:spTree>
    <p:extLst>
      <p:ext uri="{BB962C8B-B14F-4D97-AF65-F5344CB8AC3E}">
        <p14:creationId xmlns:p14="http://schemas.microsoft.com/office/powerpoint/2010/main" val="3449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16255</TotalTime>
  <Words>1219</Words>
  <Application>Microsoft Office PowerPoint</Application>
  <PresentationFormat>On-screen Show (4:3)</PresentationFormat>
  <Paragraphs>91</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Wingdings</vt:lpstr>
      <vt:lpstr>Wingdings 2</vt:lpstr>
      <vt:lpstr>1_Default Design</vt:lpstr>
      <vt:lpstr>4_Default Design</vt:lpstr>
      <vt:lpstr>Weather and  Climate</vt:lpstr>
      <vt:lpstr>Information</vt:lpstr>
      <vt:lpstr>What is the weather?</vt:lpstr>
      <vt:lpstr>Comparing weather (1)</vt:lpstr>
      <vt:lpstr>Comparing weather (2)</vt:lpstr>
      <vt:lpstr>Predicting the weather</vt:lpstr>
      <vt:lpstr>The movement of air</vt:lpstr>
      <vt:lpstr>Air pressure and the weather</vt:lpstr>
      <vt:lpstr>What is climate?</vt:lpstr>
      <vt:lpstr>The Earth’s climate</vt:lpstr>
      <vt:lpstr>Global climate zones</vt:lpstr>
      <vt:lpstr>Using climate zone data</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dc:subject>Boardworks Elementary School Earth and Space Sciences</dc:subject>
  <dc:creator>Boardworks</dc:creator>
  <cp:lastModifiedBy>Tim Crilly</cp:lastModifiedBy>
  <cp:revision>709</cp:revision>
  <dcterms:created xsi:type="dcterms:W3CDTF">2003-10-06T13:07:42Z</dcterms:created>
  <dcterms:modified xsi:type="dcterms:W3CDTF">2018-12-04T11:01:42Z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