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1.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863" r:id="rId2"/>
  </p:sldMasterIdLst>
  <p:notesMasterIdLst>
    <p:notesMasterId r:id="rId15"/>
  </p:notesMasterIdLst>
  <p:handoutMasterIdLst>
    <p:handoutMasterId r:id="rId16"/>
  </p:handoutMasterIdLst>
  <p:sldIdLst>
    <p:sldId id="430" r:id="rId3"/>
    <p:sldId id="488" r:id="rId4"/>
    <p:sldId id="487" r:id="rId5"/>
    <p:sldId id="495" r:id="rId6"/>
    <p:sldId id="489" r:id="rId7"/>
    <p:sldId id="490" r:id="rId8"/>
    <p:sldId id="491" r:id="rId9"/>
    <p:sldId id="492" r:id="rId10"/>
    <p:sldId id="493" r:id="rId11"/>
    <p:sldId id="496" r:id="rId12"/>
    <p:sldId id="494" r:id="rId13"/>
    <p:sldId id="497" r:id="rId14"/>
  </p:sldIdLst>
  <p:sldSz cx="9144000" cy="6858000" type="screen4x3"/>
  <p:notesSz cx="6858000" cy="9296400"/>
  <p:custDataLst>
    <p:tags r:id="rId17"/>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orient="horz" pos="3876">
          <p15:clr>
            <a:srgbClr val="A4A3A4"/>
          </p15:clr>
        </p15:guide>
        <p15:guide id="4" pos="22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9D9"/>
    <a:srgbClr val="C1CFDC"/>
    <a:srgbClr val="B80303"/>
    <a:srgbClr val="010066"/>
    <a:srgbClr val="FF6600"/>
    <a:srgbClr val="FFCC99"/>
    <a:srgbClr val="ECA4EE"/>
    <a:srgbClr val="FF9955"/>
    <a:srgbClr val="CC00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varScale="1">
        <p:scale>
          <a:sx n="85" d="100"/>
          <a:sy n="85" d="100"/>
        </p:scale>
        <p:origin x="540" y="60"/>
      </p:cViewPr>
      <p:guideLst>
        <p:guide orient="horz" pos="482"/>
        <p:guide orient="horz" pos="3876"/>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1.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F14FA67B-035B-4724-A60E-3861DC9805E3}" type="slidenum">
              <a:rPr lang="en-GB"/>
              <a:pPr>
                <a:defRPr/>
              </a:pPr>
              <a:t>‹#›</a:t>
            </a:fld>
            <a:endParaRPr lang="en-GB"/>
          </a:p>
        </p:txBody>
      </p:sp>
      <p:sp>
        <p:nvSpPr>
          <p:cNvPr id="125959" name="Rectangle 7"/>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766C8C4B-32D4-4DD3-845A-E5B1C4EEBDF1}"/>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custDataLst>
      <p:tags r:id="rId2"/>
    </p:custDataLst>
    <p:extLst>
      <p:ext uri="{BB962C8B-B14F-4D97-AF65-F5344CB8AC3E}">
        <p14:creationId xmlns:p14="http://schemas.microsoft.com/office/powerpoint/2010/main" val="4281855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3D2491E0-F370-47E7-B5E7-001C97B7B8ED}" type="slidenum">
              <a:rPr lang="en-US"/>
              <a:pPr>
                <a:defRPr/>
              </a:pPr>
              <a:t>‹#›</a:t>
            </a:fld>
            <a:endParaRPr lang="en-US"/>
          </a:p>
        </p:txBody>
      </p:sp>
      <p:sp>
        <p:nvSpPr>
          <p:cNvPr id="4105" name="Rectangle 9"/>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AF634381-9BC9-4222-A5E6-4A578FDE8F52}"/>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extLst>
      <p:ext uri="{BB962C8B-B14F-4D97-AF65-F5344CB8AC3E}">
        <p14:creationId xmlns:p14="http://schemas.microsoft.com/office/powerpoint/2010/main" val="4151746116"/>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E9860F0-39BC-46C8-B23F-9FD38BFA22D0}" type="slidenum">
              <a:rPr lang="en-US" smtClean="0"/>
              <a:pPr/>
              <a:t>1</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nSpc>
                <a:spcPct val="120000"/>
              </a:lnSpc>
            </a:pPr>
            <a:r>
              <a:rPr lang="en-GB" b="1" dirty="0"/>
              <a:t>Teacher</a:t>
            </a:r>
            <a:r>
              <a:rPr lang="en-GB" b="1" baseline="0" dirty="0"/>
              <a:t> notes</a:t>
            </a:r>
          </a:p>
          <a:p>
            <a:pPr marL="0" marR="0" indent="0" algn="l" defTabSz="914400" rtl="0" eaLnBrk="0" fontAlgn="base" latinLnBrk="0" hangingPunct="0">
              <a:lnSpc>
                <a:spcPct val="120000"/>
              </a:lnSpc>
              <a:spcAft>
                <a:spcPct val="0"/>
              </a:spcAft>
              <a:buClrTx/>
              <a:buSzTx/>
              <a:buFontTx/>
              <a:buNone/>
              <a:tabLst/>
              <a:defRPr/>
            </a:pPr>
            <a:r>
              <a:rPr lang="en-GB" baseline="0" dirty="0"/>
              <a:t>This is an example set of weather data from two weeks in July in St Louis, Missouri. You could expand this to run a related </a:t>
            </a:r>
            <a:r>
              <a:rPr lang="en-GB" sz="1200" kern="1200" baseline="0" dirty="0">
                <a:solidFill>
                  <a:schemeClr val="tx1"/>
                </a:solidFill>
                <a:effectLst/>
                <a:latin typeface="Arial" charset="0"/>
                <a:ea typeface="+mn-ea"/>
                <a:cs typeface="+mn-cs"/>
              </a:rPr>
              <a:t>practical exercise that measures and records local weather.  You could do this as </a:t>
            </a:r>
            <a:r>
              <a:rPr lang="en-GB" sz="1200" kern="1200" dirty="0">
                <a:solidFill>
                  <a:schemeClr val="tx1"/>
                </a:solidFill>
                <a:effectLst/>
                <a:latin typeface="Arial" charset="0"/>
                <a:ea typeface="+mn-ea"/>
                <a:cs typeface="+mn-cs"/>
              </a:rPr>
              <a:t>part of the classroom routine throughout the year. This would allow you to see some weather patterns that are not obvious unless the students collect data over long periods of time. Also, during some periods, the weather data could be recorded in the morning and then again in the afternoon. This allows students to observe patterns in temperature through the course of the day. </a:t>
            </a:r>
          </a:p>
          <a:p>
            <a:pPr marL="0" marR="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Students</a:t>
            </a:r>
            <a:r>
              <a:rPr lang="en-GB" sz="1200" kern="1200" baseline="0" dirty="0">
                <a:solidFill>
                  <a:schemeClr val="tx1"/>
                </a:solidFill>
                <a:effectLst/>
                <a:latin typeface="Arial" charset="0"/>
                <a:ea typeface="+mn-ea"/>
                <a:cs typeface="+mn-cs"/>
              </a:rPr>
              <a:t> can spot patterns such as:</a:t>
            </a:r>
          </a:p>
          <a:p>
            <a:pPr marL="171450" lvl="0" indent="-171450">
              <a:lnSpc>
                <a:spcPct val="120000"/>
              </a:lnSpc>
              <a:buFont typeface="Arial" panose="020B0604020202020204" pitchFamily="34" charset="0"/>
              <a:buChar char="•"/>
            </a:pPr>
            <a:r>
              <a:rPr lang="en-US" sz="1200" kern="1200" dirty="0">
                <a:solidFill>
                  <a:schemeClr val="tx1"/>
                </a:solidFill>
                <a:effectLst/>
                <a:latin typeface="Arial" charset="0"/>
                <a:ea typeface="+mn-ea"/>
                <a:cs typeface="+mn-cs"/>
              </a:rPr>
              <a:t>Snow and colder temperatures generally occur in the winter.</a:t>
            </a:r>
            <a:endParaRPr lang="en-GB" sz="1200" kern="1200" dirty="0">
              <a:solidFill>
                <a:schemeClr val="tx1"/>
              </a:solidFill>
              <a:effectLst/>
              <a:latin typeface="Arial" charset="0"/>
              <a:ea typeface="+mn-ea"/>
              <a:cs typeface="+mn-cs"/>
            </a:endParaRPr>
          </a:p>
          <a:p>
            <a:pPr marL="171450" lvl="0" indent="-171450">
              <a:lnSpc>
                <a:spcPct val="120000"/>
              </a:lnSpc>
              <a:buFont typeface="Arial" panose="020B0604020202020204" pitchFamily="34" charset="0"/>
              <a:buChar char="•"/>
            </a:pPr>
            <a:r>
              <a:rPr lang="en-US" sz="1200" kern="1200" dirty="0">
                <a:solidFill>
                  <a:schemeClr val="tx1"/>
                </a:solidFill>
                <a:effectLst/>
                <a:latin typeface="Arial" charset="0"/>
                <a:ea typeface="+mn-ea"/>
                <a:cs typeface="+mn-cs"/>
              </a:rPr>
              <a:t>Clouds may bring rain or snow.</a:t>
            </a:r>
            <a:endParaRPr lang="en-GB" sz="1200" kern="1200" dirty="0">
              <a:solidFill>
                <a:schemeClr val="tx1"/>
              </a:solidFill>
              <a:effectLst/>
              <a:latin typeface="Arial" charset="0"/>
              <a:ea typeface="+mn-ea"/>
              <a:cs typeface="+mn-cs"/>
            </a:endParaRPr>
          </a:p>
          <a:p>
            <a:pPr marL="171450" lvl="0" indent="-171450">
              <a:lnSpc>
                <a:spcPct val="120000"/>
              </a:lnSpc>
              <a:buFont typeface="Arial" panose="020B0604020202020204" pitchFamily="34" charset="0"/>
              <a:buChar char="•"/>
            </a:pPr>
            <a:r>
              <a:rPr lang="en-US" sz="1200" kern="1200" dirty="0">
                <a:solidFill>
                  <a:schemeClr val="tx1"/>
                </a:solidFill>
                <a:effectLst/>
                <a:latin typeface="Arial" charset="0"/>
                <a:ea typeface="+mn-ea"/>
                <a:cs typeface="+mn-cs"/>
              </a:rPr>
              <a:t>Rain occurs more often in the spring.</a:t>
            </a:r>
            <a:endParaRPr lang="en-GB" sz="1200" kern="1200" dirty="0">
              <a:solidFill>
                <a:schemeClr val="tx1"/>
              </a:solidFill>
              <a:effectLst/>
              <a:latin typeface="Arial" charset="0"/>
              <a:ea typeface="+mn-ea"/>
              <a:cs typeface="+mn-cs"/>
            </a:endParaRPr>
          </a:p>
          <a:p>
            <a:pPr marL="171450" lvl="0" indent="-171450">
              <a:lnSpc>
                <a:spcPct val="120000"/>
              </a:lnSpc>
              <a:buFont typeface="Arial" panose="020B0604020202020204" pitchFamily="34" charset="0"/>
              <a:buChar char="•"/>
            </a:pPr>
            <a:r>
              <a:rPr lang="en-US" sz="1200" kern="1200" dirty="0">
                <a:solidFill>
                  <a:schemeClr val="tx1"/>
                </a:solidFill>
                <a:effectLst/>
                <a:latin typeface="Arial" charset="0"/>
                <a:ea typeface="+mn-ea"/>
                <a:cs typeface="+mn-cs"/>
              </a:rPr>
              <a:t>Warmer/hotter temperatures occur in the summer.</a:t>
            </a:r>
            <a:endParaRPr lang="en-GB" sz="1200" kern="1200" dirty="0">
              <a:solidFill>
                <a:schemeClr val="tx1"/>
              </a:solidFill>
              <a:effectLst/>
              <a:latin typeface="Arial" charset="0"/>
              <a:ea typeface="+mn-ea"/>
              <a:cs typeface="+mn-cs"/>
            </a:endParaRPr>
          </a:p>
          <a:p>
            <a:pPr marL="171450" lvl="0" indent="-171450">
              <a:lnSpc>
                <a:spcPct val="120000"/>
              </a:lnSpc>
              <a:buFont typeface="Arial" panose="020B0604020202020204" pitchFamily="34" charset="0"/>
              <a:buChar char="•"/>
            </a:pPr>
            <a:r>
              <a:rPr lang="en-US" sz="1200" kern="1200" dirty="0">
                <a:solidFill>
                  <a:schemeClr val="tx1"/>
                </a:solidFill>
                <a:effectLst/>
                <a:latin typeface="Arial" charset="0"/>
                <a:ea typeface="+mn-ea"/>
                <a:cs typeface="+mn-cs"/>
              </a:rPr>
              <a:t>It is generally cooler in the morning and warmer in the afternoon.</a:t>
            </a:r>
          </a:p>
          <a:p>
            <a:pPr marL="0" marR="0" indent="0" algn="l" defTabSz="914400" rtl="0" eaLnBrk="0" fontAlgn="base" latinLnBrk="0" hangingPunct="0">
              <a:lnSpc>
                <a:spcPct val="120000"/>
              </a:lnSpc>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2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 </a:t>
            </a:r>
            <a:r>
              <a:rPr lang="en-GB" sz="1200" kern="1200" dirty="0">
                <a:solidFill>
                  <a:schemeClr val="tx1"/>
                </a:solidFill>
                <a:effectLst/>
                <a:latin typeface="Arial" charset="0"/>
                <a:ea typeface="+mn-ea"/>
                <a:cs typeface="+mn-cs"/>
              </a:rPr>
              <a:t>Use and share pictures, drawings, and/or writings of observations.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 </a:t>
            </a:r>
            <a:r>
              <a:rPr lang="en-GB" sz="1200" kern="1200" dirty="0">
                <a:solidFill>
                  <a:schemeClr val="tx1"/>
                </a:solidFill>
                <a:effectLst/>
                <a:latin typeface="Arial" charset="0"/>
                <a:ea typeface="+mn-ea"/>
                <a:cs typeface="+mn-cs"/>
              </a:rPr>
              <a:t>Use observations (</a:t>
            </a:r>
            <a:r>
              <a:rPr lang="en-GB" sz="1200" kern="1200" dirty="0" err="1">
                <a:solidFill>
                  <a:schemeClr val="tx1"/>
                </a:solidFill>
                <a:effectLst/>
                <a:latin typeface="Arial" charset="0"/>
                <a:ea typeface="+mn-ea"/>
                <a:cs typeface="+mn-cs"/>
              </a:rPr>
              <a:t>firsthand</a:t>
            </a:r>
            <a:r>
              <a:rPr lang="en-GB" sz="1200" kern="1200" dirty="0">
                <a:solidFill>
                  <a:schemeClr val="tx1"/>
                </a:solidFill>
                <a:effectLst/>
                <a:latin typeface="Arial" charset="0"/>
                <a:ea typeface="+mn-ea"/>
                <a:cs typeface="+mn-cs"/>
              </a:rPr>
              <a:t> or from media) to describe patterns and/or relationships in the natural and designed world(s) in order to answer scientific questions and solve problems.</a:t>
            </a: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10</a:t>
            </a:fld>
            <a:endParaRPr lang="en-US"/>
          </a:p>
        </p:txBody>
      </p:sp>
    </p:spTree>
    <p:extLst>
      <p:ext uri="{BB962C8B-B14F-4D97-AF65-F5344CB8AC3E}">
        <p14:creationId xmlns:p14="http://schemas.microsoft.com/office/powerpoint/2010/main" val="748154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information or design ideas and/or solutions with others in oral and/or written forms using models, drawings, writing, or numbers that provide detail about scientific ideas, practices, and/or design ideas.</a:t>
            </a:r>
            <a:endParaRPr lang="en-GB"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11</a:t>
            </a:fld>
            <a:endParaRPr lang="en-US"/>
          </a:p>
        </p:txBody>
      </p:sp>
    </p:spTree>
    <p:extLst>
      <p:ext uri="{BB962C8B-B14F-4D97-AF65-F5344CB8AC3E}">
        <p14:creationId xmlns:p14="http://schemas.microsoft.com/office/powerpoint/2010/main" val="2664531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Talk to students</a:t>
            </a:r>
            <a:r>
              <a:rPr lang="en-GB" baseline="0" dirty="0"/>
              <a:t> about what they do to prepare for severe weather in their area. Encourage them to ask questions about what might happen and how it would work. Get them thinking about if there are any tools they might use (e.g. sandbags, salt, shovels, shelters, umbrellas, etc.) and what the authorities might need to do keep people safe (evacuations, emergency workers, early warnings, stockpiling food, providing shelter, etc.). Students might also ask questions about what will happen if the severe weather causes damage to buildings, power lines, houses, etc.</a:t>
            </a:r>
          </a:p>
          <a:p>
            <a:endParaRPr lang="en-GB" baseline="0" dirty="0"/>
          </a:p>
          <a:p>
            <a:r>
              <a:rPr lang="en-GB" b="1" baseline="0" dirty="0"/>
              <a:t>Photo credit: </a:t>
            </a:r>
            <a:r>
              <a:rPr lang="en-US" altLang="en-US" dirty="0">
                <a:cs typeface="Times New Roman" panose="02020603050405020304" pitchFamily="18" charset="0"/>
              </a:rPr>
              <a:t>© Tad Denson,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12</a:t>
            </a:fld>
            <a:endParaRPr lang="en-US"/>
          </a:p>
        </p:txBody>
      </p:sp>
    </p:spTree>
    <p:extLst>
      <p:ext uri="{BB962C8B-B14F-4D97-AF65-F5344CB8AC3E}">
        <p14:creationId xmlns:p14="http://schemas.microsoft.com/office/powerpoint/2010/main" val="3098631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188866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a:t>
            </a:r>
          </a:p>
          <a:p>
            <a:pPr marL="0" marR="0" lvl="0" indent="0" algn="l" defTabSz="914400" rtl="0" eaLnBrk="0" fontAlgn="base" latinLnBrk="0" hangingPunct="0">
              <a:spcAft>
                <a:spcPct val="0"/>
              </a:spcAft>
              <a:buClrTx/>
              <a:buSzTx/>
              <a:buFontTx/>
              <a:buNone/>
              <a:tabLst/>
              <a:defRPr/>
            </a:pPr>
            <a:r>
              <a:rPr lang="en-US" dirty="0"/>
              <a:t>You could talk to students about</a:t>
            </a:r>
            <a:r>
              <a:rPr lang="en-US" baseline="0" dirty="0"/>
              <a:t> how we respond to different types of weather. </a:t>
            </a:r>
            <a:r>
              <a:rPr lang="en-US" sz="1200" kern="1200" dirty="0">
                <a:solidFill>
                  <a:schemeClr val="tx1"/>
                </a:solidFill>
                <a:effectLst/>
                <a:latin typeface="Arial" charset="0"/>
                <a:ea typeface="+mn-ea"/>
                <a:cs typeface="+mn-cs"/>
              </a:rPr>
              <a:t>Students</a:t>
            </a:r>
            <a:r>
              <a:rPr lang="en-US" sz="1200" kern="1200" baseline="0" dirty="0">
                <a:solidFill>
                  <a:schemeClr val="tx1"/>
                </a:solidFill>
                <a:effectLst/>
                <a:latin typeface="Arial" charset="0"/>
                <a:ea typeface="+mn-ea"/>
                <a:cs typeface="+mn-cs"/>
              </a:rPr>
              <a:t> could also look at the cause and effect relationship between the day’s weather and the clothing that they wear.</a:t>
            </a:r>
          </a:p>
          <a:p>
            <a:pPr marL="0" marR="0" lvl="0" indent="0" algn="l" defTabSz="914400" rtl="0" eaLnBrk="0" fontAlgn="base" latinLnBrk="0" hangingPunct="0">
              <a:spcAft>
                <a:spcPct val="0"/>
              </a:spcAft>
              <a:buClrTx/>
              <a:buSzTx/>
              <a:buFontTx/>
              <a:buNone/>
              <a:tabLst/>
              <a:defRPr/>
            </a:pPr>
            <a:endParaRPr lang="en-US" sz="1200" kern="1200" baseline="0" dirty="0">
              <a:solidFill>
                <a:schemeClr val="tx1"/>
              </a:solidFill>
              <a:effectLst/>
              <a:latin typeface="Arial" charset="0"/>
              <a:ea typeface="+mn-ea"/>
              <a:cs typeface="+mn-cs"/>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information or design ideas and/or solutions with others in oral and/or written forms using models, drawings, writing, or numbers that provide detail about scientific ideas, practices, and/or design ideas</a:t>
            </a:r>
            <a:endParaRPr lang="en-GB" dirty="0"/>
          </a:p>
          <a:p>
            <a:pPr marL="0" marR="0" lvl="0" indent="0" algn="l" defTabSz="914400" rtl="0" eaLnBrk="0" fontAlgn="base" latinLnBrk="0" hangingPunct="0">
              <a:spcAft>
                <a:spcPct val="0"/>
              </a:spcAft>
              <a:buClrTx/>
              <a:buSzTx/>
              <a:buFontTx/>
              <a:buNone/>
              <a:tabLst/>
              <a:defRPr/>
            </a:pPr>
            <a:endParaRPr lang="en-GB" sz="1200" kern="1200" dirty="0">
              <a:solidFill>
                <a:schemeClr val="tx1"/>
              </a:solidFill>
              <a:effectLst/>
              <a:latin typeface="Arial" charset="0"/>
              <a:ea typeface="+mn-ea"/>
              <a:cs typeface="+mn-cs"/>
            </a:endParaRPr>
          </a:p>
          <a:p>
            <a:r>
              <a:rPr lang="en-US" b="1" dirty="0"/>
              <a:t>Photo credit: </a:t>
            </a:r>
            <a:r>
              <a:rPr lang="en-US" altLang="en-US" dirty="0">
                <a:cs typeface="Times New Roman" panose="02020603050405020304" pitchFamily="18" charset="0"/>
              </a:rPr>
              <a:t>© </a:t>
            </a:r>
            <a:r>
              <a:rPr lang="en-US" altLang="en-US" dirty="0" err="1">
                <a:cs typeface="Times New Roman" panose="02020603050405020304" pitchFamily="18" charset="0"/>
              </a:rPr>
              <a:t>SasaStock</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3</a:t>
            </a:fld>
            <a:endParaRPr lang="en-US"/>
          </a:p>
        </p:txBody>
      </p:sp>
    </p:spTree>
    <p:extLst>
      <p:ext uri="{BB962C8B-B14F-4D97-AF65-F5344CB8AC3E}">
        <p14:creationId xmlns:p14="http://schemas.microsoft.com/office/powerpoint/2010/main" val="341088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4</a:t>
            </a:fld>
            <a:endParaRPr lang="en-US"/>
          </a:p>
        </p:txBody>
      </p:sp>
    </p:spTree>
    <p:extLst>
      <p:ext uri="{BB962C8B-B14F-4D97-AF65-F5344CB8AC3E}">
        <p14:creationId xmlns:p14="http://schemas.microsoft.com/office/powerpoint/2010/main" val="3088100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a:t>
            </a:r>
            <a:r>
              <a:rPr lang="en-GB" b="1" baseline="0" dirty="0"/>
              <a:t> notes</a:t>
            </a:r>
          </a:p>
          <a:p>
            <a:pPr marL="0" marR="0" indent="0" algn="l" defTabSz="914400" rtl="0" eaLnBrk="0" fontAlgn="base" latinLnBrk="0" hangingPunct="0">
              <a:spcAft>
                <a:spcPct val="0"/>
              </a:spcAft>
              <a:buClrTx/>
              <a:buSzTx/>
              <a:buFontTx/>
              <a:buNone/>
              <a:tabLst/>
              <a:defRPr/>
            </a:pPr>
            <a:r>
              <a:rPr lang="en-GB" altLang="en-US" dirty="0"/>
              <a:t>Temperatures are measured in the shade, so the Sun’s rays do not heat up the instrument.</a:t>
            </a:r>
          </a:p>
          <a:p>
            <a:pPr marL="0" marR="0" indent="0" algn="l" defTabSz="914400" rtl="0" eaLnBrk="0" fontAlgn="base" latinLnBrk="0" hangingPunct="0">
              <a:spcAft>
                <a:spcPct val="0"/>
              </a:spcAft>
              <a:buClrTx/>
              <a:buSzTx/>
              <a:buFontTx/>
              <a:buNone/>
              <a:tabLst/>
              <a:defRPr/>
            </a:pPr>
            <a:endParaRPr lang="en-GB" altLang="en-US" dirty="0"/>
          </a:p>
          <a:p>
            <a:pPr marL="0" marR="0" indent="0" algn="l" defTabSz="914400" rtl="0" eaLnBrk="0" fontAlgn="base" latinLnBrk="0" hangingPunct="0">
              <a:spcAft>
                <a:spcPct val="0"/>
              </a:spcAft>
              <a:buClrTx/>
              <a:buSzTx/>
              <a:buFontTx/>
              <a:buNone/>
              <a:tabLst/>
              <a:defRPr/>
            </a:pPr>
            <a:r>
              <a:rPr lang="en-GB" altLang="en-US" b="1" dirty="0"/>
              <a:t>Photo credit: </a:t>
            </a:r>
            <a:r>
              <a:rPr lang="en-US" altLang="en-US" dirty="0">
                <a:cs typeface="Times New Roman" panose="02020603050405020304" pitchFamily="18" charset="0"/>
              </a:rPr>
              <a:t>© </a:t>
            </a:r>
            <a:r>
              <a:rPr lang="en-US" altLang="en-US" dirty="0" err="1">
                <a:cs typeface="Times New Roman" panose="02020603050405020304" pitchFamily="18" charset="0"/>
              </a:rPr>
              <a:t>txking</a:t>
            </a:r>
            <a:r>
              <a:rPr lang="en-US" altLang="en-US" dirty="0">
                <a:cs typeface="Times New Roman" panose="02020603050405020304" pitchFamily="18" charset="0"/>
              </a:rPr>
              <a:t>, Shutterstock.com 2018</a:t>
            </a:r>
            <a:endParaRPr lang="en-GB" altLang="en-US" b="0"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5</a:t>
            </a:fld>
            <a:endParaRPr lang="en-US"/>
          </a:p>
        </p:txBody>
      </p:sp>
    </p:spTree>
    <p:extLst>
      <p:ext uri="{BB962C8B-B14F-4D97-AF65-F5344CB8AC3E}">
        <p14:creationId xmlns:p14="http://schemas.microsoft.com/office/powerpoint/2010/main" val="1512597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US" altLang="en-US" dirty="0">
                <a:cs typeface="Times New Roman" panose="02020603050405020304" pitchFamily="18" charset="0"/>
              </a:rPr>
              <a:t>© </a:t>
            </a:r>
            <a:r>
              <a:rPr lang="en-US" altLang="en-US" dirty="0" err="1">
                <a:cs typeface="Times New Roman" panose="02020603050405020304" pitchFamily="18" charset="0"/>
              </a:rPr>
              <a:t>dotini</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6</a:t>
            </a:fld>
            <a:endParaRPr lang="en-US"/>
          </a:p>
        </p:txBody>
      </p:sp>
    </p:spTree>
    <p:extLst>
      <p:ext uri="{BB962C8B-B14F-4D97-AF65-F5344CB8AC3E}">
        <p14:creationId xmlns:p14="http://schemas.microsoft.com/office/powerpoint/2010/main" val="1954845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With guidance, plan and conduct an investigation in collaboration with peers.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 </a:t>
            </a:r>
            <a:r>
              <a:rPr lang="en-GB" sz="1200" kern="1200" dirty="0">
                <a:solidFill>
                  <a:schemeClr val="tx1"/>
                </a:solidFill>
                <a:effectLst/>
                <a:latin typeface="Arial" charset="0"/>
                <a:ea typeface="+mn-ea"/>
                <a:cs typeface="+mn-cs"/>
              </a:rPr>
              <a:t>Make observations (</a:t>
            </a:r>
            <a:r>
              <a:rPr lang="en-GB" sz="1200" kern="1200" dirty="0" err="1">
                <a:solidFill>
                  <a:schemeClr val="tx1"/>
                </a:solidFill>
                <a:effectLst/>
                <a:latin typeface="Arial" charset="0"/>
                <a:ea typeface="+mn-ea"/>
                <a:cs typeface="+mn-cs"/>
              </a:rPr>
              <a:t>firsthand</a:t>
            </a:r>
            <a:r>
              <a:rPr lang="en-GB" sz="1200" kern="1200" dirty="0">
                <a:solidFill>
                  <a:schemeClr val="tx1"/>
                </a:solidFill>
                <a:effectLst/>
                <a:latin typeface="Arial" charset="0"/>
                <a:ea typeface="+mn-ea"/>
                <a:cs typeface="+mn-cs"/>
              </a:rPr>
              <a:t> or from media) to collect data that can be used to make comparisons.</a:t>
            </a:r>
            <a:endParaRPr lang="en-GB" dirty="0">
              <a:effectLst/>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7</a:t>
            </a:fld>
            <a:endParaRPr lang="en-US"/>
          </a:p>
        </p:txBody>
      </p:sp>
    </p:spTree>
    <p:extLst>
      <p:ext uri="{BB962C8B-B14F-4D97-AF65-F5344CB8AC3E}">
        <p14:creationId xmlns:p14="http://schemas.microsoft.com/office/powerpoint/2010/main" val="37397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Before revealing the symbols you</a:t>
            </a:r>
            <a:r>
              <a:rPr lang="en-GB" baseline="0" dirty="0"/>
              <a:t> could ask students to draw their own.</a:t>
            </a:r>
            <a:endParaRPr lang="en-GB"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8</a:t>
            </a:fld>
            <a:endParaRPr lang="en-US"/>
          </a:p>
        </p:txBody>
      </p:sp>
    </p:spTree>
    <p:extLst>
      <p:ext uri="{BB962C8B-B14F-4D97-AF65-F5344CB8AC3E}">
        <p14:creationId xmlns:p14="http://schemas.microsoft.com/office/powerpoint/2010/main" val="1155755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US" altLang="en-US" dirty="0">
                <a:cs typeface="Times New Roman" panose="02020603050405020304" pitchFamily="18" charset="0"/>
              </a:rPr>
              <a:t>© Dmitri Ma,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9</a:t>
            </a:fld>
            <a:endParaRPr lang="en-US"/>
          </a:p>
        </p:txBody>
      </p:sp>
    </p:spTree>
    <p:extLst>
      <p:ext uri="{BB962C8B-B14F-4D97-AF65-F5344CB8AC3E}">
        <p14:creationId xmlns:p14="http://schemas.microsoft.com/office/powerpoint/2010/main" val="3467404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3188196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65395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6"/>
    </p:custDataLst>
  </p:cSld>
  <p:clrMap bg1="lt1" tx1="dk1" bg2="lt2" tx2="dk2" accent1="accent1" accent2="accent2" accent3="accent3" accent4="accent4" accent5="accent5" accent6="accent6" hlink="hlink" folHlink="folHlink"/>
  <p:sldLayoutIdLst>
    <p:sldLayoutId id="2147485177" r:id="rId1"/>
    <p:sldLayoutId id="2147485176" r:id="rId2"/>
    <p:sldLayoutId id="2147485106" r:id="rId3"/>
    <p:sldLayoutId id="2147485107" r:id="rId4"/>
    <p:sldLayoutId id="2147485108" r:id="rId5"/>
    <p:sldLayoutId id="2147485109" r:id="rId6"/>
    <p:sldLayoutId id="2147485110" r:id="rId7"/>
    <p:sldLayoutId id="2147485111" r:id="rId8"/>
    <p:sldLayoutId id="2147485112" r:id="rId9"/>
    <p:sldLayoutId id="2147485113" r:id="rId10"/>
    <p:sldLayoutId id="2147485114" r:id="rId11"/>
    <p:sldLayoutId id="2147485115" r:id="rId12"/>
    <p:sldLayoutId id="2147485116" r:id="rId13"/>
    <p:sldLayoutId id="214748511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4"/>
    </p:custData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8.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20.pn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a:xfrm>
            <a:off x="3230311" y="1187864"/>
            <a:ext cx="4773512" cy="3127761"/>
          </a:xfrm>
        </p:spPr>
        <p:txBody>
          <a:bodyPr/>
          <a:lstStyle/>
          <a:p>
            <a:r>
              <a:rPr lang="en-GB" dirty="0"/>
              <a:t>What is </a:t>
            </a:r>
            <a:br>
              <a:rPr lang="en-GB" dirty="0"/>
            </a:br>
            <a:r>
              <a:rPr lang="en-GB" dirty="0"/>
              <a:t>Weather?</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899" y="5613971"/>
            <a:ext cx="6759108" cy="461665"/>
          </a:xfrm>
          <a:prstGeom prst="rect">
            <a:avLst/>
          </a:prstGeom>
        </p:spPr>
        <p:txBody>
          <a:bodyPr wrap="square">
            <a:spAutoFit/>
          </a:bodyPr>
          <a:lstStyle/>
          <a:p>
            <a:pPr lvl="0"/>
            <a:r>
              <a:rPr lang="en-GB" dirty="0"/>
              <a:t>Make sure you give evidence for your answers.</a:t>
            </a:r>
          </a:p>
        </p:txBody>
      </p:sp>
      <p:pic>
        <p:nvPicPr>
          <p:cNvPr id="7"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1A39CE98-AE2C-4E9D-A04D-DFE2F270A9F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7">
            <a:extLst>
              <a:ext uri="{FF2B5EF4-FFF2-40B4-BE49-F238E27FC236}">
                <a16:creationId xmlns:a16="http://schemas.microsoft.com/office/drawing/2014/main" id="{495A2DEF-CD8C-4FB9-87F4-5D726F74AA6F}"/>
              </a:ext>
            </a:extLst>
          </p:cNvPr>
          <p:cNvSpPr>
            <a:spLocks noGrp="1"/>
          </p:cNvSpPr>
          <p:nvPr>
            <p:ph type="title"/>
          </p:nvPr>
        </p:nvSpPr>
        <p:spPr/>
        <p:txBody>
          <a:bodyPr/>
          <a:lstStyle/>
          <a:p>
            <a:r>
              <a:rPr lang="en-GB" dirty="0"/>
              <a:t>Using weather data</a:t>
            </a:r>
          </a:p>
        </p:txBody>
      </p:sp>
      <p:pic>
        <p:nvPicPr>
          <p:cNvPr id="4" name="Picture 3">
            <a:extLst>
              <a:ext uri="{FF2B5EF4-FFF2-40B4-BE49-F238E27FC236}">
                <a16:creationId xmlns:a16="http://schemas.microsoft.com/office/drawing/2014/main" id="{7CB95E07-B574-49B8-9ED7-C3C92B67D7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899" y="935916"/>
            <a:ext cx="8725795" cy="2493084"/>
          </a:xfrm>
          <a:prstGeom prst="rect">
            <a:avLst/>
          </a:prstGeom>
        </p:spPr>
      </p:pic>
      <p:sp>
        <p:nvSpPr>
          <p:cNvPr id="5" name="TextBox 4">
            <a:extLst>
              <a:ext uri="{FF2B5EF4-FFF2-40B4-BE49-F238E27FC236}">
                <a16:creationId xmlns:a16="http://schemas.microsoft.com/office/drawing/2014/main" id="{A23DDEE6-5399-4902-99A1-8515FD87A7C6}"/>
              </a:ext>
            </a:extLst>
          </p:cNvPr>
          <p:cNvSpPr txBox="1"/>
          <p:nvPr/>
        </p:nvSpPr>
        <p:spPr>
          <a:xfrm>
            <a:off x="342901" y="3641361"/>
            <a:ext cx="7384282" cy="461665"/>
          </a:xfrm>
          <a:prstGeom prst="rect">
            <a:avLst/>
          </a:prstGeom>
          <a:solidFill>
            <a:srgbClr val="FDD9D9"/>
          </a:solidFill>
        </p:spPr>
        <p:txBody>
          <a:bodyPr wrap="square" rtlCol="0">
            <a:spAutoFit/>
          </a:bodyPr>
          <a:lstStyle/>
          <a:p>
            <a:r>
              <a:rPr lang="en-US" dirty="0"/>
              <a:t>Have there been more cloudy days or sunny days?</a:t>
            </a:r>
            <a:endParaRPr lang="en-GB" dirty="0"/>
          </a:p>
        </p:txBody>
      </p:sp>
      <p:sp>
        <p:nvSpPr>
          <p:cNvPr id="10" name="TextBox 9">
            <a:extLst>
              <a:ext uri="{FF2B5EF4-FFF2-40B4-BE49-F238E27FC236}">
                <a16:creationId xmlns:a16="http://schemas.microsoft.com/office/drawing/2014/main" id="{A97C7620-3513-44C1-AAB1-BFC40195C7F1}"/>
              </a:ext>
            </a:extLst>
          </p:cNvPr>
          <p:cNvSpPr txBox="1"/>
          <p:nvPr/>
        </p:nvSpPr>
        <p:spPr>
          <a:xfrm>
            <a:off x="342900" y="4298898"/>
            <a:ext cx="3977891" cy="461665"/>
          </a:xfrm>
          <a:prstGeom prst="rect">
            <a:avLst/>
          </a:prstGeom>
          <a:solidFill>
            <a:srgbClr val="FDD9D9"/>
          </a:solidFill>
        </p:spPr>
        <p:txBody>
          <a:bodyPr wrap="square" rtlCol="0">
            <a:spAutoFit/>
          </a:bodyPr>
          <a:lstStyle/>
          <a:p>
            <a:pPr lvl="0"/>
            <a:r>
              <a:rPr lang="en-US" dirty="0"/>
              <a:t>What day was the hottest? </a:t>
            </a:r>
          </a:p>
        </p:txBody>
      </p:sp>
      <p:sp>
        <p:nvSpPr>
          <p:cNvPr id="11" name="TextBox 10">
            <a:extLst>
              <a:ext uri="{FF2B5EF4-FFF2-40B4-BE49-F238E27FC236}">
                <a16:creationId xmlns:a16="http://schemas.microsoft.com/office/drawing/2014/main" id="{E97FFDA0-FB31-4E5C-8C09-647C974FD94B}"/>
              </a:ext>
            </a:extLst>
          </p:cNvPr>
          <p:cNvSpPr txBox="1"/>
          <p:nvPr/>
        </p:nvSpPr>
        <p:spPr>
          <a:xfrm>
            <a:off x="342900" y="4956435"/>
            <a:ext cx="4530552" cy="461665"/>
          </a:xfrm>
          <a:prstGeom prst="rect">
            <a:avLst/>
          </a:prstGeom>
          <a:solidFill>
            <a:srgbClr val="FDD9D9"/>
          </a:solidFill>
        </p:spPr>
        <p:txBody>
          <a:bodyPr wrap="square" rtlCol="0">
            <a:spAutoFit/>
          </a:bodyPr>
          <a:lstStyle/>
          <a:p>
            <a:r>
              <a:rPr lang="en-GB" dirty="0"/>
              <a:t>Which week was the sunniest?</a:t>
            </a:r>
          </a:p>
        </p:txBody>
      </p:sp>
      <p:pic>
        <p:nvPicPr>
          <p:cNvPr id="12" name="Picture 11">
            <a:extLst>
              <a:ext uri="{FF2B5EF4-FFF2-40B4-BE49-F238E27FC236}">
                <a16:creationId xmlns:a16="http://schemas.microsoft.com/office/drawing/2014/main" id="{705A9888-154F-44B3-B83B-98CE8CD0AB9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97290" y="86520"/>
            <a:ext cx="442911" cy="516730"/>
          </a:xfrm>
          <a:prstGeom prst="rect">
            <a:avLst/>
          </a:prstGeom>
          <a:noFill/>
          <a:ln w="9525">
            <a:noFill/>
            <a:miter lim="800000"/>
            <a:headEnd/>
            <a:tailEnd/>
          </a:ln>
        </p:spPr>
      </p:pic>
    </p:spTree>
    <p:extLst>
      <p:ext uri="{BB962C8B-B14F-4D97-AF65-F5344CB8AC3E}">
        <p14:creationId xmlns:p14="http://schemas.microsoft.com/office/powerpoint/2010/main" val="41006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774" y="784225"/>
            <a:ext cx="8507639" cy="830997"/>
          </a:xfrm>
          <a:prstGeom prst="rect">
            <a:avLst/>
          </a:prstGeom>
          <a:noFill/>
          <a:ln>
            <a:noFill/>
          </a:ln>
        </p:spPr>
        <p:txBody>
          <a:bodyPr wrap="square" rtlCol="0">
            <a:spAutoFit/>
          </a:bodyPr>
          <a:lstStyle/>
          <a:p>
            <a:r>
              <a:rPr lang="en-GB" dirty="0"/>
              <a:t>Meteorologists can use recorded weather information to help them predict </a:t>
            </a:r>
            <a:r>
              <a:rPr lang="en-GB" b="1" dirty="0">
                <a:solidFill>
                  <a:srgbClr val="C00000"/>
                </a:solidFill>
              </a:rPr>
              <a:t>severe weather</a:t>
            </a:r>
            <a:r>
              <a:rPr lang="en-GB" dirty="0"/>
              <a:t>. </a:t>
            </a:r>
          </a:p>
        </p:txBody>
      </p:sp>
      <p:sp>
        <p:nvSpPr>
          <p:cNvPr id="3" name="TextBox 2"/>
          <p:cNvSpPr txBox="1"/>
          <p:nvPr/>
        </p:nvSpPr>
        <p:spPr>
          <a:xfrm>
            <a:off x="358774" y="5242778"/>
            <a:ext cx="5550555" cy="830997"/>
          </a:xfrm>
          <a:prstGeom prst="rect">
            <a:avLst/>
          </a:prstGeom>
          <a:solidFill>
            <a:srgbClr val="FDD9D9"/>
          </a:solidFill>
          <a:ln>
            <a:noFill/>
          </a:ln>
        </p:spPr>
        <p:txBody>
          <a:bodyPr wrap="square" rtlCol="0">
            <a:spAutoFit/>
          </a:bodyPr>
          <a:lstStyle/>
          <a:p>
            <a:r>
              <a:rPr lang="en-GB" dirty="0"/>
              <a:t>What type of severe weather do you get in your area?</a:t>
            </a:r>
          </a:p>
        </p:txBody>
      </p:sp>
      <p:sp>
        <p:nvSpPr>
          <p:cNvPr id="4" name="TextBox 3"/>
          <p:cNvSpPr txBox="1"/>
          <p:nvPr/>
        </p:nvSpPr>
        <p:spPr>
          <a:xfrm>
            <a:off x="358774" y="1971401"/>
            <a:ext cx="8507639" cy="461665"/>
          </a:xfrm>
          <a:prstGeom prst="rect">
            <a:avLst/>
          </a:prstGeom>
          <a:noFill/>
          <a:ln>
            <a:noFill/>
          </a:ln>
        </p:spPr>
        <p:txBody>
          <a:bodyPr wrap="square" rtlCol="0">
            <a:spAutoFit/>
          </a:bodyPr>
          <a:lstStyle/>
          <a:p>
            <a:r>
              <a:rPr lang="en-GB" dirty="0"/>
              <a:t>This can include:</a:t>
            </a:r>
          </a:p>
        </p:txBody>
      </p:sp>
      <p:sp>
        <p:nvSpPr>
          <p:cNvPr id="11" name="TextBox 10"/>
          <p:cNvSpPr txBox="1"/>
          <p:nvPr/>
        </p:nvSpPr>
        <p:spPr>
          <a:xfrm>
            <a:off x="358774" y="4424933"/>
            <a:ext cx="2607142" cy="461665"/>
          </a:xfrm>
          <a:prstGeom prst="rect">
            <a:avLst/>
          </a:prstGeom>
          <a:noFill/>
        </p:spPr>
        <p:txBody>
          <a:bodyPr wrap="square" rtlCol="0">
            <a:spAutoFit/>
          </a:bodyPr>
          <a:lstStyle/>
          <a:p>
            <a:pPr marL="342900" indent="-342900">
              <a:buClr>
                <a:srgbClr val="B80303"/>
              </a:buClr>
              <a:buFont typeface="Wingdings" panose="05000000000000000000" pitchFamily="2" charset="2"/>
              <a:buChar char="l"/>
            </a:pPr>
            <a:r>
              <a:rPr lang="en-GB" dirty="0"/>
              <a:t>flooding</a:t>
            </a:r>
          </a:p>
        </p:txBody>
      </p:sp>
      <p:sp>
        <p:nvSpPr>
          <p:cNvPr id="12" name="TextBox 11"/>
          <p:cNvSpPr txBox="1"/>
          <p:nvPr/>
        </p:nvSpPr>
        <p:spPr>
          <a:xfrm>
            <a:off x="358773" y="2789245"/>
            <a:ext cx="2607143" cy="461665"/>
          </a:xfrm>
          <a:prstGeom prst="rect">
            <a:avLst/>
          </a:prstGeom>
          <a:noFill/>
        </p:spPr>
        <p:txBody>
          <a:bodyPr wrap="square" rtlCol="0">
            <a:spAutoFit/>
          </a:bodyPr>
          <a:lstStyle/>
          <a:p>
            <a:pPr marL="342900" indent="-342900">
              <a:buClr>
                <a:srgbClr val="B80303"/>
              </a:buClr>
              <a:buFont typeface="Wingdings" panose="05000000000000000000" pitchFamily="2" charset="2"/>
              <a:buChar char="l"/>
            </a:pPr>
            <a:r>
              <a:rPr lang="en-GB" dirty="0"/>
              <a:t>lightning</a:t>
            </a:r>
          </a:p>
        </p:txBody>
      </p:sp>
      <p:sp>
        <p:nvSpPr>
          <p:cNvPr id="13" name="TextBox 12"/>
          <p:cNvSpPr txBox="1"/>
          <p:nvPr/>
        </p:nvSpPr>
        <p:spPr>
          <a:xfrm>
            <a:off x="358774" y="3607089"/>
            <a:ext cx="2607142" cy="461665"/>
          </a:xfrm>
          <a:prstGeom prst="rect">
            <a:avLst/>
          </a:prstGeom>
          <a:noFill/>
        </p:spPr>
        <p:txBody>
          <a:bodyPr wrap="square" rtlCol="0">
            <a:spAutoFit/>
          </a:bodyPr>
          <a:lstStyle/>
          <a:p>
            <a:pPr marL="342900" indent="-342900">
              <a:buClr>
                <a:srgbClr val="B80303"/>
              </a:buClr>
              <a:buFont typeface="Wingdings" panose="05000000000000000000" pitchFamily="2" charset="2"/>
              <a:buChar char="l"/>
            </a:pPr>
            <a:r>
              <a:rPr lang="en-GB" dirty="0"/>
              <a:t>thunderstorms</a:t>
            </a:r>
          </a:p>
        </p:txBody>
      </p:sp>
      <p:sp>
        <p:nvSpPr>
          <p:cNvPr id="15" name="TextBox 14"/>
          <p:cNvSpPr txBox="1"/>
          <p:nvPr/>
        </p:nvSpPr>
        <p:spPr>
          <a:xfrm>
            <a:off x="3210609" y="4424933"/>
            <a:ext cx="2279396" cy="461665"/>
          </a:xfrm>
          <a:prstGeom prst="rect">
            <a:avLst/>
          </a:prstGeom>
          <a:noFill/>
        </p:spPr>
        <p:txBody>
          <a:bodyPr wrap="square" rtlCol="0">
            <a:spAutoFit/>
          </a:bodyPr>
          <a:lstStyle/>
          <a:p>
            <a:pPr marL="342900" indent="-342900">
              <a:buClr>
                <a:srgbClr val="B80303"/>
              </a:buClr>
              <a:buFont typeface="Wingdings" panose="05000000000000000000" pitchFamily="2" charset="2"/>
              <a:buChar char="l"/>
            </a:pPr>
            <a:r>
              <a:rPr lang="en-GB" dirty="0"/>
              <a:t>tornadoes.</a:t>
            </a:r>
          </a:p>
        </p:txBody>
      </p:sp>
      <p:sp>
        <p:nvSpPr>
          <p:cNvPr id="16" name="TextBox 15"/>
          <p:cNvSpPr txBox="1"/>
          <p:nvPr/>
        </p:nvSpPr>
        <p:spPr>
          <a:xfrm>
            <a:off x="3210609" y="2789245"/>
            <a:ext cx="2279396" cy="461665"/>
          </a:xfrm>
          <a:prstGeom prst="rect">
            <a:avLst/>
          </a:prstGeom>
          <a:noFill/>
        </p:spPr>
        <p:txBody>
          <a:bodyPr wrap="square" rtlCol="0">
            <a:spAutoFit/>
          </a:bodyPr>
          <a:lstStyle/>
          <a:p>
            <a:pPr marL="342900" indent="-342900">
              <a:buClr>
                <a:srgbClr val="B80303"/>
              </a:buClr>
              <a:buFont typeface="Wingdings" panose="05000000000000000000" pitchFamily="2" charset="2"/>
              <a:buChar char="l"/>
            </a:pPr>
            <a:r>
              <a:rPr lang="en-GB" dirty="0"/>
              <a:t>hurricanes</a:t>
            </a:r>
          </a:p>
        </p:txBody>
      </p:sp>
      <p:sp>
        <p:nvSpPr>
          <p:cNvPr id="19" name="TextBox 18"/>
          <p:cNvSpPr txBox="1"/>
          <p:nvPr/>
        </p:nvSpPr>
        <p:spPr>
          <a:xfrm>
            <a:off x="3210609" y="3607089"/>
            <a:ext cx="2279396" cy="461665"/>
          </a:xfrm>
          <a:prstGeom prst="rect">
            <a:avLst/>
          </a:prstGeom>
          <a:noFill/>
        </p:spPr>
        <p:txBody>
          <a:bodyPr wrap="square" rtlCol="0">
            <a:spAutoFit/>
          </a:bodyPr>
          <a:lstStyle/>
          <a:p>
            <a:pPr marL="342900" indent="-342900">
              <a:buClr>
                <a:srgbClr val="B80303"/>
              </a:buClr>
              <a:buFont typeface="Wingdings" panose="05000000000000000000" pitchFamily="2" charset="2"/>
              <a:buChar char="l"/>
            </a:pPr>
            <a:r>
              <a:rPr lang="en-GB" dirty="0"/>
              <a:t>snowstorms</a:t>
            </a:r>
          </a:p>
        </p:txBody>
      </p:sp>
      <p:pic>
        <p:nvPicPr>
          <p:cNvPr id="14" name="Picture 19">
            <a:hlinkClick r:id="" action="ppaction://hlinkshowjump?jump=nextslide"/>
            <a:extLst>
              <a:ext uri="{FF2B5EF4-FFF2-40B4-BE49-F238E27FC236}">
                <a16:creationId xmlns:a16="http://schemas.microsoft.com/office/drawing/2014/main" id="{7ED81492-4FC0-43A0-ACC6-198F0D5D4C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6">
            <a:extLst>
              <a:ext uri="{FF2B5EF4-FFF2-40B4-BE49-F238E27FC236}">
                <a16:creationId xmlns:a16="http://schemas.microsoft.com/office/drawing/2014/main" id="{EC9F4781-2BD0-4B76-BA3E-349DC24696AA}"/>
              </a:ext>
            </a:extLst>
          </p:cNvPr>
          <p:cNvSpPr>
            <a:spLocks noGrp="1"/>
          </p:cNvSpPr>
          <p:nvPr>
            <p:ph type="title"/>
          </p:nvPr>
        </p:nvSpPr>
        <p:spPr/>
        <p:txBody>
          <a:bodyPr/>
          <a:lstStyle/>
          <a:p>
            <a:r>
              <a:rPr lang="en-GB" dirty="0"/>
              <a:t>Predicting severe weather</a:t>
            </a:r>
          </a:p>
        </p:txBody>
      </p:sp>
      <p:pic>
        <p:nvPicPr>
          <p:cNvPr id="6" name="Picture 5">
            <a:extLst>
              <a:ext uri="{FF2B5EF4-FFF2-40B4-BE49-F238E27FC236}">
                <a16:creationId xmlns:a16="http://schemas.microsoft.com/office/drawing/2014/main" id="{FF0E2693-6E7F-4288-A9AC-A33BE354C3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084" y="1322091"/>
            <a:ext cx="2000250" cy="5238750"/>
          </a:xfrm>
          <a:prstGeom prst="rect">
            <a:avLst/>
          </a:prstGeom>
        </p:spPr>
      </p:pic>
      <p:pic>
        <p:nvPicPr>
          <p:cNvPr id="17" name="Picture 16">
            <a:extLst>
              <a:ext uri="{FF2B5EF4-FFF2-40B4-BE49-F238E27FC236}">
                <a16:creationId xmlns:a16="http://schemas.microsoft.com/office/drawing/2014/main" id="{FE2D7CA2-717C-402D-9A3B-060CEDE507D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29356" y="86520"/>
            <a:ext cx="442911" cy="516730"/>
          </a:xfrm>
          <a:prstGeom prst="rect">
            <a:avLst/>
          </a:prstGeom>
          <a:noFill/>
          <a:ln w="9525">
            <a:noFill/>
            <a:miter lim="800000"/>
            <a:headEnd/>
            <a:tailEnd/>
          </a:ln>
        </p:spPr>
      </p:pic>
    </p:spTree>
    <p:extLst>
      <p:ext uri="{BB962C8B-B14F-4D97-AF65-F5344CB8AC3E}">
        <p14:creationId xmlns:p14="http://schemas.microsoft.com/office/powerpoint/2010/main" val="99803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p:bldP spid="12" grpId="0"/>
      <p:bldP spid="13" grpId="0"/>
      <p:bldP spid="15" grpId="0"/>
      <p:bldP spid="16"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774" y="784225"/>
            <a:ext cx="8507639" cy="830997"/>
          </a:xfrm>
          <a:prstGeom prst="rect">
            <a:avLst/>
          </a:prstGeom>
          <a:noFill/>
          <a:ln>
            <a:noFill/>
          </a:ln>
        </p:spPr>
        <p:txBody>
          <a:bodyPr wrap="square" rtlCol="0">
            <a:spAutoFit/>
          </a:bodyPr>
          <a:lstStyle/>
          <a:p>
            <a:r>
              <a:rPr lang="en-GB" dirty="0"/>
              <a:t>By predicting weather, meteorologists can warn people of severe weather that may be coming. </a:t>
            </a:r>
          </a:p>
        </p:txBody>
      </p:sp>
      <p:sp>
        <p:nvSpPr>
          <p:cNvPr id="6" name="Rectangle 5"/>
          <p:cNvSpPr/>
          <p:nvPr/>
        </p:nvSpPr>
        <p:spPr>
          <a:xfrm>
            <a:off x="358774" y="2116737"/>
            <a:ext cx="4556125" cy="830997"/>
          </a:xfrm>
          <a:prstGeom prst="rect">
            <a:avLst/>
          </a:prstGeom>
        </p:spPr>
        <p:txBody>
          <a:bodyPr wrap="square">
            <a:spAutoFit/>
          </a:bodyPr>
          <a:lstStyle/>
          <a:p>
            <a:r>
              <a:rPr lang="en-GB" dirty="0"/>
              <a:t>This can help people to prepare for and respond to this weather. </a:t>
            </a:r>
          </a:p>
        </p:txBody>
      </p:sp>
      <p:sp>
        <p:nvSpPr>
          <p:cNvPr id="7" name="Rectangle 6"/>
          <p:cNvSpPr/>
          <p:nvPr/>
        </p:nvSpPr>
        <p:spPr>
          <a:xfrm>
            <a:off x="358774" y="3449249"/>
            <a:ext cx="4556125" cy="1200329"/>
          </a:xfrm>
          <a:prstGeom prst="rect">
            <a:avLst/>
          </a:prstGeom>
        </p:spPr>
        <p:txBody>
          <a:bodyPr wrap="square">
            <a:spAutoFit/>
          </a:bodyPr>
          <a:lstStyle/>
          <a:p>
            <a:r>
              <a:rPr lang="en-GB" dirty="0"/>
              <a:t>In some cases, people may be asked to leave an area or take shelter in a safe place. </a:t>
            </a:r>
          </a:p>
        </p:txBody>
      </p:sp>
      <p:sp>
        <p:nvSpPr>
          <p:cNvPr id="8" name="Rectangle 7"/>
          <p:cNvSpPr/>
          <p:nvPr/>
        </p:nvSpPr>
        <p:spPr>
          <a:xfrm>
            <a:off x="358774" y="5151094"/>
            <a:ext cx="4556125" cy="830997"/>
          </a:xfrm>
          <a:prstGeom prst="rect">
            <a:avLst/>
          </a:prstGeom>
        </p:spPr>
        <p:txBody>
          <a:bodyPr wrap="square">
            <a:spAutoFit/>
          </a:bodyPr>
          <a:lstStyle/>
          <a:p>
            <a:r>
              <a:rPr lang="en-GB" dirty="0"/>
              <a:t>Warning people about severe weather can save many lives.</a:t>
            </a:r>
          </a:p>
        </p:txBody>
      </p:sp>
      <p:pic>
        <p:nvPicPr>
          <p:cNvPr id="10"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4" name="Picture 3">
            <a:extLst>
              <a:ext uri="{FF2B5EF4-FFF2-40B4-BE49-F238E27FC236}">
                <a16:creationId xmlns:a16="http://schemas.microsoft.com/office/drawing/2014/main" id="{BC947F3B-2E76-42D7-9A92-DEF259738414}"/>
              </a:ext>
            </a:extLst>
          </p:cNvPr>
          <p:cNvPicPr>
            <a:picLocks noChangeAspect="1"/>
          </p:cNvPicPr>
          <p:nvPr/>
        </p:nvPicPr>
        <p:blipFill rotWithShape="1">
          <a:blip r:embed="rId4">
            <a:extLst>
              <a:ext uri="{28A0092B-C50C-407E-A947-70E740481C1C}">
                <a14:useLocalDpi xmlns:a14="http://schemas.microsoft.com/office/drawing/2010/main" val="0"/>
              </a:ext>
            </a:extLst>
          </a:blip>
          <a:srcRect r="47267"/>
          <a:stretch/>
        </p:blipFill>
        <p:spPr>
          <a:xfrm>
            <a:off x="5390732" y="1988325"/>
            <a:ext cx="3282043" cy="3993766"/>
          </a:xfrm>
          <a:prstGeom prst="rect">
            <a:avLst/>
          </a:prstGeom>
        </p:spPr>
      </p:pic>
      <p:sp>
        <p:nvSpPr>
          <p:cNvPr id="3" name="Title 2">
            <a:extLst>
              <a:ext uri="{FF2B5EF4-FFF2-40B4-BE49-F238E27FC236}">
                <a16:creationId xmlns:a16="http://schemas.microsoft.com/office/drawing/2014/main" id="{9681E221-8890-42F9-A7EA-39B8140E202D}"/>
              </a:ext>
            </a:extLst>
          </p:cNvPr>
          <p:cNvSpPr>
            <a:spLocks noGrp="1"/>
          </p:cNvSpPr>
          <p:nvPr>
            <p:ph type="title"/>
          </p:nvPr>
        </p:nvSpPr>
        <p:spPr/>
        <p:txBody>
          <a:bodyPr/>
          <a:lstStyle/>
          <a:p>
            <a:r>
              <a:rPr lang="en-GB" dirty="0"/>
              <a:t>Preparing for severe weather</a:t>
            </a:r>
          </a:p>
        </p:txBody>
      </p:sp>
    </p:spTree>
    <p:extLst>
      <p:ext uri="{BB962C8B-B14F-4D97-AF65-F5344CB8AC3E}">
        <p14:creationId xmlns:p14="http://schemas.microsoft.com/office/powerpoint/2010/main" val="299582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p:txBody>
          <a:bodyPr>
            <a:normAutofit/>
          </a:bodyPr>
          <a:lstStyle/>
          <a:p>
            <a:r>
              <a:rPr lang="en-GB" sz="1600" dirty="0"/>
              <a:t>1.</a:t>
            </a:r>
            <a:r>
              <a:rPr lang="en-GB" sz="1600" b="1" dirty="0"/>
              <a:t> </a:t>
            </a:r>
            <a:r>
              <a:rPr lang="en-GB" sz="1600" dirty="0"/>
              <a:t>Patterns </a:t>
            </a:r>
          </a:p>
          <a:p>
            <a:r>
              <a:rPr lang="en-GB" sz="1600" dirty="0"/>
              <a:t>2. Cause and Effect</a:t>
            </a:r>
          </a:p>
        </p:txBody>
      </p:sp>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1BF5-6F31-4DC3-B159-DD13C2D2CD86}"/>
              </a:ext>
            </a:extLst>
          </p:cNvPr>
          <p:cNvSpPr>
            <a:spLocks noGrp="1"/>
          </p:cNvSpPr>
          <p:nvPr>
            <p:ph type="title"/>
          </p:nvPr>
        </p:nvSpPr>
        <p:spPr/>
        <p:txBody>
          <a:bodyPr/>
          <a:lstStyle/>
          <a:p>
            <a:r>
              <a:rPr lang="en-GB" dirty="0"/>
              <a:t>What is weather?</a:t>
            </a:r>
          </a:p>
        </p:txBody>
      </p:sp>
      <p:pic>
        <p:nvPicPr>
          <p:cNvPr id="6" name="Picture 19">
            <a:hlinkClick r:id="" action="ppaction://hlinkshowjump?jump=nextslide"/>
            <a:extLst>
              <a:ext uri="{FF2B5EF4-FFF2-40B4-BE49-F238E27FC236}">
                <a16:creationId xmlns:a16="http://schemas.microsoft.com/office/drawing/2014/main" id="{0372CE62-6C04-4320-91BB-8F4B1D7E202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extBox 6"/>
          <p:cNvSpPr txBox="1"/>
          <p:nvPr/>
        </p:nvSpPr>
        <p:spPr>
          <a:xfrm>
            <a:off x="352423" y="784225"/>
            <a:ext cx="7799859" cy="461665"/>
          </a:xfrm>
          <a:prstGeom prst="rect">
            <a:avLst/>
          </a:prstGeom>
          <a:noFill/>
        </p:spPr>
        <p:txBody>
          <a:bodyPr wrap="square" rtlCol="0">
            <a:spAutoFit/>
          </a:bodyPr>
          <a:lstStyle/>
          <a:p>
            <a:r>
              <a:rPr lang="en-GB" b="1" dirty="0">
                <a:solidFill>
                  <a:srgbClr val="B80303"/>
                </a:solidFill>
              </a:rPr>
              <a:t>Weather</a:t>
            </a:r>
            <a:r>
              <a:rPr lang="en-GB" dirty="0"/>
              <a:t> is a description of what it is like outside </a:t>
            </a:r>
            <a:r>
              <a:rPr lang="en-GB" b="1" dirty="0">
                <a:solidFill>
                  <a:srgbClr val="B80303"/>
                </a:solidFill>
              </a:rPr>
              <a:t>today</a:t>
            </a:r>
            <a:r>
              <a:rPr lang="en-GB" dirty="0"/>
              <a:t>. </a:t>
            </a:r>
          </a:p>
        </p:txBody>
      </p:sp>
      <p:sp>
        <p:nvSpPr>
          <p:cNvPr id="8" name="TextBox 7"/>
          <p:cNvSpPr txBox="1"/>
          <p:nvPr/>
        </p:nvSpPr>
        <p:spPr>
          <a:xfrm>
            <a:off x="352423" y="1874915"/>
            <a:ext cx="7367449" cy="461665"/>
          </a:xfrm>
          <a:prstGeom prst="rect">
            <a:avLst/>
          </a:prstGeom>
          <a:solidFill>
            <a:srgbClr val="FDD9D9"/>
          </a:solidFill>
        </p:spPr>
        <p:txBody>
          <a:bodyPr wrap="square" rtlCol="0">
            <a:spAutoFit/>
          </a:bodyPr>
          <a:lstStyle/>
          <a:p>
            <a:r>
              <a:rPr lang="en-GB" dirty="0"/>
              <a:t>What things happening outside are weather events? </a:t>
            </a:r>
          </a:p>
        </p:txBody>
      </p:sp>
      <p:sp>
        <p:nvSpPr>
          <p:cNvPr id="10" name="Text Box 6"/>
          <p:cNvSpPr txBox="1">
            <a:spLocks noChangeArrowheads="1"/>
          </p:cNvSpPr>
          <p:nvPr/>
        </p:nvSpPr>
        <p:spPr bwMode="auto">
          <a:xfrm>
            <a:off x="352423" y="2966663"/>
            <a:ext cx="21590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eaLnBrk="1" hangingPunct="1">
              <a:spcBef>
                <a:spcPct val="50000"/>
              </a:spcBef>
            </a:pPr>
            <a:r>
              <a:rPr lang="en-GB" altLang="en-US" dirty="0"/>
              <a:t>Temperature</a:t>
            </a:r>
          </a:p>
        </p:txBody>
      </p:sp>
      <p:sp>
        <p:nvSpPr>
          <p:cNvPr id="11" name="Text Box 7"/>
          <p:cNvSpPr txBox="1">
            <a:spLocks noChangeArrowheads="1"/>
          </p:cNvSpPr>
          <p:nvPr/>
        </p:nvSpPr>
        <p:spPr bwMode="auto">
          <a:xfrm>
            <a:off x="358775" y="4053417"/>
            <a:ext cx="291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eaLnBrk="1" hangingPunct="1">
              <a:spcBef>
                <a:spcPct val="50000"/>
              </a:spcBef>
            </a:pPr>
            <a:r>
              <a:rPr lang="en-GB" altLang="en-US" dirty="0"/>
              <a:t>Rain</a:t>
            </a:r>
          </a:p>
        </p:txBody>
      </p:sp>
      <p:sp>
        <p:nvSpPr>
          <p:cNvPr id="12" name="Text Box 10"/>
          <p:cNvSpPr txBox="1">
            <a:spLocks noChangeArrowheads="1"/>
          </p:cNvSpPr>
          <p:nvPr/>
        </p:nvSpPr>
        <p:spPr bwMode="auto">
          <a:xfrm>
            <a:off x="6595269" y="2965606"/>
            <a:ext cx="215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algn="ctr" eaLnBrk="1" hangingPunct="1">
              <a:spcBef>
                <a:spcPct val="50000"/>
              </a:spcBef>
            </a:pPr>
            <a:r>
              <a:rPr lang="en-GB" altLang="en-US" dirty="0"/>
              <a:t>Wind</a:t>
            </a:r>
          </a:p>
        </p:txBody>
      </p:sp>
      <p:sp>
        <p:nvSpPr>
          <p:cNvPr id="13" name="Text Box 11"/>
          <p:cNvSpPr txBox="1">
            <a:spLocks noChangeArrowheads="1"/>
          </p:cNvSpPr>
          <p:nvPr/>
        </p:nvSpPr>
        <p:spPr bwMode="auto">
          <a:xfrm>
            <a:off x="6718300" y="4051832"/>
            <a:ext cx="208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algn="ctr" eaLnBrk="1" hangingPunct="1">
              <a:spcBef>
                <a:spcPct val="50000"/>
              </a:spcBef>
            </a:pPr>
            <a:r>
              <a:rPr lang="en-GB" altLang="en-US" dirty="0"/>
              <a:t>Clouds</a:t>
            </a:r>
          </a:p>
        </p:txBody>
      </p:sp>
      <p:sp>
        <p:nvSpPr>
          <p:cNvPr id="14" name="Text Box 7"/>
          <p:cNvSpPr txBox="1">
            <a:spLocks noChangeArrowheads="1"/>
          </p:cNvSpPr>
          <p:nvPr/>
        </p:nvSpPr>
        <p:spPr bwMode="auto">
          <a:xfrm>
            <a:off x="352423" y="5140172"/>
            <a:ext cx="28797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eaLnBrk="1" hangingPunct="1">
              <a:spcBef>
                <a:spcPct val="50000"/>
              </a:spcBef>
            </a:pPr>
            <a:r>
              <a:rPr lang="en-GB" altLang="en-US" dirty="0"/>
              <a:t>Snow</a:t>
            </a:r>
          </a:p>
        </p:txBody>
      </p:sp>
      <p:sp>
        <p:nvSpPr>
          <p:cNvPr id="15" name="Text Box 11"/>
          <p:cNvSpPr txBox="1">
            <a:spLocks noChangeArrowheads="1"/>
          </p:cNvSpPr>
          <p:nvPr/>
        </p:nvSpPr>
        <p:spPr bwMode="auto">
          <a:xfrm>
            <a:off x="6797675" y="5138057"/>
            <a:ext cx="208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algn="ctr" eaLnBrk="1" hangingPunct="1">
              <a:spcBef>
                <a:spcPct val="50000"/>
              </a:spcBef>
            </a:pPr>
            <a:r>
              <a:rPr lang="en-GB" altLang="en-US" dirty="0"/>
              <a:t>Sunlight</a:t>
            </a:r>
          </a:p>
        </p:txBody>
      </p:sp>
      <p:pic>
        <p:nvPicPr>
          <p:cNvPr id="16"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pic>
        <p:nvPicPr>
          <p:cNvPr id="4" name="Picture 3">
            <a:extLst>
              <a:ext uri="{FF2B5EF4-FFF2-40B4-BE49-F238E27FC236}">
                <a16:creationId xmlns:a16="http://schemas.microsoft.com/office/drawing/2014/main" id="{C391DF32-1D8B-450E-B530-B21D87879E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1425" y="2982686"/>
            <a:ext cx="4286250" cy="2841171"/>
          </a:xfrm>
          <a:prstGeom prst="rect">
            <a:avLst/>
          </a:prstGeom>
        </p:spPr>
      </p:pic>
      <p:pic>
        <p:nvPicPr>
          <p:cNvPr id="17" name="Picture 16">
            <a:extLst>
              <a:ext uri="{FF2B5EF4-FFF2-40B4-BE49-F238E27FC236}">
                <a16:creationId xmlns:a16="http://schemas.microsoft.com/office/drawing/2014/main" id="{CF48E51B-B449-4DC0-8EDB-90D01EE2A42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97290"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82663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Sun and weather</a:t>
            </a:r>
          </a:p>
        </p:txBody>
      </p:sp>
      <p:sp>
        <p:nvSpPr>
          <p:cNvPr id="3" name="TextBox 2"/>
          <p:cNvSpPr txBox="1"/>
          <p:nvPr/>
        </p:nvSpPr>
        <p:spPr>
          <a:xfrm>
            <a:off x="358775" y="822778"/>
            <a:ext cx="8409668" cy="830997"/>
          </a:xfrm>
          <a:prstGeom prst="rect">
            <a:avLst/>
          </a:prstGeom>
          <a:noFill/>
        </p:spPr>
        <p:txBody>
          <a:bodyPr wrap="square" rtlCol="0">
            <a:spAutoFit/>
          </a:bodyPr>
          <a:lstStyle/>
          <a:p>
            <a:r>
              <a:rPr lang="en-GB" dirty="0"/>
              <a:t>The Sun affects our weather. This is because sunlight warms the Earth’s surface.</a:t>
            </a:r>
          </a:p>
        </p:txBody>
      </p:sp>
      <p:sp>
        <p:nvSpPr>
          <p:cNvPr id="4" name="TextBox 3"/>
          <p:cNvSpPr txBox="1"/>
          <p:nvPr/>
        </p:nvSpPr>
        <p:spPr>
          <a:xfrm>
            <a:off x="358775" y="3997072"/>
            <a:ext cx="8483774" cy="830997"/>
          </a:xfrm>
          <a:prstGeom prst="rect">
            <a:avLst/>
          </a:prstGeom>
          <a:noFill/>
        </p:spPr>
        <p:txBody>
          <a:bodyPr wrap="square" rtlCol="0">
            <a:spAutoFit/>
          </a:bodyPr>
          <a:lstStyle/>
          <a:p>
            <a:r>
              <a:rPr lang="en-GB" dirty="0"/>
              <a:t>On a cloudy day some of this sunlight is blocked, which can reduce the temperature. </a:t>
            </a:r>
          </a:p>
        </p:txBody>
      </p:sp>
      <p:sp>
        <p:nvSpPr>
          <p:cNvPr id="5" name="TextBox 4"/>
          <p:cNvSpPr txBox="1"/>
          <p:nvPr/>
        </p:nvSpPr>
        <p:spPr>
          <a:xfrm>
            <a:off x="358775" y="5149903"/>
            <a:ext cx="8718550" cy="830997"/>
          </a:xfrm>
          <a:prstGeom prst="rect">
            <a:avLst/>
          </a:prstGeom>
          <a:noFill/>
        </p:spPr>
        <p:txBody>
          <a:bodyPr wrap="square" rtlCol="0">
            <a:spAutoFit/>
          </a:bodyPr>
          <a:lstStyle/>
          <a:p>
            <a:r>
              <a:rPr lang="en-GB" dirty="0"/>
              <a:t>On a sunny day less sunlight is blocked, causing the Earth’s surface to heat up.</a:t>
            </a:r>
          </a:p>
        </p:txBody>
      </p:sp>
      <p:pic>
        <p:nvPicPr>
          <p:cNvPr id="8" name="Picture 19">
            <a:hlinkClick r:id="" action="ppaction://hlinkshowjump?jump=nextslide"/>
            <a:extLst>
              <a:ext uri="{FF2B5EF4-FFF2-40B4-BE49-F238E27FC236}">
                <a16:creationId xmlns:a16="http://schemas.microsoft.com/office/drawing/2014/main" id="{AAC78DAD-66BB-413C-9885-EEF237FB856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7" descr="latitude">
            <a:extLst>
              <a:ext uri="{FF2B5EF4-FFF2-40B4-BE49-F238E27FC236}">
                <a16:creationId xmlns:a16="http://schemas.microsoft.com/office/drawing/2014/main" id="{83537E57-D78B-47CC-938B-FD2C5170A6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421" y="1238276"/>
            <a:ext cx="47625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16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Temperature</a:t>
            </a:r>
          </a:p>
        </p:txBody>
      </p:sp>
      <p:sp>
        <p:nvSpPr>
          <p:cNvPr id="3" name="TextBox 2"/>
          <p:cNvSpPr txBox="1"/>
          <p:nvPr/>
        </p:nvSpPr>
        <p:spPr>
          <a:xfrm>
            <a:off x="359227" y="822778"/>
            <a:ext cx="6339772" cy="461665"/>
          </a:xfrm>
          <a:prstGeom prst="rect">
            <a:avLst/>
          </a:prstGeom>
          <a:noFill/>
        </p:spPr>
        <p:txBody>
          <a:bodyPr wrap="square" rtlCol="0">
            <a:spAutoFit/>
          </a:bodyPr>
          <a:lstStyle/>
          <a:p>
            <a:r>
              <a:rPr lang="en-GB" dirty="0"/>
              <a:t>We can use instruments to measure weather.</a:t>
            </a:r>
          </a:p>
        </p:txBody>
      </p:sp>
      <p:sp>
        <p:nvSpPr>
          <p:cNvPr id="4" name="Rectangle 2"/>
          <p:cNvSpPr>
            <a:spLocks noChangeArrowheads="1"/>
          </p:cNvSpPr>
          <p:nvPr/>
        </p:nvSpPr>
        <p:spPr bwMode="auto">
          <a:xfrm>
            <a:off x="359226" y="5028974"/>
            <a:ext cx="65640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eaLnBrk="1" hangingPunct="1"/>
            <a:r>
              <a:rPr lang="en-GB" altLang="en-US" dirty="0">
                <a:solidFill>
                  <a:srgbClr val="000066"/>
                </a:solidFill>
              </a:rPr>
              <a:t>The units of temperature are </a:t>
            </a:r>
            <a:r>
              <a:rPr lang="en-GB" altLang="en-US" b="1" dirty="0">
                <a:solidFill>
                  <a:srgbClr val="B80303"/>
                </a:solidFill>
              </a:rPr>
              <a:t>degrees Fahrenheit</a:t>
            </a:r>
            <a:r>
              <a:rPr lang="en-GB" altLang="en-US" dirty="0">
                <a:solidFill>
                  <a:srgbClr val="B80303"/>
                </a:solidFill>
              </a:rPr>
              <a:t> </a:t>
            </a:r>
            <a:r>
              <a:rPr lang="en-GB" altLang="en-US" dirty="0">
                <a:solidFill>
                  <a:srgbClr val="000066"/>
                </a:solidFill>
              </a:rPr>
              <a:t>(°F)</a:t>
            </a:r>
            <a:r>
              <a:rPr lang="en-GB" altLang="en-US" b="1" dirty="0">
                <a:solidFill>
                  <a:srgbClr val="FF6600"/>
                </a:solidFill>
              </a:rPr>
              <a:t> </a:t>
            </a:r>
            <a:r>
              <a:rPr lang="en-GB" altLang="en-US" dirty="0">
                <a:solidFill>
                  <a:srgbClr val="000066"/>
                </a:solidFill>
              </a:rPr>
              <a:t>or </a:t>
            </a:r>
            <a:r>
              <a:rPr lang="en-GB" altLang="en-US" b="1" dirty="0">
                <a:solidFill>
                  <a:srgbClr val="B80303"/>
                </a:solidFill>
              </a:rPr>
              <a:t>degrees Celsius</a:t>
            </a:r>
            <a:r>
              <a:rPr lang="en-GB" altLang="en-US" dirty="0">
                <a:solidFill>
                  <a:srgbClr val="B80303"/>
                </a:solidFill>
              </a:rPr>
              <a:t> </a:t>
            </a:r>
            <a:r>
              <a:rPr lang="en-GB" altLang="en-US" dirty="0">
                <a:solidFill>
                  <a:srgbClr val="000066"/>
                </a:solidFill>
              </a:rPr>
              <a:t>(°C).</a:t>
            </a:r>
          </a:p>
        </p:txBody>
      </p:sp>
      <p:sp>
        <p:nvSpPr>
          <p:cNvPr id="5" name="Rectangle 3"/>
          <p:cNvSpPr>
            <a:spLocks noChangeArrowheads="1"/>
          </p:cNvSpPr>
          <p:nvPr/>
        </p:nvSpPr>
        <p:spPr bwMode="auto">
          <a:xfrm>
            <a:off x="359227" y="1978622"/>
            <a:ext cx="50781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eaLnBrk="1" hangingPunct="1"/>
            <a:r>
              <a:rPr lang="en-GB" altLang="en-US" dirty="0"/>
              <a:t>Temperature </a:t>
            </a:r>
            <a:r>
              <a:rPr lang="en-GB" altLang="en-US" dirty="0">
                <a:solidFill>
                  <a:srgbClr val="000066"/>
                </a:solidFill>
              </a:rPr>
              <a:t>is a measure of how warm or cold it is.</a:t>
            </a:r>
          </a:p>
        </p:txBody>
      </p:sp>
      <p:sp>
        <p:nvSpPr>
          <p:cNvPr id="8" name="Rectangle 8"/>
          <p:cNvSpPr>
            <a:spLocks noChangeArrowheads="1"/>
          </p:cNvSpPr>
          <p:nvPr/>
        </p:nvSpPr>
        <p:spPr bwMode="auto">
          <a:xfrm>
            <a:off x="359227" y="3503798"/>
            <a:ext cx="60252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eaLnBrk="1" hangingPunct="1"/>
            <a:r>
              <a:rPr lang="en-GB" altLang="en-US" dirty="0">
                <a:solidFill>
                  <a:srgbClr val="000066"/>
                </a:solidFill>
              </a:rPr>
              <a:t>Temperature is measured using a</a:t>
            </a:r>
            <a:r>
              <a:rPr lang="en-GB" altLang="en-US" b="1" dirty="0">
                <a:solidFill>
                  <a:srgbClr val="FF6600"/>
                </a:solidFill>
              </a:rPr>
              <a:t> </a:t>
            </a:r>
            <a:r>
              <a:rPr lang="en-GB" altLang="en-US" b="1" dirty="0">
                <a:solidFill>
                  <a:srgbClr val="B80303"/>
                </a:solidFill>
              </a:rPr>
              <a:t>thermometer</a:t>
            </a:r>
            <a:r>
              <a:rPr lang="en-GB" altLang="en-US" dirty="0">
                <a:solidFill>
                  <a:schemeClr val="tx1"/>
                </a:solidFill>
              </a:rPr>
              <a:t>.</a:t>
            </a:r>
          </a:p>
        </p:txBody>
      </p:sp>
      <p:pic>
        <p:nvPicPr>
          <p:cNvPr id="10"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11" name="Picture 19">
            <a:hlinkClick r:id="" action="ppaction://hlinkshowjump?jump=nextslide"/>
            <a:extLst>
              <a:ext uri="{FF2B5EF4-FFF2-40B4-BE49-F238E27FC236}">
                <a16:creationId xmlns:a16="http://schemas.microsoft.com/office/drawing/2014/main" id="{C2660867-D05A-4750-910E-50519A09B0A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9C32155E-53FD-4948-A273-1FC121C18086}"/>
              </a:ext>
            </a:extLst>
          </p:cNvPr>
          <p:cNvPicPr>
            <a:picLocks noChangeAspect="1"/>
          </p:cNvPicPr>
          <p:nvPr/>
        </p:nvPicPr>
        <p:blipFill rotWithShape="1">
          <a:blip r:embed="rId5">
            <a:extLst>
              <a:ext uri="{28A0092B-C50C-407E-A947-70E740481C1C}">
                <a14:useLocalDpi xmlns:a14="http://schemas.microsoft.com/office/drawing/2010/main" val="0"/>
              </a:ext>
            </a:extLst>
          </a:blip>
          <a:srcRect l="12890" r="56454"/>
          <a:stretch/>
        </p:blipFill>
        <p:spPr>
          <a:xfrm>
            <a:off x="6384471" y="1284443"/>
            <a:ext cx="2400302" cy="4751267"/>
          </a:xfrm>
          <a:prstGeom prst="rect">
            <a:avLst/>
          </a:prstGeom>
        </p:spPr>
      </p:pic>
    </p:spTree>
    <p:extLst>
      <p:ext uri="{BB962C8B-B14F-4D97-AF65-F5344CB8AC3E}">
        <p14:creationId xmlns:p14="http://schemas.microsoft.com/office/powerpoint/2010/main" val="115480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rain gauge?</a:t>
            </a:r>
          </a:p>
        </p:txBody>
      </p:sp>
      <p:sp>
        <p:nvSpPr>
          <p:cNvPr id="3" name="Rectangle 4"/>
          <p:cNvSpPr>
            <a:spLocks noChangeArrowheads="1"/>
          </p:cNvSpPr>
          <p:nvPr/>
        </p:nvSpPr>
        <p:spPr bwMode="auto">
          <a:xfrm>
            <a:off x="370063" y="5550252"/>
            <a:ext cx="835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eaLnBrk="1" hangingPunct="1"/>
            <a:r>
              <a:rPr lang="en-GB" altLang="en-US" dirty="0">
                <a:solidFill>
                  <a:srgbClr val="000066"/>
                </a:solidFill>
              </a:rPr>
              <a:t>We can measure these with a </a:t>
            </a:r>
            <a:r>
              <a:rPr lang="en-GB" altLang="en-US" b="1" dirty="0">
                <a:solidFill>
                  <a:srgbClr val="B80303"/>
                </a:solidFill>
              </a:rPr>
              <a:t>rain gauge</a:t>
            </a:r>
            <a:r>
              <a:rPr lang="en-GB" altLang="en-US" dirty="0">
                <a:solidFill>
                  <a:srgbClr val="000066"/>
                </a:solidFill>
              </a:rPr>
              <a:t>.</a:t>
            </a:r>
          </a:p>
        </p:txBody>
      </p:sp>
      <p:sp>
        <p:nvSpPr>
          <p:cNvPr id="4" name="Text Box 13"/>
          <p:cNvSpPr txBox="1">
            <a:spLocks noChangeArrowheads="1"/>
          </p:cNvSpPr>
          <p:nvPr/>
        </p:nvSpPr>
        <p:spPr bwMode="auto">
          <a:xfrm>
            <a:off x="358775" y="784225"/>
            <a:ext cx="70870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eaLnBrk="1" hangingPunct="1"/>
            <a:r>
              <a:rPr lang="en-GB" altLang="en-US" dirty="0"/>
              <a:t>We can measure the water that falls from the sky. The water could be in the following forms:</a:t>
            </a:r>
          </a:p>
        </p:txBody>
      </p:sp>
      <p:sp>
        <p:nvSpPr>
          <p:cNvPr id="5" name="Text Box 14"/>
          <p:cNvSpPr txBox="1">
            <a:spLocks noChangeArrowheads="1"/>
          </p:cNvSpPr>
          <p:nvPr/>
        </p:nvSpPr>
        <p:spPr bwMode="auto">
          <a:xfrm>
            <a:off x="573265" y="4670913"/>
            <a:ext cx="14700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marL="342900" indent="-342900" eaLnBrk="1" hangingPunct="1">
              <a:buClr>
                <a:srgbClr val="B80303"/>
              </a:buClr>
              <a:buFont typeface="Wingdings" panose="05000000000000000000" pitchFamily="2" charset="2"/>
              <a:buChar char="l"/>
            </a:pPr>
            <a:r>
              <a:rPr lang="en-GB" altLang="en-US" dirty="0"/>
              <a:t>snow.</a:t>
            </a:r>
          </a:p>
        </p:txBody>
      </p:sp>
      <p:sp>
        <p:nvSpPr>
          <p:cNvPr id="6" name="Text Box 15"/>
          <p:cNvSpPr txBox="1">
            <a:spLocks noChangeArrowheads="1"/>
          </p:cNvSpPr>
          <p:nvPr/>
        </p:nvSpPr>
        <p:spPr bwMode="auto">
          <a:xfrm>
            <a:off x="573264" y="2912235"/>
            <a:ext cx="13393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marL="342900" indent="-342900" eaLnBrk="1" hangingPunct="1">
              <a:buClr>
                <a:srgbClr val="B80303"/>
              </a:buClr>
              <a:buFont typeface="Wingdings" panose="05000000000000000000" pitchFamily="2" charset="2"/>
              <a:buChar char="l"/>
            </a:pPr>
            <a:r>
              <a:rPr lang="en-GB" altLang="en-US" dirty="0"/>
              <a:t>sleet</a:t>
            </a:r>
          </a:p>
        </p:txBody>
      </p:sp>
      <p:sp>
        <p:nvSpPr>
          <p:cNvPr id="7" name="Text Box 16"/>
          <p:cNvSpPr txBox="1">
            <a:spLocks noChangeArrowheads="1"/>
          </p:cNvSpPr>
          <p:nvPr/>
        </p:nvSpPr>
        <p:spPr bwMode="auto">
          <a:xfrm>
            <a:off x="573265" y="3791574"/>
            <a:ext cx="13393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marL="342900" indent="-342900" eaLnBrk="1" hangingPunct="1">
              <a:buClr>
                <a:srgbClr val="B80303"/>
              </a:buClr>
              <a:buFont typeface="Wingdings" panose="05000000000000000000" pitchFamily="2" charset="2"/>
              <a:buChar char="l"/>
            </a:pPr>
            <a:r>
              <a:rPr lang="en-GB" altLang="en-US" dirty="0"/>
              <a:t>hail</a:t>
            </a:r>
          </a:p>
        </p:txBody>
      </p:sp>
      <p:sp>
        <p:nvSpPr>
          <p:cNvPr id="8" name="Text Box 17"/>
          <p:cNvSpPr txBox="1">
            <a:spLocks noChangeArrowheads="1"/>
          </p:cNvSpPr>
          <p:nvPr/>
        </p:nvSpPr>
        <p:spPr bwMode="auto">
          <a:xfrm>
            <a:off x="573265" y="2032896"/>
            <a:ext cx="13393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marL="342900" indent="-342900" eaLnBrk="1" hangingPunct="1">
              <a:buClr>
                <a:srgbClr val="B80303"/>
              </a:buClr>
              <a:buFont typeface="Wingdings" panose="05000000000000000000" pitchFamily="2" charset="2"/>
              <a:buChar char="l"/>
            </a:pPr>
            <a:r>
              <a:rPr lang="en-GB" altLang="en-US" dirty="0"/>
              <a:t>rain</a:t>
            </a:r>
          </a:p>
        </p:txBody>
      </p:sp>
      <p:pic>
        <p:nvPicPr>
          <p:cNvPr id="10" name="Picture 19">
            <a:hlinkClick r:id="" action="ppaction://hlinkshowjump?jump=nextslide"/>
            <a:extLst>
              <a:ext uri="{FF2B5EF4-FFF2-40B4-BE49-F238E27FC236}">
                <a16:creationId xmlns:a16="http://schemas.microsoft.com/office/drawing/2014/main" id="{C689F5BE-377E-4B99-B080-1A35B12850B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2AA24B55-0B70-41F4-8C92-3C303159E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7272" y="2014905"/>
            <a:ext cx="4286250" cy="3214687"/>
          </a:xfrm>
          <a:prstGeom prst="rect">
            <a:avLst/>
          </a:prstGeom>
        </p:spPr>
      </p:pic>
    </p:spTree>
    <p:extLst>
      <p:ext uri="{BB962C8B-B14F-4D97-AF65-F5344CB8AC3E}">
        <p14:creationId xmlns:p14="http://schemas.microsoft.com/office/powerpoint/2010/main" val="126626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342900" y="53975"/>
            <a:ext cx="7626350" cy="549275"/>
          </a:xfrm>
          <a:noFill/>
        </p:spPr>
        <p:txBody>
          <a:bodyPr/>
          <a:lstStyle/>
          <a:p>
            <a:pPr eaLnBrk="1" hangingPunct="1"/>
            <a:r>
              <a:rPr lang="en-GB" dirty="0"/>
              <a:t>Making a rain gauge</a:t>
            </a:r>
            <a:endParaRPr lang="en-GB" altLang="en-US" dirty="0"/>
          </a:p>
        </p:txBody>
      </p:sp>
      <p:pic>
        <p:nvPicPr>
          <p:cNvPr id="4" name="Picture 5" descr="flash_icon">
            <a:extLst>
              <a:ext uri="{FF2B5EF4-FFF2-40B4-BE49-F238E27FC236}">
                <a16:creationId xmlns:a16="http://schemas.microsoft.com/office/drawing/2014/main" id="{304CBC35-4497-4D1D-8403-E781D18B52A5}"/>
              </a:ext>
            </a:extLst>
          </p:cNvPr>
          <p:cNvPicPr>
            <a:picLocks noChangeAspect="1" noChangeArrowheads="1"/>
          </p:cNvPicPr>
          <p:nvPr/>
        </p:nvPicPr>
        <p:blipFill>
          <a:blip r:embed="rId5" cstate="print"/>
          <a:srcRect/>
          <a:stretch>
            <a:fillRect/>
          </a:stretch>
        </p:blipFill>
        <p:spPr bwMode="auto">
          <a:xfrm>
            <a:off x="8569324" y="112712"/>
            <a:ext cx="385763" cy="431800"/>
          </a:xfrm>
          <a:prstGeom prst="rect">
            <a:avLst/>
          </a:prstGeom>
          <a:noFill/>
          <a:ln w="9525">
            <a:noFill/>
            <a:miter lim="800000"/>
            <a:headEnd/>
            <a:tailEnd/>
          </a:ln>
        </p:spPr>
      </p:pic>
      <p:pic>
        <p:nvPicPr>
          <p:cNvPr id="6" name="Picture 19">
            <a:hlinkClick r:id="" action="ppaction://hlinkshowjump?jump=nextslide"/>
            <a:extLst>
              <a:ext uri="{FF2B5EF4-FFF2-40B4-BE49-F238E27FC236}">
                <a16:creationId xmlns:a16="http://schemas.microsoft.com/office/drawing/2014/main" id="{FD0AF9A5-8638-4257-A561-5E6AAA9DBAB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65A44BA8-0480-439D-B6B4-A6376790CC8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97290"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4133"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33A9A609-0249-4E39-AFB0-899F4308C0C5}"/>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925313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368115" y="784225"/>
            <a:ext cx="83023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010066"/>
                </a:solidFill>
                <a:latin typeface="Arial" charset="0"/>
              </a:defRPr>
            </a:lvl1pPr>
            <a:lvl2pPr marL="742950" indent="-285750" eaLnBrk="0" hangingPunct="0">
              <a:defRPr sz="2400">
                <a:solidFill>
                  <a:srgbClr val="010066"/>
                </a:solidFill>
                <a:latin typeface="Arial" charset="0"/>
              </a:defRPr>
            </a:lvl2pPr>
            <a:lvl3pPr marL="1143000" indent="-228600" eaLnBrk="0" hangingPunct="0">
              <a:defRPr sz="2400">
                <a:solidFill>
                  <a:srgbClr val="010066"/>
                </a:solidFill>
                <a:latin typeface="Arial" charset="0"/>
              </a:defRPr>
            </a:lvl3pPr>
            <a:lvl4pPr marL="1600200" indent="-228600" eaLnBrk="0" hangingPunct="0">
              <a:defRPr sz="2400">
                <a:solidFill>
                  <a:srgbClr val="010066"/>
                </a:solidFill>
                <a:latin typeface="Arial" charset="0"/>
              </a:defRPr>
            </a:lvl4pPr>
            <a:lvl5pPr marL="2057400" indent="-228600" eaLnBrk="0" hangingPunct="0">
              <a:defRPr sz="2400">
                <a:solidFill>
                  <a:srgbClr val="010066"/>
                </a:solidFill>
                <a:latin typeface="Arial" charset="0"/>
              </a:defRPr>
            </a:lvl5pPr>
            <a:lvl6pPr marL="2514600" indent="-228600" eaLnBrk="0" fontAlgn="base" hangingPunct="0">
              <a:spcBef>
                <a:spcPct val="0"/>
              </a:spcBef>
              <a:spcAft>
                <a:spcPct val="0"/>
              </a:spcAft>
              <a:defRPr sz="2400">
                <a:solidFill>
                  <a:srgbClr val="010066"/>
                </a:solidFill>
                <a:latin typeface="Arial" charset="0"/>
              </a:defRPr>
            </a:lvl6pPr>
            <a:lvl7pPr marL="2971800" indent="-228600" eaLnBrk="0" fontAlgn="base" hangingPunct="0">
              <a:spcBef>
                <a:spcPct val="0"/>
              </a:spcBef>
              <a:spcAft>
                <a:spcPct val="0"/>
              </a:spcAft>
              <a:defRPr sz="2400">
                <a:solidFill>
                  <a:srgbClr val="010066"/>
                </a:solidFill>
                <a:latin typeface="Arial" charset="0"/>
              </a:defRPr>
            </a:lvl7pPr>
            <a:lvl8pPr marL="3429000" indent="-228600" eaLnBrk="0" fontAlgn="base" hangingPunct="0">
              <a:spcBef>
                <a:spcPct val="0"/>
              </a:spcBef>
              <a:spcAft>
                <a:spcPct val="0"/>
              </a:spcAft>
              <a:defRPr sz="2400">
                <a:solidFill>
                  <a:srgbClr val="010066"/>
                </a:solidFill>
                <a:latin typeface="Arial" charset="0"/>
              </a:defRPr>
            </a:lvl8pPr>
            <a:lvl9pPr marL="3886200" indent="-228600" eaLnBrk="0" fontAlgn="base" hangingPunct="0">
              <a:spcBef>
                <a:spcPct val="0"/>
              </a:spcBef>
              <a:spcAft>
                <a:spcPct val="0"/>
              </a:spcAft>
              <a:defRPr sz="2400">
                <a:solidFill>
                  <a:srgbClr val="010066"/>
                </a:solidFill>
                <a:latin typeface="Arial" charset="0"/>
              </a:defRPr>
            </a:lvl9pPr>
          </a:lstStyle>
          <a:p>
            <a:pPr eaLnBrk="1" hangingPunct="1"/>
            <a:r>
              <a:rPr lang="en-GB" altLang="en-US" dirty="0"/>
              <a:t>We can use symbols to help record the weather each day. </a:t>
            </a:r>
          </a:p>
        </p:txBody>
      </p:sp>
      <p:pic>
        <p:nvPicPr>
          <p:cNvPr id="6"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698E832B-6D2B-46C7-AA7E-319893F72E9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7">
            <a:extLst>
              <a:ext uri="{FF2B5EF4-FFF2-40B4-BE49-F238E27FC236}">
                <a16:creationId xmlns:a16="http://schemas.microsoft.com/office/drawing/2014/main" id="{6BC24946-C3DF-4EEF-8332-E0833C6F3E1E}"/>
              </a:ext>
            </a:extLst>
          </p:cNvPr>
          <p:cNvSpPr>
            <a:spLocks noGrp="1"/>
          </p:cNvSpPr>
          <p:nvPr>
            <p:ph type="title"/>
          </p:nvPr>
        </p:nvSpPr>
        <p:spPr/>
        <p:txBody>
          <a:bodyPr/>
          <a:lstStyle/>
          <a:p>
            <a:r>
              <a:rPr lang="en-GB" dirty="0"/>
              <a:t>Weather forecast symbols</a:t>
            </a:r>
          </a:p>
        </p:txBody>
      </p:sp>
      <p:sp>
        <p:nvSpPr>
          <p:cNvPr id="12" name="TextBox 11">
            <a:extLst>
              <a:ext uri="{FF2B5EF4-FFF2-40B4-BE49-F238E27FC236}">
                <a16:creationId xmlns:a16="http://schemas.microsoft.com/office/drawing/2014/main" id="{A72FFFEA-6254-45C3-B03E-6F017EC124ED}"/>
              </a:ext>
            </a:extLst>
          </p:cNvPr>
          <p:cNvSpPr txBox="1"/>
          <p:nvPr/>
        </p:nvSpPr>
        <p:spPr>
          <a:xfrm>
            <a:off x="2483123" y="2249801"/>
            <a:ext cx="1248765" cy="369332"/>
          </a:xfrm>
          <a:prstGeom prst="rect">
            <a:avLst/>
          </a:prstGeom>
          <a:noFill/>
        </p:spPr>
        <p:txBody>
          <a:bodyPr wrap="square" rtlCol="0">
            <a:spAutoFit/>
          </a:bodyPr>
          <a:lstStyle/>
          <a:p>
            <a:pPr algn="ctr"/>
            <a:r>
              <a:rPr lang="en-GB" sz="1800" dirty="0"/>
              <a:t>Cloudy</a:t>
            </a:r>
          </a:p>
        </p:txBody>
      </p:sp>
      <p:pic>
        <p:nvPicPr>
          <p:cNvPr id="15" name="Picture 14">
            <a:extLst>
              <a:ext uri="{FF2B5EF4-FFF2-40B4-BE49-F238E27FC236}">
                <a16:creationId xmlns:a16="http://schemas.microsoft.com/office/drawing/2014/main" id="{B3A7AE5C-4543-4E99-A291-8A9BD0CAE769}"/>
              </a:ext>
            </a:extLst>
          </p:cNvPr>
          <p:cNvPicPr>
            <a:picLocks noChangeAspect="1"/>
          </p:cNvPicPr>
          <p:nvPr/>
        </p:nvPicPr>
        <p:blipFill>
          <a:blip r:embed="rId5"/>
          <a:stretch>
            <a:fillRect/>
          </a:stretch>
        </p:blipFill>
        <p:spPr>
          <a:xfrm>
            <a:off x="402978" y="1298546"/>
            <a:ext cx="1168087" cy="1114009"/>
          </a:xfrm>
          <a:prstGeom prst="rect">
            <a:avLst/>
          </a:prstGeom>
        </p:spPr>
      </p:pic>
      <p:pic>
        <p:nvPicPr>
          <p:cNvPr id="22" name="Picture 21">
            <a:extLst>
              <a:ext uri="{FF2B5EF4-FFF2-40B4-BE49-F238E27FC236}">
                <a16:creationId xmlns:a16="http://schemas.microsoft.com/office/drawing/2014/main" id="{9130514B-B517-4F86-B202-4CCDC2C3802C}"/>
              </a:ext>
            </a:extLst>
          </p:cNvPr>
          <p:cNvPicPr>
            <a:picLocks noChangeAspect="1"/>
          </p:cNvPicPr>
          <p:nvPr/>
        </p:nvPicPr>
        <p:blipFill>
          <a:blip r:embed="rId6"/>
          <a:stretch>
            <a:fillRect/>
          </a:stretch>
        </p:blipFill>
        <p:spPr>
          <a:xfrm>
            <a:off x="2563801" y="1461830"/>
            <a:ext cx="1076169" cy="787441"/>
          </a:xfrm>
          <a:prstGeom prst="rect">
            <a:avLst/>
          </a:prstGeom>
        </p:spPr>
      </p:pic>
      <p:pic>
        <p:nvPicPr>
          <p:cNvPr id="24" name="Picture 23">
            <a:extLst>
              <a:ext uri="{FF2B5EF4-FFF2-40B4-BE49-F238E27FC236}">
                <a16:creationId xmlns:a16="http://schemas.microsoft.com/office/drawing/2014/main" id="{77F79F65-6705-4D6F-9E54-11B97EE9DED3}"/>
              </a:ext>
            </a:extLst>
          </p:cNvPr>
          <p:cNvPicPr>
            <a:picLocks noChangeAspect="1"/>
          </p:cNvPicPr>
          <p:nvPr/>
        </p:nvPicPr>
        <p:blipFill>
          <a:blip r:embed="rId7"/>
          <a:stretch>
            <a:fillRect/>
          </a:stretch>
        </p:blipFill>
        <p:spPr>
          <a:xfrm>
            <a:off x="4632706" y="1467258"/>
            <a:ext cx="1356124" cy="776584"/>
          </a:xfrm>
          <a:prstGeom prst="rect">
            <a:avLst/>
          </a:prstGeom>
        </p:spPr>
      </p:pic>
      <p:pic>
        <p:nvPicPr>
          <p:cNvPr id="25" name="Picture 24">
            <a:extLst>
              <a:ext uri="{FF2B5EF4-FFF2-40B4-BE49-F238E27FC236}">
                <a16:creationId xmlns:a16="http://schemas.microsoft.com/office/drawing/2014/main" id="{1FD4EB1E-BE4D-4EEF-B266-A025E31DFE06}"/>
              </a:ext>
            </a:extLst>
          </p:cNvPr>
          <p:cNvPicPr>
            <a:picLocks noChangeAspect="1"/>
          </p:cNvPicPr>
          <p:nvPr/>
        </p:nvPicPr>
        <p:blipFill>
          <a:blip r:embed="rId8"/>
          <a:stretch>
            <a:fillRect/>
          </a:stretch>
        </p:blipFill>
        <p:spPr>
          <a:xfrm>
            <a:off x="6981567" y="1443646"/>
            <a:ext cx="1168087" cy="823809"/>
          </a:xfrm>
          <a:prstGeom prst="rect">
            <a:avLst/>
          </a:prstGeom>
        </p:spPr>
      </p:pic>
      <p:pic>
        <p:nvPicPr>
          <p:cNvPr id="26" name="Picture 25">
            <a:extLst>
              <a:ext uri="{FF2B5EF4-FFF2-40B4-BE49-F238E27FC236}">
                <a16:creationId xmlns:a16="http://schemas.microsoft.com/office/drawing/2014/main" id="{298987B7-A78D-4FE7-BD0C-AE1E4B2675EE}"/>
              </a:ext>
            </a:extLst>
          </p:cNvPr>
          <p:cNvPicPr>
            <a:picLocks noChangeAspect="1"/>
          </p:cNvPicPr>
          <p:nvPr/>
        </p:nvPicPr>
        <p:blipFill>
          <a:blip r:embed="rId9"/>
          <a:stretch>
            <a:fillRect/>
          </a:stretch>
        </p:blipFill>
        <p:spPr>
          <a:xfrm>
            <a:off x="501246" y="2924321"/>
            <a:ext cx="971550" cy="800100"/>
          </a:xfrm>
          <a:prstGeom prst="rect">
            <a:avLst/>
          </a:prstGeom>
        </p:spPr>
      </p:pic>
      <p:pic>
        <p:nvPicPr>
          <p:cNvPr id="27" name="Picture 26">
            <a:extLst>
              <a:ext uri="{FF2B5EF4-FFF2-40B4-BE49-F238E27FC236}">
                <a16:creationId xmlns:a16="http://schemas.microsoft.com/office/drawing/2014/main" id="{04CB6EF8-2EAC-4226-B2F2-7242253B3F0D}"/>
              </a:ext>
            </a:extLst>
          </p:cNvPr>
          <p:cNvPicPr>
            <a:picLocks noChangeAspect="1"/>
          </p:cNvPicPr>
          <p:nvPr/>
        </p:nvPicPr>
        <p:blipFill>
          <a:blip r:embed="rId10"/>
          <a:stretch>
            <a:fillRect/>
          </a:stretch>
        </p:blipFill>
        <p:spPr>
          <a:xfrm>
            <a:off x="2587535" y="2924321"/>
            <a:ext cx="1028700" cy="845820"/>
          </a:xfrm>
          <a:prstGeom prst="rect">
            <a:avLst/>
          </a:prstGeom>
        </p:spPr>
      </p:pic>
      <p:pic>
        <p:nvPicPr>
          <p:cNvPr id="28" name="Picture 27">
            <a:extLst>
              <a:ext uri="{FF2B5EF4-FFF2-40B4-BE49-F238E27FC236}">
                <a16:creationId xmlns:a16="http://schemas.microsoft.com/office/drawing/2014/main" id="{B4764F31-D566-4CBA-98DC-7264889B4D11}"/>
              </a:ext>
            </a:extLst>
          </p:cNvPr>
          <p:cNvPicPr>
            <a:picLocks noChangeAspect="1"/>
          </p:cNvPicPr>
          <p:nvPr/>
        </p:nvPicPr>
        <p:blipFill>
          <a:blip r:embed="rId11"/>
          <a:stretch>
            <a:fillRect/>
          </a:stretch>
        </p:blipFill>
        <p:spPr>
          <a:xfrm>
            <a:off x="4824993" y="2924321"/>
            <a:ext cx="971550" cy="904547"/>
          </a:xfrm>
          <a:prstGeom prst="rect">
            <a:avLst/>
          </a:prstGeom>
        </p:spPr>
      </p:pic>
      <p:pic>
        <p:nvPicPr>
          <p:cNvPr id="29" name="Picture 28">
            <a:extLst>
              <a:ext uri="{FF2B5EF4-FFF2-40B4-BE49-F238E27FC236}">
                <a16:creationId xmlns:a16="http://schemas.microsoft.com/office/drawing/2014/main" id="{7C651CB4-0212-41D1-8F86-381DD235028D}"/>
              </a:ext>
            </a:extLst>
          </p:cNvPr>
          <p:cNvPicPr>
            <a:picLocks noChangeAspect="1"/>
          </p:cNvPicPr>
          <p:nvPr/>
        </p:nvPicPr>
        <p:blipFill>
          <a:blip r:embed="rId12"/>
          <a:stretch>
            <a:fillRect/>
          </a:stretch>
        </p:blipFill>
        <p:spPr>
          <a:xfrm>
            <a:off x="6981567" y="2924321"/>
            <a:ext cx="1168087" cy="893339"/>
          </a:xfrm>
          <a:prstGeom prst="rect">
            <a:avLst/>
          </a:prstGeom>
        </p:spPr>
      </p:pic>
      <p:pic>
        <p:nvPicPr>
          <p:cNvPr id="30" name="Picture 29">
            <a:extLst>
              <a:ext uri="{FF2B5EF4-FFF2-40B4-BE49-F238E27FC236}">
                <a16:creationId xmlns:a16="http://schemas.microsoft.com/office/drawing/2014/main" id="{3A444620-2C21-47A7-9FA0-963ECB2FC76F}"/>
              </a:ext>
            </a:extLst>
          </p:cNvPr>
          <p:cNvPicPr>
            <a:picLocks noChangeAspect="1"/>
          </p:cNvPicPr>
          <p:nvPr/>
        </p:nvPicPr>
        <p:blipFill>
          <a:blip r:embed="rId13"/>
          <a:stretch>
            <a:fillRect/>
          </a:stretch>
        </p:blipFill>
        <p:spPr>
          <a:xfrm>
            <a:off x="518836" y="4609141"/>
            <a:ext cx="971550" cy="1016219"/>
          </a:xfrm>
          <a:prstGeom prst="rect">
            <a:avLst/>
          </a:prstGeom>
        </p:spPr>
      </p:pic>
      <p:pic>
        <p:nvPicPr>
          <p:cNvPr id="31" name="Picture 30">
            <a:extLst>
              <a:ext uri="{FF2B5EF4-FFF2-40B4-BE49-F238E27FC236}">
                <a16:creationId xmlns:a16="http://schemas.microsoft.com/office/drawing/2014/main" id="{17604EC7-D929-45C6-AB75-F2576B5A3FF9}"/>
              </a:ext>
            </a:extLst>
          </p:cNvPr>
          <p:cNvPicPr>
            <a:picLocks noChangeAspect="1"/>
          </p:cNvPicPr>
          <p:nvPr/>
        </p:nvPicPr>
        <p:blipFill>
          <a:blip r:embed="rId14"/>
          <a:stretch>
            <a:fillRect/>
          </a:stretch>
        </p:blipFill>
        <p:spPr>
          <a:xfrm>
            <a:off x="2587536" y="4609141"/>
            <a:ext cx="1028699" cy="1061103"/>
          </a:xfrm>
          <a:prstGeom prst="rect">
            <a:avLst/>
          </a:prstGeom>
        </p:spPr>
      </p:pic>
      <p:pic>
        <p:nvPicPr>
          <p:cNvPr id="5120" name="Picture 5119">
            <a:extLst>
              <a:ext uri="{FF2B5EF4-FFF2-40B4-BE49-F238E27FC236}">
                <a16:creationId xmlns:a16="http://schemas.microsoft.com/office/drawing/2014/main" id="{C1AF2FF5-2D29-4FAC-BDE0-C1F1178CDD67}"/>
              </a:ext>
            </a:extLst>
          </p:cNvPr>
          <p:cNvPicPr>
            <a:picLocks noChangeAspect="1"/>
          </p:cNvPicPr>
          <p:nvPr/>
        </p:nvPicPr>
        <p:blipFill>
          <a:blip r:embed="rId15"/>
          <a:stretch>
            <a:fillRect/>
          </a:stretch>
        </p:blipFill>
        <p:spPr>
          <a:xfrm>
            <a:off x="4779842" y="4609141"/>
            <a:ext cx="1061853" cy="1052067"/>
          </a:xfrm>
          <a:prstGeom prst="rect">
            <a:avLst/>
          </a:prstGeom>
        </p:spPr>
      </p:pic>
      <p:sp>
        <p:nvSpPr>
          <p:cNvPr id="34" name="TextBox 33">
            <a:extLst>
              <a:ext uri="{FF2B5EF4-FFF2-40B4-BE49-F238E27FC236}">
                <a16:creationId xmlns:a16="http://schemas.microsoft.com/office/drawing/2014/main" id="{96888800-09F6-483C-934D-CF014268D44C}"/>
              </a:ext>
            </a:extLst>
          </p:cNvPr>
          <p:cNvSpPr txBox="1"/>
          <p:nvPr/>
        </p:nvSpPr>
        <p:spPr>
          <a:xfrm>
            <a:off x="368115" y="2249801"/>
            <a:ext cx="1122271" cy="369332"/>
          </a:xfrm>
          <a:prstGeom prst="rect">
            <a:avLst/>
          </a:prstGeom>
          <a:noFill/>
        </p:spPr>
        <p:txBody>
          <a:bodyPr wrap="square" rtlCol="0">
            <a:spAutoFit/>
          </a:bodyPr>
          <a:lstStyle/>
          <a:p>
            <a:pPr algn="ctr"/>
            <a:r>
              <a:rPr lang="en-GB" sz="1800" dirty="0"/>
              <a:t>Sunny</a:t>
            </a:r>
          </a:p>
        </p:txBody>
      </p:sp>
      <p:sp>
        <p:nvSpPr>
          <p:cNvPr id="35" name="TextBox 34">
            <a:extLst>
              <a:ext uri="{FF2B5EF4-FFF2-40B4-BE49-F238E27FC236}">
                <a16:creationId xmlns:a16="http://schemas.microsoft.com/office/drawing/2014/main" id="{DA40C57C-C2C2-4907-B48E-40D6A5C1D70C}"/>
              </a:ext>
            </a:extLst>
          </p:cNvPr>
          <p:cNvSpPr txBox="1"/>
          <p:nvPr/>
        </p:nvSpPr>
        <p:spPr>
          <a:xfrm>
            <a:off x="4729583" y="2249801"/>
            <a:ext cx="1208988" cy="369332"/>
          </a:xfrm>
          <a:prstGeom prst="rect">
            <a:avLst/>
          </a:prstGeom>
          <a:noFill/>
        </p:spPr>
        <p:txBody>
          <a:bodyPr wrap="square" rtlCol="0">
            <a:spAutoFit/>
          </a:bodyPr>
          <a:lstStyle/>
          <a:p>
            <a:pPr algn="ctr"/>
            <a:r>
              <a:rPr lang="en-GB" sz="1800" dirty="0"/>
              <a:t>Overcast</a:t>
            </a:r>
          </a:p>
        </p:txBody>
      </p:sp>
      <p:sp>
        <p:nvSpPr>
          <p:cNvPr id="36" name="TextBox 35">
            <a:extLst>
              <a:ext uri="{FF2B5EF4-FFF2-40B4-BE49-F238E27FC236}">
                <a16:creationId xmlns:a16="http://schemas.microsoft.com/office/drawing/2014/main" id="{8F5B490D-00F4-4760-A616-B7BCDA172140}"/>
              </a:ext>
            </a:extLst>
          </p:cNvPr>
          <p:cNvSpPr txBox="1"/>
          <p:nvPr/>
        </p:nvSpPr>
        <p:spPr>
          <a:xfrm>
            <a:off x="6736743" y="2249801"/>
            <a:ext cx="1832395" cy="369332"/>
          </a:xfrm>
          <a:prstGeom prst="rect">
            <a:avLst/>
          </a:prstGeom>
          <a:noFill/>
        </p:spPr>
        <p:txBody>
          <a:bodyPr wrap="square" rtlCol="0">
            <a:spAutoFit/>
          </a:bodyPr>
          <a:lstStyle/>
          <a:p>
            <a:r>
              <a:rPr lang="en-GB" sz="1800" dirty="0"/>
              <a:t>Sunny intervals</a:t>
            </a:r>
          </a:p>
        </p:txBody>
      </p:sp>
      <p:sp>
        <p:nvSpPr>
          <p:cNvPr id="37" name="TextBox 36">
            <a:extLst>
              <a:ext uri="{FF2B5EF4-FFF2-40B4-BE49-F238E27FC236}">
                <a16:creationId xmlns:a16="http://schemas.microsoft.com/office/drawing/2014/main" id="{B9079E3F-661D-4824-A45F-58FFF5BD1E31}"/>
              </a:ext>
            </a:extLst>
          </p:cNvPr>
          <p:cNvSpPr txBox="1"/>
          <p:nvPr/>
        </p:nvSpPr>
        <p:spPr>
          <a:xfrm>
            <a:off x="342900" y="3753552"/>
            <a:ext cx="1356124" cy="646331"/>
          </a:xfrm>
          <a:prstGeom prst="rect">
            <a:avLst/>
          </a:prstGeom>
          <a:noFill/>
        </p:spPr>
        <p:txBody>
          <a:bodyPr wrap="square" rtlCol="0">
            <a:spAutoFit/>
          </a:bodyPr>
          <a:lstStyle/>
          <a:p>
            <a:pPr algn="ctr"/>
            <a:r>
              <a:rPr lang="en-GB" sz="1800" dirty="0"/>
              <a:t>Heavy rain </a:t>
            </a:r>
            <a:br>
              <a:rPr lang="en-GB" sz="1800" dirty="0"/>
            </a:br>
            <a:r>
              <a:rPr lang="en-GB" sz="1800" dirty="0"/>
              <a:t>shower</a:t>
            </a:r>
          </a:p>
        </p:txBody>
      </p:sp>
      <p:sp>
        <p:nvSpPr>
          <p:cNvPr id="39" name="TextBox 38">
            <a:extLst>
              <a:ext uri="{FF2B5EF4-FFF2-40B4-BE49-F238E27FC236}">
                <a16:creationId xmlns:a16="http://schemas.microsoft.com/office/drawing/2014/main" id="{FEC85772-E66D-4692-8AC6-3139318E78BC}"/>
              </a:ext>
            </a:extLst>
          </p:cNvPr>
          <p:cNvSpPr txBox="1"/>
          <p:nvPr/>
        </p:nvSpPr>
        <p:spPr>
          <a:xfrm>
            <a:off x="2507663" y="3892051"/>
            <a:ext cx="1248765" cy="369332"/>
          </a:xfrm>
          <a:prstGeom prst="rect">
            <a:avLst/>
          </a:prstGeom>
          <a:noFill/>
        </p:spPr>
        <p:txBody>
          <a:bodyPr wrap="square" rtlCol="0">
            <a:spAutoFit/>
          </a:bodyPr>
          <a:lstStyle/>
          <a:p>
            <a:r>
              <a:rPr lang="en-GB" sz="1800" dirty="0"/>
              <a:t>Light rain</a:t>
            </a:r>
          </a:p>
        </p:txBody>
      </p:sp>
      <p:sp>
        <p:nvSpPr>
          <p:cNvPr id="40" name="TextBox 39">
            <a:extLst>
              <a:ext uri="{FF2B5EF4-FFF2-40B4-BE49-F238E27FC236}">
                <a16:creationId xmlns:a16="http://schemas.microsoft.com/office/drawing/2014/main" id="{720BD365-2566-41FC-A92C-E09F49BE72CF}"/>
              </a:ext>
            </a:extLst>
          </p:cNvPr>
          <p:cNvSpPr txBox="1"/>
          <p:nvPr/>
        </p:nvSpPr>
        <p:spPr>
          <a:xfrm>
            <a:off x="4729583" y="3892051"/>
            <a:ext cx="1356124" cy="369332"/>
          </a:xfrm>
          <a:prstGeom prst="rect">
            <a:avLst/>
          </a:prstGeom>
          <a:noFill/>
        </p:spPr>
        <p:txBody>
          <a:bodyPr wrap="square" rtlCol="0">
            <a:spAutoFit/>
          </a:bodyPr>
          <a:lstStyle/>
          <a:p>
            <a:r>
              <a:rPr lang="en-GB" sz="1800" dirty="0"/>
              <a:t>Heavy rain</a:t>
            </a:r>
          </a:p>
        </p:txBody>
      </p:sp>
      <p:sp>
        <p:nvSpPr>
          <p:cNvPr id="41" name="TextBox 40">
            <a:extLst>
              <a:ext uri="{FF2B5EF4-FFF2-40B4-BE49-F238E27FC236}">
                <a16:creationId xmlns:a16="http://schemas.microsoft.com/office/drawing/2014/main" id="{C8436620-4690-4D73-99B8-7E70E08B9629}"/>
              </a:ext>
            </a:extLst>
          </p:cNvPr>
          <p:cNvSpPr txBox="1"/>
          <p:nvPr/>
        </p:nvSpPr>
        <p:spPr>
          <a:xfrm>
            <a:off x="6865108" y="3892051"/>
            <a:ext cx="1533346" cy="369332"/>
          </a:xfrm>
          <a:prstGeom prst="rect">
            <a:avLst/>
          </a:prstGeom>
          <a:noFill/>
        </p:spPr>
        <p:txBody>
          <a:bodyPr wrap="square" rtlCol="0">
            <a:spAutoFit/>
          </a:bodyPr>
          <a:lstStyle/>
          <a:p>
            <a:r>
              <a:rPr lang="en-GB" sz="1800" dirty="0"/>
              <a:t>Heavy snow</a:t>
            </a:r>
          </a:p>
        </p:txBody>
      </p:sp>
      <p:sp>
        <p:nvSpPr>
          <p:cNvPr id="42" name="TextBox 41">
            <a:extLst>
              <a:ext uri="{FF2B5EF4-FFF2-40B4-BE49-F238E27FC236}">
                <a16:creationId xmlns:a16="http://schemas.microsoft.com/office/drawing/2014/main" id="{FFFB5CBC-5513-42E4-8532-A76E50CBE0F1}"/>
              </a:ext>
            </a:extLst>
          </p:cNvPr>
          <p:cNvSpPr txBox="1"/>
          <p:nvPr/>
        </p:nvSpPr>
        <p:spPr>
          <a:xfrm>
            <a:off x="620588" y="5678473"/>
            <a:ext cx="732866" cy="369332"/>
          </a:xfrm>
          <a:prstGeom prst="rect">
            <a:avLst/>
          </a:prstGeom>
          <a:noFill/>
        </p:spPr>
        <p:txBody>
          <a:bodyPr wrap="square" rtlCol="0">
            <a:spAutoFit/>
          </a:bodyPr>
          <a:lstStyle/>
          <a:p>
            <a:r>
              <a:rPr lang="en-GB" sz="1800" dirty="0"/>
              <a:t>Sleet</a:t>
            </a:r>
          </a:p>
        </p:txBody>
      </p:sp>
      <p:sp>
        <p:nvSpPr>
          <p:cNvPr id="43" name="TextBox 42">
            <a:extLst>
              <a:ext uri="{FF2B5EF4-FFF2-40B4-BE49-F238E27FC236}">
                <a16:creationId xmlns:a16="http://schemas.microsoft.com/office/drawing/2014/main" id="{72E30132-21F3-4E9B-8341-3A597F6EC964}"/>
              </a:ext>
            </a:extLst>
          </p:cNvPr>
          <p:cNvSpPr txBox="1"/>
          <p:nvPr/>
        </p:nvSpPr>
        <p:spPr>
          <a:xfrm>
            <a:off x="2749018" y="5678473"/>
            <a:ext cx="732866" cy="369332"/>
          </a:xfrm>
          <a:prstGeom prst="rect">
            <a:avLst/>
          </a:prstGeom>
          <a:noFill/>
        </p:spPr>
        <p:txBody>
          <a:bodyPr wrap="square" rtlCol="0">
            <a:spAutoFit/>
          </a:bodyPr>
          <a:lstStyle/>
          <a:p>
            <a:pPr algn="ctr"/>
            <a:r>
              <a:rPr lang="en-GB" sz="1800" dirty="0"/>
              <a:t>Hail</a:t>
            </a:r>
          </a:p>
        </p:txBody>
      </p:sp>
      <p:sp>
        <p:nvSpPr>
          <p:cNvPr id="44" name="TextBox 43">
            <a:extLst>
              <a:ext uri="{FF2B5EF4-FFF2-40B4-BE49-F238E27FC236}">
                <a16:creationId xmlns:a16="http://schemas.microsoft.com/office/drawing/2014/main" id="{D5A8F9B5-B4FA-490C-A1DE-CB679F4F1B1E}"/>
              </a:ext>
            </a:extLst>
          </p:cNvPr>
          <p:cNvSpPr txBox="1"/>
          <p:nvPr/>
        </p:nvSpPr>
        <p:spPr>
          <a:xfrm>
            <a:off x="4820537" y="5678473"/>
            <a:ext cx="1061853" cy="369332"/>
          </a:xfrm>
          <a:prstGeom prst="rect">
            <a:avLst/>
          </a:prstGeom>
          <a:noFill/>
        </p:spPr>
        <p:txBody>
          <a:bodyPr wrap="square" rtlCol="0">
            <a:spAutoFit/>
          </a:bodyPr>
          <a:lstStyle/>
          <a:p>
            <a:r>
              <a:rPr lang="en-GB" sz="1800" dirty="0"/>
              <a:t>Thunder</a:t>
            </a:r>
          </a:p>
        </p:txBody>
      </p:sp>
    </p:spTree>
    <p:extLst>
      <p:ext uri="{BB962C8B-B14F-4D97-AF65-F5344CB8AC3E}">
        <p14:creationId xmlns:p14="http://schemas.microsoft.com/office/powerpoint/2010/main" val="25218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12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4" grpId="0"/>
      <p:bldP spid="35" grpId="0"/>
      <p:bldP spid="36" grpId="0"/>
      <p:bldP spid="37" grpId="0"/>
      <p:bldP spid="39" grpId="0"/>
      <p:bldP spid="40"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775" y="790121"/>
            <a:ext cx="4088134" cy="461665"/>
          </a:xfrm>
          <a:prstGeom prst="rect">
            <a:avLst/>
          </a:prstGeom>
          <a:solidFill>
            <a:srgbClr val="FDD9D9"/>
          </a:solidFill>
        </p:spPr>
        <p:txBody>
          <a:bodyPr wrap="square" rtlCol="0">
            <a:spAutoFit/>
          </a:bodyPr>
          <a:lstStyle/>
          <a:p>
            <a:r>
              <a:rPr lang="en-GB" dirty="0"/>
              <a:t>Why do we record weather? </a:t>
            </a:r>
          </a:p>
        </p:txBody>
      </p:sp>
      <p:sp>
        <p:nvSpPr>
          <p:cNvPr id="4" name="TextBox 3"/>
          <p:cNvSpPr txBox="1"/>
          <p:nvPr/>
        </p:nvSpPr>
        <p:spPr>
          <a:xfrm>
            <a:off x="358775" y="1654855"/>
            <a:ext cx="8017782" cy="461665"/>
          </a:xfrm>
          <a:prstGeom prst="rect">
            <a:avLst/>
          </a:prstGeom>
          <a:noFill/>
          <a:ln>
            <a:noFill/>
          </a:ln>
        </p:spPr>
        <p:txBody>
          <a:bodyPr wrap="square" rtlCol="0">
            <a:spAutoFit/>
          </a:bodyPr>
          <a:lstStyle/>
          <a:p>
            <a:r>
              <a:rPr lang="en-GB" dirty="0"/>
              <a:t>Scientists called </a:t>
            </a:r>
            <a:r>
              <a:rPr lang="en-GB" b="1" dirty="0">
                <a:solidFill>
                  <a:srgbClr val="C00000"/>
                </a:solidFill>
              </a:rPr>
              <a:t>meteorologists</a:t>
            </a:r>
            <a:r>
              <a:rPr lang="en-GB" dirty="0">
                <a:solidFill>
                  <a:srgbClr val="C00000"/>
                </a:solidFill>
              </a:rPr>
              <a:t> </a:t>
            </a:r>
            <a:r>
              <a:rPr lang="en-GB" dirty="0"/>
              <a:t>record weather.</a:t>
            </a:r>
          </a:p>
        </p:txBody>
      </p:sp>
      <p:sp>
        <p:nvSpPr>
          <p:cNvPr id="5" name="TextBox 4"/>
          <p:cNvSpPr txBox="1"/>
          <p:nvPr/>
        </p:nvSpPr>
        <p:spPr>
          <a:xfrm>
            <a:off x="358776" y="4492318"/>
            <a:ext cx="3158148" cy="1569660"/>
          </a:xfrm>
          <a:prstGeom prst="rect">
            <a:avLst/>
          </a:prstGeom>
          <a:noFill/>
          <a:ln>
            <a:noFill/>
          </a:ln>
        </p:spPr>
        <p:txBody>
          <a:bodyPr wrap="square" rtlCol="0">
            <a:spAutoFit/>
          </a:bodyPr>
          <a:lstStyle/>
          <a:p>
            <a:r>
              <a:rPr lang="en-GB" dirty="0"/>
              <a:t>This helps them to predict what type of weather might happen next. </a:t>
            </a:r>
          </a:p>
        </p:txBody>
      </p:sp>
      <p:pic>
        <p:nvPicPr>
          <p:cNvPr id="9" name="Picture 19">
            <a:hlinkClick r:id="" action="ppaction://hlinkshowjump?jump=nextslide"/>
            <a:extLst>
              <a:ext uri="{FF2B5EF4-FFF2-40B4-BE49-F238E27FC236}">
                <a16:creationId xmlns:a16="http://schemas.microsoft.com/office/drawing/2014/main" id="{0901EAB4-558E-47DC-862C-3DB87EA1AE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00135D86-21A9-42C1-AABB-DF07508010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9728" y="2459504"/>
            <a:ext cx="4286250" cy="3504973"/>
          </a:xfrm>
          <a:prstGeom prst="rect">
            <a:avLst/>
          </a:prstGeom>
        </p:spPr>
      </p:pic>
      <p:sp>
        <p:nvSpPr>
          <p:cNvPr id="12" name="Title 11">
            <a:extLst>
              <a:ext uri="{FF2B5EF4-FFF2-40B4-BE49-F238E27FC236}">
                <a16:creationId xmlns:a16="http://schemas.microsoft.com/office/drawing/2014/main" id="{EC6182DA-D810-4A1D-996D-A766AABF37C0}"/>
              </a:ext>
            </a:extLst>
          </p:cNvPr>
          <p:cNvSpPr>
            <a:spLocks noGrp="1"/>
          </p:cNvSpPr>
          <p:nvPr>
            <p:ph type="title"/>
          </p:nvPr>
        </p:nvSpPr>
        <p:spPr/>
        <p:txBody>
          <a:bodyPr/>
          <a:lstStyle/>
          <a:p>
            <a:r>
              <a:rPr lang="en-GB" dirty="0"/>
              <a:t>What are meteorologists?</a:t>
            </a:r>
          </a:p>
        </p:txBody>
      </p:sp>
      <p:sp>
        <p:nvSpPr>
          <p:cNvPr id="10" name="TextBox 9">
            <a:extLst>
              <a:ext uri="{FF2B5EF4-FFF2-40B4-BE49-F238E27FC236}">
                <a16:creationId xmlns:a16="http://schemas.microsoft.com/office/drawing/2014/main" id="{1369607C-ADDB-4BF5-A2EE-C8226F85D60A}"/>
              </a:ext>
            </a:extLst>
          </p:cNvPr>
          <p:cNvSpPr txBox="1"/>
          <p:nvPr/>
        </p:nvSpPr>
        <p:spPr>
          <a:xfrm>
            <a:off x="358774" y="2519589"/>
            <a:ext cx="3902981" cy="1569660"/>
          </a:xfrm>
          <a:prstGeom prst="rect">
            <a:avLst/>
          </a:prstGeom>
          <a:noFill/>
          <a:ln>
            <a:noFill/>
          </a:ln>
        </p:spPr>
        <p:txBody>
          <a:bodyPr wrap="square" rtlCol="0">
            <a:spAutoFit/>
          </a:bodyPr>
          <a:lstStyle/>
          <a:p>
            <a:r>
              <a:rPr lang="en-GB" dirty="0"/>
              <a:t>Meteorologists use the information they record </a:t>
            </a:r>
            <a:br>
              <a:rPr lang="en-GB" dirty="0"/>
            </a:br>
            <a:r>
              <a:rPr lang="en-GB" dirty="0"/>
              <a:t>to look for </a:t>
            </a:r>
            <a:r>
              <a:rPr lang="en-GB" b="1" dirty="0"/>
              <a:t>patterns</a:t>
            </a:r>
            <a:r>
              <a:rPr lang="en-GB" dirty="0"/>
              <a:t> in weather over time. </a:t>
            </a:r>
          </a:p>
        </p:txBody>
      </p:sp>
    </p:spTree>
    <p:extLst>
      <p:ext uri="{BB962C8B-B14F-4D97-AF65-F5344CB8AC3E}">
        <p14:creationId xmlns:p14="http://schemas.microsoft.com/office/powerpoint/2010/main" val="289029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3_DEFAULT DESIGN" val="Bf4lc8Zl"/>
  <p:tag name="ARTICULATE_DESIGN_ID_DEFAULT DESIGN" val="ENmX7hAf"/>
  <p:tag name="ARTICULATE_DESIGN_ID_4_DEFAULT DESIGN" val="NpEFE6E2"/>
  <p:tag name="ARTICULATE_DESIGN_ID_5_DEFAULT DESIGN" val="BZ6wnzI8"/>
  <p:tag name="ARTICULATE_DESIGN_ID_6_DEFAULT DESIGN" val="YtPh0T1t"/>
  <p:tag name="ARTICULATE_DESIGN_ID_2_DEFAULT DESIGN" val="gf62CjD2"/>
  <p:tag name="ARTICULATE_SLIDE_COUNT" val="4"/>
  <p:tag name="ARTICULATE_DESIGN_ID_1_DEFAULT DESIGN" val="pyn04ovy"/>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15350</TotalTime>
  <Words>1055</Words>
  <Application>Microsoft Office PowerPoint</Application>
  <PresentationFormat>On-screen Show (4:3)</PresentationFormat>
  <Paragraphs>119</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Wingdings</vt:lpstr>
      <vt:lpstr>Wingdings 2</vt:lpstr>
      <vt:lpstr>Default Design</vt:lpstr>
      <vt:lpstr>3_Default Design</vt:lpstr>
      <vt:lpstr>What is  Weather?</vt:lpstr>
      <vt:lpstr>Information</vt:lpstr>
      <vt:lpstr>What is weather?</vt:lpstr>
      <vt:lpstr>The Sun and weather</vt:lpstr>
      <vt:lpstr>Temperature</vt:lpstr>
      <vt:lpstr>What is a rain gauge?</vt:lpstr>
      <vt:lpstr>Making a rain gauge</vt:lpstr>
      <vt:lpstr>Weather forecast symbols</vt:lpstr>
      <vt:lpstr>What are meteorologists?</vt:lpstr>
      <vt:lpstr>Using weather data</vt:lpstr>
      <vt:lpstr>Predicting severe weather</vt:lpstr>
      <vt:lpstr>Preparing for severe weather</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Weather?</dc:title>
  <dc:subject>Boardworks Elementary School Earth and Space Sciences</dc:subject>
  <dc:creator>Boardworks</dc:creator>
  <cp:lastModifiedBy>Tim Crilly</cp:lastModifiedBy>
  <cp:revision>668</cp:revision>
  <dcterms:created xsi:type="dcterms:W3CDTF">2003-10-06T13:07:42Z</dcterms:created>
  <dcterms:modified xsi:type="dcterms:W3CDTF">2018-12-04T11:01:44Z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F9671EA2-B99C-4B94-891D-F9003A0B9565</vt:lpwstr>
  </property>
  <property fmtid="{D5CDD505-2E9C-101B-9397-08002B2CF9AE}" pid="3" name="ArticulatePath">
    <vt:lpwstr>_template</vt:lpwstr>
  </property>
</Properties>
</file>