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</p:sldMasterIdLst>
  <p:notesMasterIdLst>
    <p:notesMasterId r:id="rId14"/>
  </p:notesMasterIdLst>
  <p:handoutMasterIdLst>
    <p:handoutMasterId r:id="rId15"/>
  </p:handoutMasterIdLst>
  <p:sldIdLst>
    <p:sldId id="266" r:id="rId3"/>
    <p:sldId id="527" r:id="rId4"/>
    <p:sldId id="270" r:id="rId5"/>
    <p:sldId id="271" r:id="rId6"/>
    <p:sldId id="288" r:id="rId7"/>
    <p:sldId id="289" r:id="rId8"/>
    <p:sldId id="290" r:id="rId9"/>
    <p:sldId id="292" r:id="rId10"/>
    <p:sldId id="287" r:id="rId11"/>
    <p:sldId id="293" r:id="rId12"/>
    <p:sldId id="294" r:id="rId13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66"/>
    <a:srgbClr val="10BC45"/>
    <a:srgbClr val="FF0066"/>
    <a:srgbClr val="FF6600"/>
    <a:srgbClr val="FFFF00"/>
    <a:srgbClr val="FF3300"/>
    <a:srgbClr val="000066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854" autoAdjust="0"/>
  </p:normalViewPr>
  <p:slideViewPr>
    <p:cSldViewPr snapToGrid="0">
      <p:cViewPr varScale="1">
        <p:scale>
          <a:sx n="85" d="100"/>
          <a:sy n="85" d="100"/>
        </p:scale>
        <p:origin x="540" y="60"/>
      </p:cViewPr>
      <p:guideLst>
        <p:guide orient="horz" pos="48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>
            <a:extLst>
              <a:ext uri="{FF2B5EF4-FFF2-40B4-BE49-F238E27FC236}">
                <a16:creationId xmlns:a16="http://schemas.microsoft.com/office/drawing/2014/main" id="{49357F29-2CA6-4986-BDB5-ECDEE5A6FB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8BBC0D-CE60-4951-8685-D3751CFC5157}" type="slidenum">
              <a:rPr lang="en-GB" altLang="en-US" b="1" smtClean="0"/>
              <a:pPr/>
              <a:t>‹#›</a:t>
            </a:fld>
            <a:endParaRPr lang="en-GB" altLang="en-US" b="1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635E16E-962D-436B-8D33-443CB4D85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AACEB99-B612-4183-8CD5-CF66F62E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Boardworks Elementary School Life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05E583B7-7389-46A7-9C63-339D586E35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A58C404-DA88-42FB-854A-DE1AEA8A8C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4E69348D-CD85-4098-A05F-0DB755FF2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AB684263-A49E-425F-9E98-ECE2DC5292DC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346F500-7CC3-466B-9C9E-9AC4883A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E3E62E6-7DBA-4C4E-9A31-925A7A10F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8C0EAB6-B5CD-401A-B245-4B89CA7B0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7A8675-8C2E-4F5D-92D5-F8BE6E92F4BA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9B93586-1598-492B-9E16-3C4DAE852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9642C66-FFDF-4A3A-A3B8-DB28FCC21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C3B0A2A-E056-4289-A018-D113C5EF8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6FC661-EC0C-46B5-AA9B-572021AEBEF1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B14CA5B-4C2C-48A9-AD5E-1BF90B87A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256A288-4FA9-426C-B975-033E80237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C52B18D-298E-4D50-BC8E-9F978C6BA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D1472C-FFC7-493B-931F-F8DA14F046FE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ED149BB-3B2E-4963-A977-C6D167C5B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D2DD434-39D5-49C9-8F01-38E5B434F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Asking Questions and Defining Problems: </a:t>
            </a:r>
            <a:r>
              <a:rPr lang="en-GB" dirty="0"/>
              <a:t>Ask questions based on observations to find more information about the natural and/or designed world(s).</a:t>
            </a:r>
          </a:p>
          <a:p>
            <a:pPr defTabSz="928299" eaLnBrk="1" hangingPunct="1">
              <a:defRPr/>
            </a:pPr>
            <a:endParaRPr lang="en-GB" b="1" dirty="0">
              <a:latin typeface="Arial" charset="0"/>
            </a:endParaRPr>
          </a:p>
          <a:p>
            <a:pPr defTabSz="928299" eaLnBrk="1" hangingPunct="1">
              <a:defRPr/>
            </a:pPr>
            <a:r>
              <a:rPr lang="en-GB" b="1" dirty="0">
                <a:latin typeface="Arial" charset="0"/>
              </a:rPr>
              <a:t>Photo credits: </a:t>
            </a:r>
            <a:r>
              <a:rPr lang="en-GB" dirty="0"/>
              <a:t>Strawberry plant </a:t>
            </a:r>
            <a:r>
              <a:rPr lang="en-GB" dirty="0">
                <a:latin typeface="Arial" charset="0"/>
              </a:rPr>
              <a:t>© Africa Studio; </a:t>
            </a:r>
            <a:r>
              <a:rPr lang="en-GB" dirty="0"/>
              <a:t>Spreading plant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>
                <a:latin typeface="Arial" charset="0"/>
              </a:rPr>
              <a:t>sakdam</a:t>
            </a:r>
            <a:r>
              <a:rPr lang="en-GB" dirty="0">
                <a:latin typeface="Arial" charset="0"/>
              </a:rPr>
              <a:t>;</a:t>
            </a:r>
            <a:r>
              <a:rPr lang="en-GB" dirty="0"/>
              <a:t> Primrose plant </a:t>
            </a:r>
            <a:r>
              <a:rPr lang="en-GB" dirty="0">
                <a:latin typeface="Arial" charset="0"/>
              </a:rPr>
              <a:t>© Labrador Photo Video; </a:t>
            </a:r>
            <a:r>
              <a:rPr lang="en-GB" dirty="0"/>
              <a:t>Palm tree </a:t>
            </a:r>
            <a:r>
              <a:rPr lang="en-GB" dirty="0">
                <a:latin typeface="Arial" charset="0"/>
              </a:rPr>
              <a:t>© Lev </a:t>
            </a:r>
            <a:r>
              <a:rPr lang="en-GB" dirty="0" err="1">
                <a:latin typeface="Arial" charset="0"/>
              </a:rPr>
              <a:t>Kroptov</a:t>
            </a:r>
            <a:r>
              <a:rPr lang="en-GB" dirty="0">
                <a:latin typeface="Arial" charset="0"/>
              </a:rPr>
              <a:t>, all at Shutterstock.com 2018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3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5833FF0-FB8C-4E3B-8C2C-3C337C416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FDC884-BE24-415D-8896-170B0E2D3EE2}" type="slidenum">
              <a:rPr lang="en-GB" altLang="en-US" sz="1200"/>
              <a:pPr eaLnBrk="1" hangingPunct="1"/>
              <a:t>3</a:t>
            </a:fld>
            <a:endParaRPr lang="en-GB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846CC53-BB16-46DE-B00E-9967F9E0A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EA06DF6-5EFC-4FC1-8E02-ECD0D42D0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 and/or use a model to represent amounts, relationships, relative scales (bigger, smaller), and/or patterns in the natural and designed world(s).</a:t>
            </a:r>
            <a:endParaRPr lang="en-US" altLang="en-US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20D3453-F40F-4D98-9550-656485827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85B08D-6BF3-4507-8A1C-53FB2031412C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B29D555-C530-4487-971F-29F4A79CC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0EDBD45-A9DC-40C9-88E4-262F74CE3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Ask: </a:t>
            </a:r>
            <a:r>
              <a:rPr lang="en-GB" altLang="en-US" i="1" dirty="0">
                <a:latin typeface="Arial" panose="020B0604020202020204" pitchFamily="34" charset="0"/>
              </a:rPr>
              <a:t>“What other ways can you think of grouping these animals?”</a:t>
            </a:r>
            <a:r>
              <a:rPr lang="en-GB" altLang="en-US" dirty="0">
                <a:latin typeface="Arial" panose="020B0604020202020204" pitchFamily="34" charset="0"/>
              </a:rPr>
              <a:t> Students can experiment with ways of grouping the animals. They could challenge their classmates to guess the names of the groups. There are several possibilities, e.g. </a:t>
            </a:r>
            <a:r>
              <a:rPr lang="en-GB" altLang="en-US" i="1" dirty="0">
                <a:latin typeface="Arial" panose="020B0604020202020204" pitchFamily="34" charset="0"/>
              </a:rPr>
              <a:t>animals with wings / no wings; animals with more / fewer than four legs; animals with beaks; animals that make / do not make a noise.</a:t>
            </a:r>
          </a:p>
          <a:p>
            <a:pPr eaLnBrk="1" hangingPunct="1"/>
            <a:endParaRPr lang="en-GB" altLang="en-US" i="1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 and/or use a model to represent amounts, relationships, relative scales (bigger, smaller), and/or patterns in the natural and designed world(s).</a:t>
            </a:r>
            <a:endParaRPr lang="en-US" altLang="en-US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1D468BE-4058-4231-A8EE-6F6F9E77B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9AABD5-C431-466F-A695-E6D1CDBEECA3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8EF7944-A916-49FA-9DA3-DB346FBE4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1E4FB82-CDA2-4D83-AD1F-D20BCDD5D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You could ask students to help you point to each part on the image when its name appears.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Asking Questions and Defining Problems: </a:t>
            </a:r>
            <a:r>
              <a:rPr lang="en-GB" dirty="0"/>
              <a:t>Ask questions based on observations to find more information about the natural and/or designed world(s).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CC482E8-142E-4F6F-BEA3-A2D8C13F6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C7C4F4-F51E-4165-85E6-0B11CB7E78D9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794989D-B268-4B69-807B-18147E3D7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B700EA9-6EB1-47DA-863F-1CE094345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Asking Questions and Defining Problems: </a:t>
            </a:r>
            <a:r>
              <a:rPr lang="en-GB" dirty="0"/>
              <a:t>Ask questions based on observations to find more information about the natural and/or designed world(s).</a:t>
            </a:r>
          </a:p>
          <a:p>
            <a:pPr defTabSz="928299" eaLnBrk="1" hangingPunct="1">
              <a:defRPr/>
            </a:pPr>
            <a:endParaRPr lang="en-GB" b="1" dirty="0">
              <a:latin typeface="Arial" charset="0"/>
            </a:endParaRPr>
          </a:p>
          <a:p>
            <a:pPr defTabSz="928299" eaLnBrk="1" hangingPunct="1">
              <a:defRPr/>
            </a:pPr>
            <a:r>
              <a:rPr lang="en-GB" b="1" dirty="0">
                <a:latin typeface="Arial" charset="0"/>
              </a:rPr>
              <a:t>Photo credits: </a:t>
            </a:r>
            <a:r>
              <a:rPr lang="en-GB" dirty="0"/>
              <a:t>Chameleon </a:t>
            </a:r>
            <a:r>
              <a:rPr lang="en-GB" dirty="0">
                <a:latin typeface="Arial" charset="0"/>
              </a:rPr>
              <a:t>© </a:t>
            </a:r>
            <a:r>
              <a:rPr lang="en-GB" dirty="0"/>
              <a:t>Eric </a:t>
            </a:r>
            <a:r>
              <a:rPr lang="en-GB" dirty="0" err="1"/>
              <a:t>Isselee</a:t>
            </a:r>
            <a:r>
              <a:rPr lang="en-GB" dirty="0">
                <a:latin typeface="Arial" charset="0"/>
              </a:rPr>
              <a:t>; </a:t>
            </a:r>
            <a:r>
              <a:rPr lang="en-GB" dirty="0"/>
              <a:t>Fly </a:t>
            </a:r>
            <a:r>
              <a:rPr lang="en-GB" dirty="0">
                <a:latin typeface="Arial" charset="0"/>
              </a:rPr>
              <a:t>© </a:t>
            </a:r>
            <a:r>
              <a:rPr lang="en-GB" dirty="0"/>
              <a:t>Le Do;</a:t>
            </a:r>
            <a:r>
              <a:rPr lang="en-GB" dirty="0">
                <a:latin typeface="Arial" charset="0"/>
              </a:rPr>
              <a:t> </a:t>
            </a:r>
            <a:r>
              <a:rPr lang="en-GB" dirty="0"/>
              <a:t>Hare </a:t>
            </a:r>
            <a:r>
              <a:rPr lang="en-GB" dirty="0">
                <a:latin typeface="Arial" charset="0"/>
              </a:rPr>
              <a:t>© </a:t>
            </a:r>
            <a:r>
              <a:rPr lang="en-GB" dirty="0"/>
              <a:t>Eric </a:t>
            </a:r>
            <a:r>
              <a:rPr lang="en-GB" dirty="0" err="1"/>
              <a:t>Isselee</a:t>
            </a:r>
            <a:r>
              <a:rPr lang="en-GB" dirty="0"/>
              <a:t>; Fish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>
                <a:latin typeface="Arial" charset="0"/>
              </a:rPr>
              <a:t>Nosyrevy</a:t>
            </a:r>
            <a:r>
              <a:rPr lang="en-GB" dirty="0">
                <a:latin typeface="Arial" charset="0"/>
              </a:rPr>
              <a:t>; </a:t>
            </a:r>
            <a:r>
              <a:rPr lang="en-GB" dirty="0"/>
              <a:t>Eagle-Owl: </a:t>
            </a:r>
            <a:r>
              <a:rPr lang="en-GB" dirty="0">
                <a:latin typeface="Arial" charset="0"/>
              </a:rPr>
              <a:t>© </a:t>
            </a:r>
            <a:r>
              <a:rPr lang="en-GB" dirty="0"/>
              <a:t>Eric </a:t>
            </a:r>
            <a:r>
              <a:rPr lang="en-GB" dirty="0" err="1"/>
              <a:t>Isselee</a:t>
            </a:r>
            <a:r>
              <a:rPr lang="en-GB" dirty="0">
                <a:latin typeface="Arial" charset="0"/>
              </a:rPr>
              <a:t>, all at Shutterstock.com 2018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DFD9197-030B-4EF6-B082-AE9B9F88C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5C4A52-4E42-4651-950E-F386B540CE67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56B5B1A-B0D4-4ACB-A25F-542B3B409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AFF47C4-6338-4A5D-971D-D35ECF08F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Asking Questions and Defining Problems: </a:t>
            </a:r>
            <a:r>
              <a:rPr lang="en-GB" dirty="0"/>
              <a:t>Ask questions based on observations to find more information about the natural and/or designed world(s).</a:t>
            </a:r>
          </a:p>
          <a:p>
            <a:pPr defTabSz="928299" eaLnBrk="1" hangingPunct="1">
              <a:defRPr/>
            </a:pPr>
            <a:endParaRPr lang="en-GB" b="1" dirty="0">
              <a:latin typeface="Arial" charset="0"/>
            </a:endParaRPr>
          </a:p>
          <a:p>
            <a:pPr defTabSz="928299" eaLnBrk="1" hangingPunct="1">
              <a:defRPr/>
            </a:pPr>
            <a:r>
              <a:rPr lang="en-GB" b="1" dirty="0">
                <a:latin typeface="Arial" charset="0"/>
              </a:rPr>
              <a:t>Photo credits: </a:t>
            </a:r>
            <a:r>
              <a:rPr lang="en-GB" dirty="0"/>
              <a:t>Macaw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>
                <a:latin typeface="Arial" charset="0"/>
              </a:rPr>
              <a:t>cynoclub</a:t>
            </a:r>
            <a:r>
              <a:rPr lang="en-GB" dirty="0">
                <a:latin typeface="Arial" charset="0"/>
              </a:rPr>
              <a:t>; </a:t>
            </a:r>
            <a:r>
              <a:rPr lang="en-GB" dirty="0"/>
              <a:t>Elephant </a:t>
            </a:r>
            <a:r>
              <a:rPr lang="en-GB" dirty="0">
                <a:latin typeface="Arial" charset="0"/>
              </a:rPr>
              <a:t>© Patryk </a:t>
            </a:r>
            <a:r>
              <a:rPr lang="en-GB" dirty="0" err="1">
                <a:latin typeface="Arial" charset="0"/>
              </a:rPr>
              <a:t>Kosminder</a:t>
            </a:r>
            <a:r>
              <a:rPr lang="en-GB" dirty="0">
                <a:latin typeface="Arial" charset="0"/>
              </a:rPr>
              <a:t>; </a:t>
            </a:r>
            <a:r>
              <a:rPr lang="en-GB" dirty="0"/>
              <a:t>Chameleon </a:t>
            </a:r>
            <a:r>
              <a:rPr lang="en-GB" dirty="0">
                <a:latin typeface="Arial" charset="0"/>
              </a:rPr>
              <a:t>© </a:t>
            </a:r>
            <a:r>
              <a:rPr lang="en-GB" dirty="0"/>
              <a:t>Eric </a:t>
            </a:r>
            <a:r>
              <a:rPr lang="en-GB" dirty="0" err="1"/>
              <a:t>Isselee</a:t>
            </a:r>
            <a:r>
              <a:rPr lang="en-GB" dirty="0">
                <a:latin typeface="Arial" charset="0"/>
              </a:rPr>
              <a:t>; </a:t>
            </a:r>
            <a:r>
              <a:rPr lang="en-GB" dirty="0"/>
              <a:t>Fly </a:t>
            </a:r>
            <a:r>
              <a:rPr lang="en-GB" dirty="0">
                <a:latin typeface="Arial" charset="0"/>
              </a:rPr>
              <a:t>© </a:t>
            </a:r>
            <a:r>
              <a:rPr lang="en-GB" dirty="0"/>
              <a:t>Le Do;</a:t>
            </a:r>
            <a:r>
              <a:rPr lang="en-GB" dirty="0">
                <a:latin typeface="Arial" charset="0"/>
              </a:rPr>
              <a:t> </a:t>
            </a:r>
            <a:r>
              <a:rPr lang="en-GB" dirty="0"/>
              <a:t>Hare </a:t>
            </a:r>
            <a:r>
              <a:rPr lang="en-GB" dirty="0">
                <a:latin typeface="Arial" charset="0"/>
              </a:rPr>
              <a:t>© </a:t>
            </a:r>
            <a:r>
              <a:rPr lang="en-GB" dirty="0"/>
              <a:t>Eric </a:t>
            </a:r>
            <a:r>
              <a:rPr lang="en-GB" dirty="0" err="1"/>
              <a:t>Isselee</a:t>
            </a:r>
            <a:r>
              <a:rPr lang="en-GB" dirty="0">
                <a:latin typeface="Arial" charset="0"/>
              </a:rPr>
              <a:t>; </a:t>
            </a:r>
            <a:r>
              <a:rPr lang="en-GB" dirty="0"/>
              <a:t>Fish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>
                <a:latin typeface="Arial" charset="0"/>
              </a:rPr>
              <a:t>Nosyrevy</a:t>
            </a:r>
            <a:r>
              <a:rPr lang="en-GB" dirty="0">
                <a:latin typeface="Arial" charset="0"/>
              </a:rPr>
              <a:t>, all at Shutterstock.com 2018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808A649-9439-4B1B-8B13-B89C13D28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5FAC9E-C39B-4D2D-BEB4-25F917C26DB5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FAA22EA-6E8C-44FA-8D38-2F8C0060F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BD25E1B-742C-4584-930F-C4D819005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Asking Questions and Defining Problems: </a:t>
            </a:r>
            <a:r>
              <a:rPr lang="en-GB" dirty="0"/>
              <a:t>Ask questions based on observations to find more information about the natural and/or designed world(s).</a:t>
            </a:r>
          </a:p>
          <a:p>
            <a:pPr defTabSz="928299" eaLnBrk="1" hangingPunct="1">
              <a:defRPr/>
            </a:pPr>
            <a:endParaRPr lang="en-GB" b="1" dirty="0">
              <a:latin typeface="Arial" charset="0"/>
            </a:endParaRPr>
          </a:p>
          <a:p>
            <a:pPr defTabSz="928299" eaLnBrk="1" hangingPunct="1">
              <a:defRPr/>
            </a:pPr>
            <a:r>
              <a:rPr lang="en-GB" b="1" dirty="0">
                <a:latin typeface="Arial" charset="0"/>
              </a:rPr>
              <a:t>Photo credits: </a:t>
            </a:r>
            <a:r>
              <a:rPr lang="en-GB" dirty="0"/>
              <a:t>Indian crested porcupine </a:t>
            </a:r>
            <a:r>
              <a:rPr lang="en-GB" dirty="0">
                <a:latin typeface="Arial" charset="0"/>
              </a:rPr>
              <a:t>© Rosa Jay; </a:t>
            </a:r>
            <a:r>
              <a:rPr lang="en-GB" dirty="0"/>
              <a:t>Striped skunk </a:t>
            </a:r>
            <a:r>
              <a:rPr lang="en-GB" dirty="0">
                <a:latin typeface="Arial" charset="0"/>
              </a:rPr>
              <a:t>© Eric </a:t>
            </a:r>
            <a:r>
              <a:rPr lang="en-GB" dirty="0" err="1">
                <a:latin typeface="Arial" charset="0"/>
              </a:rPr>
              <a:t>Isselee</a:t>
            </a:r>
            <a:r>
              <a:rPr lang="en-GB" dirty="0">
                <a:latin typeface="Arial" charset="0"/>
              </a:rPr>
              <a:t>; </a:t>
            </a:r>
            <a:r>
              <a:rPr lang="en-GB" dirty="0"/>
              <a:t>Caterpillar </a:t>
            </a:r>
            <a:r>
              <a:rPr lang="en-GB" dirty="0">
                <a:latin typeface="Arial" charset="0"/>
              </a:rPr>
              <a:t>© </a:t>
            </a:r>
            <a:r>
              <a:rPr lang="en-GB" dirty="0" err="1">
                <a:latin typeface="Arial" charset="0"/>
              </a:rPr>
              <a:t>hagit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berkovich</a:t>
            </a:r>
            <a:r>
              <a:rPr lang="en-GB" dirty="0">
                <a:latin typeface="Arial" charset="0"/>
              </a:rPr>
              <a:t>, all at Shutterstock.com 2018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865B672-0DBB-4F18-95EF-5D13288D5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6422E0-9266-43CA-BDE0-AEE93C298185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1CFBCD3-8313-4C23-A613-D70928B44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911EA70-AEB6-46D0-AD86-A05AA3C9A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Students could label plants around the school orally or by using sticky notes. If possible, help them to identify the visible roots of a nearby tree.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0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5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96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92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393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5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8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45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2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6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907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19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5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51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380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69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14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0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2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5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34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67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2361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17523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18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FA51B6-BCB6-43C8-B8ED-67D7988A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Animal and </a:t>
            </a:r>
            <a:br>
              <a:rPr lang="en-GB" dirty="0"/>
            </a:br>
            <a:r>
              <a:rPr lang="en-GB" dirty="0"/>
              <a:t>Plant Parts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DDE88924-7330-43C3-8E80-45057528F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Plant parts and what they do (1)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DC5C27C9-E80F-4FD5-B173-5D48FFE78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9199"/>
            <a:ext cx="771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Like animals, plants use their parts to do different jobs. 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294D77B6-DE26-4FB7-BDBC-68061B6F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640880"/>
            <a:ext cx="480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10BC45"/>
                </a:solidFill>
              </a:rPr>
              <a:t>Flowers</a:t>
            </a:r>
            <a:r>
              <a:rPr lang="en-GB" altLang="en-US" dirty="0">
                <a:solidFill>
                  <a:srgbClr val="010066"/>
                </a:solidFill>
              </a:rPr>
              <a:t> help the plant to attract insects and make seeds. </a:t>
            </a:r>
          </a:p>
        </p:txBody>
      </p:sp>
      <p:pic>
        <p:nvPicPr>
          <p:cNvPr id="12294" name="Picture 23" descr="Needs of Plants_Plants.png">
            <a:extLst>
              <a:ext uri="{FF2B5EF4-FFF2-40B4-BE49-F238E27FC236}">
                <a16:creationId xmlns:a16="http://schemas.microsoft.com/office/drawing/2014/main" id="{AB5EA3FE-D16C-498C-9351-B8F38F4E5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0" y="1640880"/>
            <a:ext cx="29892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">
            <a:extLst>
              <a:ext uri="{FF2B5EF4-FFF2-40B4-BE49-F238E27FC236}">
                <a16:creationId xmlns:a16="http://schemas.microsoft.com/office/drawing/2014/main" id="{B772B686-00D1-47BE-B16D-EE5DFBF8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4102430"/>
            <a:ext cx="4406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10BC45"/>
                </a:solidFill>
              </a:rPr>
              <a:t>Leaves</a:t>
            </a:r>
            <a:r>
              <a:rPr lang="en-GB" altLang="en-US" dirty="0">
                <a:solidFill>
                  <a:srgbClr val="010066"/>
                </a:solidFill>
              </a:rPr>
              <a:t> help the plant to capture light from the Sun. </a:t>
            </a:r>
          </a:p>
        </p:txBody>
      </p:sp>
      <p:sp>
        <p:nvSpPr>
          <p:cNvPr id="13320" name="Text Box 3">
            <a:extLst>
              <a:ext uri="{FF2B5EF4-FFF2-40B4-BE49-F238E27FC236}">
                <a16:creationId xmlns:a16="http://schemas.microsoft.com/office/drawing/2014/main" id="{A77DF531-D672-489C-BB51-6684FF7E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5332413"/>
            <a:ext cx="4406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10BC45"/>
                </a:solidFill>
              </a:rPr>
              <a:t>Roots</a:t>
            </a:r>
            <a:r>
              <a:rPr lang="en-GB" altLang="en-US" dirty="0">
                <a:solidFill>
                  <a:srgbClr val="010066"/>
                </a:solidFill>
              </a:rPr>
              <a:t> help the plant to take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up water from the soil.</a:t>
            </a:r>
          </a:p>
        </p:txBody>
      </p:sp>
      <p:sp>
        <p:nvSpPr>
          <p:cNvPr id="13321" name="Text Box 3">
            <a:extLst>
              <a:ext uri="{FF2B5EF4-FFF2-40B4-BE49-F238E27FC236}">
                <a16:creationId xmlns:a16="http://schemas.microsoft.com/office/drawing/2014/main" id="{B8C459CE-16F5-4170-B09B-81EFEEA0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2870861"/>
            <a:ext cx="480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</a:t>
            </a:r>
            <a:r>
              <a:rPr lang="en-GB" altLang="en-US" b="1" dirty="0">
                <a:solidFill>
                  <a:srgbClr val="10BC45"/>
                </a:solidFill>
              </a:rPr>
              <a:t>stem</a:t>
            </a:r>
            <a:r>
              <a:rPr lang="en-GB" altLang="en-US" dirty="0">
                <a:solidFill>
                  <a:srgbClr val="010066"/>
                </a:solidFill>
              </a:rPr>
              <a:t> supports the plant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and helps it to grow tall.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6486D-52F6-493D-9936-D56E5F1E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  <p:bldP spid="13320" grpId="0"/>
      <p:bldP spid="13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FDC103-C4F6-4779-A8A1-890B2C10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26" y="1450501"/>
            <a:ext cx="3427747" cy="2286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751B4-1E25-41FF-8886-F72002519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88" y="1553693"/>
            <a:ext cx="3154412" cy="4726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3BACC-C6D2-433A-BBB3-CD2363636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" y="1732105"/>
            <a:ext cx="3200623" cy="4164379"/>
          </a:xfrm>
          <a:prstGeom prst="rect">
            <a:avLst/>
          </a:prstGeom>
        </p:spPr>
      </p:pic>
      <p:sp>
        <p:nvSpPr>
          <p:cNvPr id="13317" name="Rectangle 8">
            <a:extLst>
              <a:ext uri="{FF2B5EF4-FFF2-40B4-BE49-F238E27FC236}">
                <a16:creationId xmlns:a16="http://schemas.microsoft.com/office/drawing/2014/main" id="{A26A5662-18FF-4E7C-B858-2CF0888C3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Plant parts and what they do (2)</a:t>
            </a:r>
          </a:p>
        </p:txBody>
      </p:sp>
      <p:sp>
        <p:nvSpPr>
          <p:cNvPr id="13318" name="Text Box 3">
            <a:extLst>
              <a:ext uri="{FF2B5EF4-FFF2-40B4-BE49-F238E27FC236}">
                <a16:creationId xmlns:a16="http://schemas.microsoft.com/office/drawing/2014/main" id="{59127772-D65B-4579-AA69-2F97E68D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5276"/>
            <a:ext cx="771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Can you recognize any plant parts in the plants below?</a:t>
            </a:r>
          </a:p>
        </p:txBody>
      </p:sp>
      <p:sp>
        <p:nvSpPr>
          <p:cNvPr id="13319" name="Text Box 3">
            <a:extLst>
              <a:ext uri="{FF2B5EF4-FFF2-40B4-BE49-F238E27FC236}">
                <a16:creationId xmlns:a16="http://schemas.microsoft.com/office/drawing/2014/main" id="{B1BA287D-A7ED-4911-9F37-E9EBFFF72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6094413"/>
            <a:ext cx="603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Do the parts look the same or different?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22CF8-6EBC-4A93-9BF3-B9585AE45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72" y="3662376"/>
            <a:ext cx="3228582" cy="2153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70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Asking Questions and Defining Problems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Developing and Using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4. Systems and System Models</a:t>
            </a:r>
          </a:p>
          <a:p>
            <a:r>
              <a:rPr lang="en-GB" sz="1600" dirty="0"/>
              <a:t>6. Structure and Function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9">
            <a:extLst>
              <a:ext uri="{FF2B5EF4-FFF2-40B4-BE49-F238E27FC236}">
                <a16:creationId xmlns:a16="http://schemas.microsoft.com/office/drawing/2014/main" id="{0CBD57BF-86C2-439B-90DB-97E2D44F8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Sorting animals into groups (1)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5E29-3F32-4630-BAF5-09414146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3D5B9AE6-8EFE-4160-903E-27B41665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28985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87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57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18007C36-7BE6-4F6F-958A-B320322F4E2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>
            <a:extLst>
              <a:ext uri="{FF2B5EF4-FFF2-40B4-BE49-F238E27FC236}">
                <a16:creationId xmlns:a16="http://schemas.microsoft.com/office/drawing/2014/main" id="{E38662BD-F8BA-4D46-9E59-EC78D827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36" y="1373893"/>
            <a:ext cx="840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66"/>
                </a:solidFill>
              </a:rPr>
              <a:t>Write the name of each animal into the correct box for the groups you have chosen.</a:t>
            </a:r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36900" name="AutoShape 4">
            <a:extLst>
              <a:ext uri="{FF2B5EF4-FFF2-40B4-BE49-F238E27FC236}">
                <a16:creationId xmlns:a16="http://schemas.microsoft.com/office/drawing/2014/main" id="{E58E507C-4CF4-4708-B599-421AD042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524125"/>
            <a:ext cx="4152900" cy="26463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10BC45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6901" name="AutoShape 5">
            <a:extLst>
              <a:ext uri="{FF2B5EF4-FFF2-40B4-BE49-F238E27FC236}">
                <a16:creationId xmlns:a16="http://schemas.microsoft.com/office/drawing/2014/main" id="{BE5936F1-181F-46F1-B922-91B553DC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524125"/>
            <a:ext cx="4152900" cy="2644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10BC45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6902" name="Text Box 6">
            <a:extLst>
              <a:ext uri="{FF2B5EF4-FFF2-40B4-BE49-F238E27FC236}">
                <a16:creationId xmlns:a16="http://schemas.microsoft.com/office/drawing/2014/main" id="{DB3872E7-EBEC-4572-B4E1-1912EB462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819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........................................</a:t>
            </a:r>
          </a:p>
        </p:txBody>
      </p:sp>
      <p:sp>
        <p:nvSpPr>
          <p:cNvPr id="336903" name="Text Box 7">
            <a:extLst>
              <a:ext uri="{FF2B5EF4-FFF2-40B4-BE49-F238E27FC236}">
                <a16:creationId xmlns:a16="http://schemas.microsoft.com/office/drawing/2014/main" id="{9EF045FD-888A-40E5-B918-71C701A2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2819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........................................</a:t>
            </a:r>
          </a:p>
        </p:txBody>
      </p:sp>
      <p:sp>
        <p:nvSpPr>
          <p:cNvPr id="7177" name="Rectangle 11">
            <a:extLst>
              <a:ext uri="{FF2B5EF4-FFF2-40B4-BE49-F238E27FC236}">
                <a16:creationId xmlns:a16="http://schemas.microsoft.com/office/drawing/2014/main" id="{9E2F1439-6D4F-43F8-B1E6-1133A62D2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Sorting animals into groups (2)</a:t>
            </a:r>
          </a:p>
        </p:txBody>
      </p:sp>
      <p:sp>
        <p:nvSpPr>
          <p:cNvPr id="336908" name="Text Box 12">
            <a:extLst>
              <a:ext uri="{FF2B5EF4-FFF2-40B4-BE49-F238E27FC236}">
                <a16:creationId xmlns:a16="http://schemas.microsoft.com/office/drawing/2014/main" id="{493F4149-17CE-43E6-9F69-C392BC25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5" y="53736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0066"/>
                </a:solidFill>
              </a:rPr>
              <a:t>butterfly</a:t>
            </a:r>
          </a:p>
        </p:txBody>
      </p:sp>
      <p:sp>
        <p:nvSpPr>
          <p:cNvPr id="336909" name="Text Box 13">
            <a:extLst>
              <a:ext uri="{FF2B5EF4-FFF2-40B4-BE49-F238E27FC236}">
                <a16:creationId xmlns:a16="http://schemas.microsoft.com/office/drawing/2014/main" id="{070EFEBB-D778-4655-9081-C6184E31F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110" y="53721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66"/>
                </a:solidFill>
              </a:rPr>
              <a:t>snail</a:t>
            </a:r>
          </a:p>
        </p:txBody>
      </p:sp>
      <p:sp>
        <p:nvSpPr>
          <p:cNvPr id="336910" name="Text Box 14">
            <a:extLst>
              <a:ext uri="{FF2B5EF4-FFF2-40B4-BE49-F238E27FC236}">
                <a16:creationId xmlns:a16="http://schemas.microsoft.com/office/drawing/2014/main" id="{A99BEF89-6931-4C7D-894B-DC2E9153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035" y="5981700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66"/>
                </a:solidFill>
              </a:rPr>
              <a:t>blackbird</a:t>
            </a:r>
          </a:p>
        </p:txBody>
      </p:sp>
      <p:sp>
        <p:nvSpPr>
          <p:cNvPr id="336911" name="Text Box 15">
            <a:extLst>
              <a:ext uri="{FF2B5EF4-FFF2-40B4-BE49-F238E27FC236}">
                <a16:creationId xmlns:a16="http://schemas.microsoft.com/office/drawing/2014/main" id="{E9CBE585-AC0C-4226-A5AF-1907911C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273" y="53594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66"/>
                </a:solidFill>
              </a:rPr>
              <a:t>spider</a:t>
            </a:r>
          </a:p>
        </p:txBody>
      </p:sp>
      <p:sp>
        <p:nvSpPr>
          <p:cNvPr id="336912" name="Text Box 16">
            <a:extLst>
              <a:ext uri="{FF2B5EF4-FFF2-40B4-BE49-F238E27FC236}">
                <a16:creationId xmlns:a16="http://schemas.microsoft.com/office/drawing/2014/main" id="{5597A3D3-9B8D-487A-A76B-2674E8F4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135" y="59817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66"/>
                </a:solidFill>
              </a:rPr>
              <a:t>frog</a:t>
            </a:r>
          </a:p>
        </p:txBody>
      </p:sp>
      <p:sp>
        <p:nvSpPr>
          <p:cNvPr id="336913" name="Text Box 17">
            <a:extLst>
              <a:ext uri="{FF2B5EF4-FFF2-40B4-BE49-F238E27FC236}">
                <a16:creationId xmlns:a16="http://schemas.microsoft.com/office/drawing/2014/main" id="{7C96520D-276A-4279-8712-C7C3A5EFB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635" y="537210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66"/>
                </a:solidFill>
              </a:rPr>
              <a:t>bee</a:t>
            </a:r>
          </a:p>
        </p:txBody>
      </p:sp>
      <p:sp>
        <p:nvSpPr>
          <p:cNvPr id="7184" name="Text Box 3">
            <a:extLst>
              <a:ext uri="{FF2B5EF4-FFF2-40B4-BE49-F238E27FC236}">
                <a16:creationId xmlns:a16="http://schemas.microsoft.com/office/drawing/2014/main" id="{EB0170F9-F918-4AF4-BD5C-C7330C073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" y="782461"/>
            <a:ext cx="868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66"/>
                </a:solidFill>
              </a:rPr>
              <a:t>Sort the animals into two groups of your own!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2880FE-D897-4BA1-B731-9EF5D166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notes_icon">
            <a:extLst>
              <a:ext uri="{FF2B5EF4-FFF2-40B4-BE49-F238E27FC236}">
                <a16:creationId xmlns:a16="http://schemas.microsoft.com/office/drawing/2014/main" id="{C1B1FC4C-C879-436A-9773-79C697C1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1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 animBg="1"/>
      <p:bldP spid="336901" grpId="0" animBg="1"/>
      <p:bldP spid="336902" grpId="0"/>
      <p:bldP spid="336903" grpId="0"/>
      <p:bldP spid="336908" grpId="0"/>
      <p:bldP spid="336909" grpId="0"/>
      <p:bldP spid="336910" grpId="0"/>
      <p:bldP spid="336911" grpId="0"/>
      <p:bldP spid="336912" grpId="0"/>
      <p:bldP spid="3369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Animal and Plant Parts_Leopard.png">
            <a:extLst>
              <a:ext uri="{FF2B5EF4-FFF2-40B4-BE49-F238E27FC236}">
                <a16:creationId xmlns:a16="http://schemas.microsoft.com/office/drawing/2014/main" id="{31114C61-8297-442C-80B0-128617894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388306"/>
            <a:ext cx="27813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>
            <a:extLst>
              <a:ext uri="{FF2B5EF4-FFF2-40B4-BE49-F238E27FC236}">
                <a16:creationId xmlns:a16="http://schemas.microsoft.com/office/drawing/2014/main" id="{817B3288-1509-4EE8-8503-59401316B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Different parts of animals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00A8BB94-FB28-4C47-86AC-7A604E77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76557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All living things have different </a:t>
            </a:r>
            <a:r>
              <a:rPr lang="en-GB" altLang="en-US" b="1" dirty="0">
                <a:solidFill>
                  <a:srgbClr val="10BC45"/>
                </a:solidFill>
              </a:rPr>
              <a:t>parts</a:t>
            </a:r>
            <a:r>
              <a:rPr lang="en-GB" altLang="en-US" dirty="0">
                <a:solidFill>
                  <a:srgbClr val="010066"/>
                </a:solidFill>
              </a:rPr>
              <a:t> that help them survive. </a:t>
            </a: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9EAC577C-589B-4427-BCB3-401A5AE00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7877"/>
            <a:ext cx="775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What sort of parts does this animal have?</a:t>
            </a:r>
          </a:p>
        </p:txBody>
      </p:sp>
      <p:sp>
        <p:nvSpPr>
          <p:cNvPr id="8205" name="Text Box 3">
            <a:extLst>
              <a:ext uri="{FF2B5EF4-FFF2-40B4-BE49-F238E27FC236}">
                <a16:creationId xmlns:a16="http://schemas.microsoft.com/office/drawing/2014/main" id="{F4C1A65A-283A-4F41-A97E-B91BE18C1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408613"/>
            <a:ext cx="502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How do you think these parts help this animal to survive?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35B9CF-9A93-44AF-B973-BB5883DAD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notes_icon">
            <a:extLst>
              <a:ext uri="{FF2B5EF4-FFF2-40B4-BE49-F238E27FC236}">
                <a16:creationId xmlns:a16="http://schemas.microsoft.com/office/drawing/2014/main" id="{54D89473-11E5-4890-91AE-F20D336DC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44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D7FB3A-B0E0-46B5-A069-A73584823307}"/>
              </a:ext>
            </a:extLst>
          </p:cNvPr>
          <p:cNvSpPr/>
          <p:nvPr/>
        </p:nvSpPr>
        <p:spPr>
          <a:xfrm>
            <a:off x="4164806" y="2637222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</a:t>
            </a:r>
            <a:r>
              <a:rPr lang="en-GB" dirty="0">
                <a:solidFill>
                  <a:srgbClr val="010066"/>
                </a:solidFill>
              </a:rPr>
              <a:t>Eyes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3CACF5-4B61-45E0-A964-D82B2DC0FBAB}"/>
              </a:ext>
            </a:extLst>
          </p:cNvPr>
          <p:cNvSpPr/>
          <p:nvPr/>
        </p:nvSpPr>
        <p:spPr>
          <a:xfrm>
            <a:off x="4159250" y="3185648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</a:t>
            </a:r>
            <a:r>
              <a:rPr lang="en-GB" dirty="0">
                <a:solidFill>
                  <a:srgbClr val="010066"/>
                </a:solidFill>
              </a:rPr>
              <a:t>Mouth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9107D7-1BE6-4AAA-AF8A-1579F8811D3F}"/>
              </a:ext>
            </a:extLst>
          </p:cNvPr>
          <p:cNvSpPr/>
          <p:nvPr/>
        </p:nvSpPr>
        <p:spPr>
          <a:xfrm>
            <a:off x="4159250" y="373407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</a:t>
            </a:r>
            <a:r>
              <a:rPr lang="en-GB" dirty="0">
                <a:solidFill>
                  <a:srgbClr val="010066"/>
                </a:solidFill>
              </a:rPr>
              <a:t>Nose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A2F4A6-E04A-4A32-8F50-186584865851}"/>
              </a:ext>
            </a:extLst>
          </p:cNvPr>
          <p:cNvSpPr/>
          <p:nvPr/>
        </p:nvSpPr>
        <p:spPr>
          <a:xfrm>
            <a:off x="4159250" y="4282500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</a:t>
            </a:r>
            <a:r>
              <a:rPr lang="en-GB" dirty="0">
                <a:solidFill>
                  <a:srgbClr val="010066"/>
                </a:solidFill>
              </a:rPr>
              <a:t>Legs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602AD2-5B51-4354-8930-D5BD503CE7D7}"/>
              </a:ext>
            </a:extLst>
          </p:cNvPr>
          <p:cNvSpPr/>
          <p:nvPr/>
        </p:nvSpPr>
        <p:spPr>
          <a:xfrm>
            <a:off x="6254750" y="263722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</a:t>
            </a:r>
            <a:r>
              <a:rPr lang="en-GB" dirty="0">
                <a:solidFill>
                  <a:srgbClr val="010066"/>
                </a:solidFill>
              </a:rPr>
              <a:t>Ears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C10DDB-134A-4671-BA57-C30B22E0C679}"/>
              </a:ext>
            </a:extLst>
          </p:cNvPr>
          <p:cNvSpPr/>
          <p:nvPr/>
        </p:nvSpPr>
        <p:spPr>
          <a:xfrm>
            <a:off x="6265043" y="3185648"/>
            <a:ext cx="1246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</a:t>
            </a:r>
            <a:r>
              <a:rPr lang="en-GB" dirty="0">
                <a:solidFill>
                  <a:srgbClr val="010066"/>
                </a:solidFill>
              </a:rPr>
              <a:t>Teeth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728CD9-F414-43C6-ADBC-4D2A3A4BD63D}"/>
              </a:ext>
            </a:extLst>
          </p:cNvPr>
          <p:cNvSpPr/>
          <p:nvPr/>
        </p:nvSpPr>
        <p:spPr>
          <a:xfrm>
            <a:off x="6265043" y="3734074"/>
            <a:ext cx="956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</a:t>
            </a:r>
            <a:r>
              <a:rPr lang="en-GB" dirty="0">
                <a:solidFill>
                  <a:srgbClr val="010066"/>
                </a:solidFill>
              </a:rPr>
              <a:t>Tail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762022-7500-4B8D-B4BE-2B9A4F63C40C}"/>
              </a:ext>
            </a:extLst>
          </p:cNvPr>
          <p:cNvSpPr/>
          <p:nvPr/>
        </p:nvSpPr>
        <p:spPr>
          <a:xfrm>
            <a:off x="6251486" y="4282500"/>
            <a:ext cx="111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</a:t>
            </a:r>
            <a:r>
              <a:rPr lang="en-GB" dirty="0">
                <a:solidFill>
                  <a:srgbClr val="010066"/>
                </a:solidFill>
              </a:rPr>
              <a:t>Feet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5" grpId="0"/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729BDFCC-E438-4115-913D-F2B1505EE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Animal parts and what they do (1)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BD239707-5E15-4052-865F-EFECB9E24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10" y="774788"/>
            <a:ext cx="771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Animals use their parts do different jobs, such as </a:t>
            </a:r>
            <a:r>
              <a:rPr lang="en-GB" altLang="en-US" b="1" dirty="0">
                <a:solidFill>
                  <a:srgbClr val="10BC45"/>
                </a:solidFill>
              </a:rPr>
              <a:t>seeing</a:t>
            </a:r>
            <a:r>
              <a:rPr lang="en-GB" altLang="en-US" dirty="0">
                <a:solidFill>
                  <a:srgbClr val="010066"/>
                </a:solidFill>
              </a:rPr>
              <a:t>, </a:t>
            </a:r>
            <a:r>
              <a:rPr lang="en-GB" altLang="en-US" b="1" dirty="0">
                <a:solidFill>
                  <a:srgbClr val="10BC45"/>
                </a:solidFill>
              </a:rPr>
              <a:t>hearing</a:t>
            </a:r>
            <a:r>
              <a:rPr lang="en-GB" altLang="en-US" dirty="0">
                <a:solidFill>
                  <a:srgbClr val="010066"/>
                </a:solidFill>
              </a:rPr>
              <a:t> or </a:t>
            </a:r>
            <a:r>
              <a:rPr lang="en-GB" altLang="en-US" b="1" dirty="0">
                <a:solidFill>
                  <a:srgbClr val="10BC45"/>
                </a:solidFill>
              </a:rPr>
              <a:t>moving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D51A3C0D-352C-4ADB-B99A-8A0964883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10" y="1879688"/>
            <a:ext cx="771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Which parts do these animals use for </a:t>
            </a:r>
            <a:r>
              <a:rPr lang="en-GB" altLang="en-US" b="1" dirty="0">
                <a:solidFill>
                  <a:srgbClr val="10BC45"/>
                </a:solidFill>
              </a:rPr>
              <a:t>seeing</a:t>
            </a:r>
            <a:r>
              <a:rPr lang="en-GB" altLang="en-US" dirty="0">
                <a:solidFill>
                  <a:srgbClr val="010066"/>
                </a:solidFill>
              </a:rPr>
              <a:t>?</a:t>
            </a:r>
          </a:p>
        </p:txBody>
      </p:sp>
      <p:sp>
        <p:nvSpPr>
          <p:cNvPr id="9222" name="Text Box 3">
            <a:extLst>
              <a:ext uri="{FF2B5EF4-FFF2-40B4-BE49-F238E27FC236}">
                <a16:creationId xmlns:a16="http://schemas.microsoft.com/office/drawing/2014/main" id="{0BF61D4C-D8BF-44FB-9633-4B8CE47F0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6094413"/>
            <a:ext cx="603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Do the parts look the same or different?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6D8B1-0831-4A70-87D5-34C71107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15DD2-7A54-400E-B264-1EFCD7702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" y="2603501"/>
            <a:ext cx="2855717" cy="1260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B254D-2C11-4362-91C0-9B79D35CC1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2" y="4090256"/>
            <a:ext cx="2160895" cy="1867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2BD2E-C20B-4E53-875E-C6C97E61F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84" y="2387859"/>
            <a:ext cx="2355572" cy="1867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8520E8-05A9-458A-B8AD-D9AB7B8D8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20" y="4295589"/>
            <a:ext cx="3093236" cy="17587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7F0C50-C90E-4E42-80F9-614F084C94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56" y="2428690"/>
            <a:ext cx="2932118" cy="3514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70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2E75FA-62F0-45BE-A34B-A658542D8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6" y="1954259"/>
            <a:ext cx="3869199" cy="3869199"/>
          </a:xfrm>
          <a:prstGeom prst="rect">
            <a:avLst/>
          </a:prstGeom>
        </p:spPr>
      </p:pic>
      <p:sp>
        <p:nvSpPr>
          <p:cNvPr id="10244" name="Rectangle 8">
            <a:extLst>
              <a:ext uri="{FF2B5EF4-FFF2-40B4-BE49-F238E27FC236}">
                <a16:creationId xmlns:a16="http://schemas.microsoft.com/office/drawing/2014/main" id="{03FE0B33-88AE-43EA-96DB-2CCA25444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Animal parts and what they do (2)</a:t>
            </a:r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55820502-A6CF-4D66-9F9A-7A290807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6925"/>
            <a:ext cx="798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Which parts do these animals use for </a:t>
            </a:r>
            <a:r>
              <a:rPr lang="en-GB" altLang="en-US" b="1" dirty="0">
                <a:solidFill>
                  <a:srgbClr val="10BC45"/>
                </a:solidFill>
              </a:rPr>
              <a:t>moving</a:t>
            </a:r>
            <a:r>
              <a:rPr lang="en-GB" altLang="en-US" dirty="0">
                <a:solidFill>
                  <a:srgbClr val="010066"/>
                </a:solidFill>
              </a:rPr>
              <a:t> from place to place?</a:t>
            </a:r>
          </a:p>
        </p:txBody>
      </p:sp>
      <p:sp>
        <p:nvSpPr>
          <p:cNvPr id="10247" name="Text Box 3">
            <a:extLst>
              <a:ext uri="{FF2B5EF4-FFF2-40B4-BE49-F238E27FC236}">
                <a16:creationId xmlns:a16="http://schemas.microsoft.com/office/drawing/2014/main" id="{FBDFED36-F939-454C-85C7-EB0C76437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6094413"/>
            <a:ext cx="603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Do the parts look the same or different?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D17207-5CB3-4A8A-8B63-BFF0038C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C78D52-63C6-487B-B80D-FD21811B5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90" y="4765555"/>
            <a:ext cx="2855717" cy="126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D409E8-928E-43A2-85E2-9243598DE6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8" y="3936698"/>
            <a:ext cx="2160895" cy="18676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0C2D0E-F1D5-447F-8588-D61CED037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14" y="1561368"/>
            <a:ext cx="2355572" cy="18676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8880AE-D488-4778-94DD-317A2B0D4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5" y="3191717"/>
            <a:ext cx="3093236" cy="1758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AD54D-C183-4062-8518-EBF544501F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0" y="1928067"/>
            <a:ext cx="2813840" cy="2001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70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5F3B7-9AF1-4102-9071-D08BE03BD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3" y="1790284"/>
            <a:ext cx="3234493" cy="2165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121E5-CF8C-49F9-9E09-451869EB0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03" y="1814866"/>
            <a:ext cx="3822998" cy="3869199"/>
          </a:xfrm>
          <a:prstGeom prst="rect">
            <a:avLst/>
          </a:prstGeom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9C62CBB2-C730-4C6C-9FB5-13FB3258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7995"/>
            <a:ext cx="771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Which parts do these animals use for </a:t>
            </a:r>
            <a:r>
              <a:rPr lang="en-GB" altLang="en-US" b="1" dirty="0">
                <a:solidFill>
                  <a:srgbClr val="10BC45"/>
                </a:solidFill>
              </a:rPr>
              <a:t>protecting</a:t>
            </a:r>
            <a:r>
              <a:rPr lang="en-GB" altLang="en-US" dirty="0">
                <a:solidFill>
                  <a:srgbClr val="010066"/>
                </a:solidFill>
              </a:rPr>
              <a:t> themselves from danger?</a:t>
            </a:r>
          </a:p>
        </p:txBody>
      </p:sp>
      <p:sp>
        <p:nvSpPr>
          <p:cNvPr id="11270" name="Rectangle 8">
            <a:extLst>
              <a:ext uri="{FF2B5EF4-FFF2-40B4-BE49-F238E27FC236}">
                <a16:creationId xmlns:a16="http://schemas.microsoft.com/office/drawing/2014/main" id="{5F125DD0-E630-4DD9-814B-FBD9D6589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Animal parts and what they do (3)</a:t>
            </a:r>
          </a:p>
        </p:txBody>
      </p:sp>
      <p:sp>
        <p:nvSpPr>
          <p:cNvPr id="11274" name="Text Box 3">
            <a:extLst>
              <a:ext uri="{FF2B5EF4-FFF2-40B4-BE49-F238E27FC236}">
                <a16:creationId xmlns:a16="http://schemas.microsoft.com/office/drawing/2014/main" id="{8D4AF999-231F-4287-8371-E2460ECF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6094413"/>
            <a:ext cx="603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Do the parts look the same or different?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C1FB43-52AF-49EE-BE7F-BDA168031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6AF729-C602-410F-B601-2CE6B8E88C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2" y="3955827"/>
            <a:ext cx="2370667" cy="2048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9C20D3-A771-4242-BBD7-74A39371C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3" y="4369891"/>
            <a:ext cx="2645718" cy="1749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0298BC-D73C-43E8-B829-AA7278D68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6" y="1850007"/>
            <a:ext cx="2818491" cy="2818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EB6CA6-A0FA-4425-9098-09C3C0D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70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0">
            <a:extLst>
              <a:ext uri="{FF2B5EF4-FFF2-40B4-BE49-F238E27FC236}">
                <a16:creationId xmlns:a16="http://schemas.microsoft.com/office/drawing/2014/main" id="{C7DEF145-1C5E-47FC-A20B-621FEBF34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Different parts of plants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10380-BF3A-4BA4-92DC-1E524B37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9195499D-BFA8-4581-9A7B-0325B0304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4B927EB0-E508-4505-8299-7ACC95B1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82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F5DA5B04-FD96-4451-AD2A-678034AC874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9995</TotalTime>
  <Words>859</Words>
  <Application>Microsoft Office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Wingdings 2</vt:lpstr>
      <vt:lpstr>Default Design</vt:lpstr>
      <vt:lpstr>3_Default Design</vt:lpstr>
      <vt:lpstr>Animal and  Plant Parts</vt:lpstr>
      <vt:lpstr>Information</vt:lpstr>
      <vt:lpstr>Sorting animals into groups (1)</vt:lpstr>
      <vt:lpstr>Sorting animals into groups (2)</vt:lpstr>
      <vt:lpstr>Different parts of animals</vt:lpstr>
      <vt:lpstr>Animal parts and what they do (1)</vt:lpstr>
      <vt:lpstr>Animal parts and what they do (2)</vt:lpstr>
      <vt:lpstr>Animal parts and what they do (3)</vt:lpstr>
      <vt:lpstr>Different parts of plants</vt:lpstr>
      <vt:lpstr>Plant parts and what they do (1)</vt:lpstr>
      <vt:lpstr>Plant parts and what they do (2)</vt:lpstr>
    </vt:vector>
  </TitlesOfParts>
  <Manager/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and Plant Parts</dc:title>
  <dc:subject>Boardworks Elementary School Life Science</dc:subject>
  <dc:creator>Boardworks</dc:creator>
  <cp:lastModifiedBy>Tim Crilly</cp:lastModifiedBy>
  <cp:revision>413</cp:revision>
  <dcterms:created xsi:type="dcterms:W3CDTF">2003-11-17T16:26:04Z</dcterms:created>
  <dcterms:modified xsi:type="dcterms:W3CDTF">2018-12-04T11:01:48Z</dcterms:modified>
</cp:coreProperties>
</file>