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1.xml" ContentType="application/vnd.openxmlformats-officedocument.presentationml.notesSlide+xml"/>
  <Override PartName="/ppt/tags/tag12.xml" ContentType="application/vnd.openxmlformats-officedocument.presentationml.tags+xml"/>
  <Override PartName="/ppt/notesSlides/notesSlide2.xml" ContentType="application/vnd.openxmlformats-officedocument.presentationml.notesSlide+xml"/>
  <Override PartName="/ppt/tags/tag13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  <p:sldMasterId id="2147483863" r:id="rId2"/>
  </p:sldMasterIdLst>
  <p:notesMasterIdLst>
    <p:notesMasterId r:id="rId12"/>
  </p:notesMasterIdLst>
  <p:handoutMasterIdLst>
    <p:handoutMasterId r:id="rId13"/>
  </p:handoutMasterIdLst>
  <p:sldIdLst>
    <p:sldId id="430" r:id="rId3"/>
    <p:sldId id="527" r:id="rId4"/>
    <p:sldId id="535" r:id="rId5"/>
    <p:sldId id="529" r:id="rId6"/>
    <p:sldId id="536" r:id="rId7"/>
    <p:sldId id="537" r:id="rId8"/>
    <p:sldId id="538" r:id="rId9"/>
    <p:sldId id="539" r:id="rId10"/>
    <p:sldId id="540" r:id="rId11"/>
  </p:sldIdLst>
  <p:sldSz cx="9144000" cy="6858000" type="screen4x3"/>
  <p:notesSz cx="6858000" cy="9296400"/>
  <p:custDataLst>
    <p:tags r:id="rId1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0066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0066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0066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0066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33">
          <p15:clr>
            <a:srgbClr val="A4A3A4"/>
          </p15:clr>
        </p15:guide>
        <p15:guide id="2" pos="226" userDrawn="1">
          <p15:clr>
            <a:srgbClr val="A4A3A4"/>
          </p15:clr>
        </p15:guide>
        <p15:guide id="3" orient="horz" pos="5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4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6DA6"/>
    <a:srgbClr val="10BC45"/>
    <a:srgbClr val="96E696"/>
    <a:srgbClr val="010066"/>
    <a:srgbClr val="33CC33"/>
    <a:srgbClr val="BEDAF0"/>
    <a:srgbClr val="FFFFFF"/>
    <a:srgbClr val="FF6600"/>
    <a:srgbClr val="CC0099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8917" autoAdjust="0"/>
    <p:restoredTop sz="82979" autoAdjust="0"/>
  </p:normalViewPr>
  <p:slideViewPr>
    <p:cSldViewPr snapToGrid="0" showGuides="1">
      <p:cViewPr varScale="1">
        <p:scale>
          <a:sx n="85" d="100"/>
          <a:sy n="85" d="100"/>
        </p:scale>
        <p:origin x="540" y="66"/>
      </p:cViewPr>
      <p:guideLst>
        <p:guide orient="horz" pos="4133"/>
        <p:guide pos="226"/>
        <p:guide orient="horz" pos="5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77" d="100"/>
          <a:sy n="77" d="100"/>
        </p:scale>
        <p:origin x="2064" y="108"/>
      </p:cViewPr>
      <p:guideLst>
        <p:guide orient="horz" pos="2954"/>
        <p:guide pos="2160"/>
      </p:guideLst>
    </p:cSldViewPr>
  </p:notes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tags" Target="../tags/tag10.xml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7" name="Rectangle 5">
            <a:extLst>
              <a:ext uri="{FF2B5EF4-FFF2-40B4-BE49-F238E27FC236}">
                <a16:creationId xmlns:a16="http://schemas.microsoft.com/office/drawing/2014/main" id="{DCB85A24-CC71-4EBD-9F9E-77C0BC1BCD7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967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3376EFD9-74F3-4DA3-9F5E-4FDB1EB29D57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244" name="Rectangle 7"/>
          <p:cNvSpPr>
            <a:spLocks noChangeArrowheads="1"/>
          </p:cNvSpPr>
          <p:nvPr/>
        </p:nvSpPr>
        <p:spPr bwMode="auto">
          <a:xfrm>
            <a:off x="192405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© Boardworks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D5BED074-0D12-4A6D-840A-72F60EC9D6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527" y="116205"/>
            <a:ext cx="506694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Boardworks Elementary School Life Science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8258579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4E0C1D04-842E-4DDA-85DA-010BD4D80A8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5790"/>
            <a:ext cx="502920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A1619A3B-AC77-4F8A-822E-5379320C8B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45B40EEA-2BDC-4A1A-846A-91A8B24EC11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222" name="Rectangle 9"/>
          <p:cNvSpPr>
            <a:spLocks noChangeArrowheads="1"/>
          </p:cNvSpPr>
          <p:nvPr/>
        </p:nvSpPr>
        <p:spPr bwMode="auto">
          <a:xfrm>
            <a:off x="192405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© Boardworks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3E86551C-04F7-46E8-895B-E7DE1D5FF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527" y="116205"/>
            <a:ext cx="506694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Boardworks Elementary School Life Science</a:t>
            </a:r>
          </a:p>
        </p:txBody>
      </p:sp>
    </p:spTree>
    <p:extLst>
      <p:ext uri="{BB962C8B-B14F-4D97-AF65-F5344CB8AC3E}">
        <p14:creationId xmlns:p14="http://schemas.microsoft.com/office/powerpoint/2010/main" val="28391598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41638925-E2DA-4A18-8829-673AAD6B0AD4}" type="slidenum">
              <a:rPr lang="en-US" altLang="en-US" smtClean="0"/>
              <a:pPr/>
              <a:t>1</a:t>
            </a:fld>
            <a:endParaRPr lang="en-US" altLang="en-US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5DC6F1C9-F0D6-4DF7-92B3-D1EECB781E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23C50CA4-5BB0-48AE-A5E4-D378DFF27D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40EEA-2BDC-4A1A-846A-91A8B24EC11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652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altLang="en-US" b="1" dirty="0"/>
              <a:t>Teacher notes</a:t>
            </a:r>
          </a:p>
          <a:p>
            <a:pPr marL="0" marR="0" indent="0" algn="l" defTabSz="914400" rtl="0" eaLnBrk="0" fontAlgn="base" latinLnBrk="0" hangingPunct="0"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b="0" dirty="0"/>
              <a:t>You might need</a:t>
            </a:r>
            <a:r>
              <a:rPr lang="en-GB" altLang="en-US" b="0" baseline="0" dirty="0"/>
              <a:t> to remind students that </a:t>
            </a:r>
            <a:r>
              <a:rPr lang="en-GB" dirty="0"/>
              <a:t>matter is anything that takes up space and has mass and weight. </a:t>
            </a:r>
          </a:p>
          <a:p>
            <a:endParaRPr lang="en-GB" altLang="en-US" b="0" dirty="0"/>
          </a:p>
          <a:p>
            <a:r>
              <a:rPr lang="en-GB" altLang="en-US" b="0" dirty="0"/>
              <a:t>For more information on matter, please refer to the </a:t>
            </a:r>
            <a:r>
              <a:rPr lang="en-GB" altLang="en-US" i="1" dirty="0"/>
              <a:t>Particles</a:t>
            </a:r>
            <a:r>
              <a:rPr lang="en-GB" altLang="en-US" b="1" dirty="0"/>
              <a:t> </a:t>
            </a:r>
            <a:r>
              <a:rPr lang="en-GB" altLang="en-US" b="0" dirty="0"/>
              <a:t>presentation.</a:t>
            </a:r>
            <a:endParaRPr lang="en-GB" altLang="en-US" b="0" baseline="0" dirty="0"/>
          </a:p>
          <a:p>
            <a:endParaRPr lang="en-GB" altLang="en-US" b="0" baseline="0" dirty="0"/>
          </a:p>
          <a:p>
            <a:r>
              <a:rPr lang="en-GB" altLang="en-US" b="1" baseline="0" dirty="0"/>
              <a:t>Photo credit: </a:t>
            </a:r>
            <a:r>
              <a:rPr lang="en-US" altLang="en-US" dirty="0">
                <a:cs typeface="Times New Roman" panose="02020603050405020304" pitchFamily="18" charset="0"/>
              </a:rPr>
              <a:t>© Radek </a:t>
            </a:r>
            <a:r>
              <a:rPr lang="en-US" altLang="en-US" dirty="0" err="1">
                <a:cs typeface="Times New Roman" panose="02020603050405020304" pitchFamily="18" charset="0"/>
              </a:rPr>
              <a:t>Borovka</a:t>
            </a:r>
            <a:r>
              <a:rPr lang="en-US" altLang="en-US" dirty="0">
                <a:cs typeface="Times New Roman" panose="02020603050405020304" pitchFamily="18" charset="0"/>
              </a:rPr>
              <a:t>, Shutterstock.com 2018</a:t>
            </a:r>
            <a:endParaRPr lang="en-GB" sz="1200" b="0" i="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15364" name="Rectangle 7"/>
          <p:cNvSpPr>
            <a:spLocks noChangeArrowheads="1"/>
          </p:cNvSpPr>
          <p:nvPr/>
        </p:nvSpPr>
        <p:spPr bwMode="auto">
          <a:xfrm>
            <a:off x="388620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CF494CC-E9DC-47E7-9283-A50ACC56B332}" type="slidenum">
              <a:rPr lang="en-US" altLang="en-US" sz="1200" b="1">
                <a:solidFill>
                  <a:schemeClr val="tx1"/>
                </a:solidFill>
              </a:rPr>
              <a:pPr algn="r"/>
              <a:t>3</a:t>
            </a:fld>
            <a:endParaRPr lang="en-US" altLang="en-US" sz="1200" b="1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baseline="0" dirty="0"/>
              <a:t>Photo credit: </a:t>
            </a:r>
            <a:r>
              <a:rPr lang="en-US" altLang="en-US" dirty="0">
                <a:cs typeface="Times New Roman" panose="02020603050405020304" pitchFamily="18" charset="0"/>
              </a:rPr>
              <a:t>© </a:t>
            </a:r>
            <a:r>
              <a:rPr lang="en-US" altLang="en-US" dirty="0" err="1">
                <a:cs typeface="Times New Roman" panose="02020603050405020304" pitchFamily="18" charset="0"/>
              </a:rPr>
              <a:t>showcake</a:t>
            </a:r>
            <a:r>
              <a:rPr lang="en-US" altLang="en-US" dirty="0">
                <a:cs typeface="Times New Roman" panose="02020603050405020304" pitchFamily="18" charset="0"/>
              </a:rPr>
              <a:t>, Shutterstock.com 2018</a:t>
            </a:r>
            <a:endParaRPr lang="en-GB" sz="1200" b="0" i="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40EEA-2BDC-4A1A-846A-91A8B24EC11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47225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This slide covers the Science and Engineering Practice:</a:t>
            </a:r>
          </a:p>
          <a:p>
            <a:pPr marL="171450" marR="0" lvl="0" indent="-171450" algn="l" defTabSz="914400" rtl="0" eaLnBrk="0" fontAlgn="base" latinLnBrk="0" hangingPunct="0"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Constructing Explanations and Designing Solutions: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Use evidence (e.g., measurements, observations, patterns) to construct or support an explanation or to design a solution to a problem.</a:t>
            </a:r>
            <a:endParaRPr lang="en-GB" dirty="0">
              <a:effectLst/>
            </a:endParaRPr>
          </a:p>
          <a:p>
            <a:endParaRPr lang="en-GB" b="1" dirty="0"/>
          </a:p>
          <a:p>
            <a:r>
              <a:rPr lang="en-GB" b="1" dirty="0"/>
              <a:t>Photo credits:</a:t>
            </a:r>
            <a:r>
              <a:rPr lang="en-GB" b="1" baseline="0" dirty="0"/>
              <a:t> 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Cabbage </a:t>
            </a:r>
            <a:r>
              <a:rPr lang="en-US" altLang="en-US" dirty="0">
                <a:cs typeface="Times New Roman" panose="02020603050405020304" pitchFamily="18" charset="0"/>
              </a:rPr>
              <a:t>© JIANG HONGYAN; 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Garden snail </a:t>
            </a:r>
            <a:r>
              <a:rPr lang="en-US" altLang="en-US" dirty="0">
                <a:cs typeface="Times New Roman" panose="02020603050405020304" pitchFamily="18" charset="0"/>
              </a:rPr>
              <a:t>© </a:t>
            </a:r>
            <a:r>
              <a:rPr lang="en-US" altLang="en-US" dirty="0" err="1">
                <a:cs typeface="Times New Roman" panose="02020603050405020304" pitchFamily="18" charset="0"/>
              </a:rPr>
              <a:t>StockPhotosArt</a:t>
            </a:r>
            <a:r>
              <a:rPr lang="en-US" altLang="en-US" dirty="0">
                <a:cs typeface="Times New Roman" panose="02020603050405020304" pitchFamily="18" charset="0"/>
              </a:rPr>
              <a:t>; 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Eastern Bluebird </a:t>
            </a:r>
            <a:r>
              <a:rPr lang="en-US" altLang="en-US" dirty="0">
                <a:cs typeface="Times New Roman" panose="02020603050405020304" pitchFamily="18" charset="0"/>
              </a:rPr>
              <a:t>© Steve Byland, all at Shutterstock.com 2018</a:t>
            </a:r>
            <a:endParaRPr lang="en-GB" sz="1200" b="0" i="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40EEA-2BDC-4A1A-846A-91A8B24EC11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86050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Photo credits:</a:t>
            </a:r>
            <a:r>
              <a:rPr lang="en-GB" b="1" baseline="0" dirty="0"/>
              <a:t> </a:t>
            </a:r>
            <a:r>
              <a:rPr lang="en-US" altLang="en-US" dirty="0">
                <a:cs typeface="Times New Roman" panose="02020603050405020304" pitchFamily="18" charset="0"/>
              </a:rPr>
              <a:t>© lumen-digital, Shutterstock.com 2018</a:t>
            </a:r>
            <a:endParaRPr lang="en-GB" sz="1200" b="0" i="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40EEA-2BDC-4A1A-846A-91A8B24EC11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86050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This slide covers the Science and Engineering Practice:</a:t>
            </a:r>
          </a:p>
          <a:p>
            <a:pPr marL="171450" marR="0" lvl="0" indent="-171450" algn="l" defTabSz="914400" rtl="0" eaLnBrk="0" fontAlgn="base" latinLnBrk="0" hangingPunct="0"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Constructing Explanations and Designing Solutions: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Use evidence (e.g., measurements, observations, patterns) to construct or support an explanation or to design a solution to a problem.</a:t>
            </a:r>
            <a:endParaRPr lang="en-GB" dirty="0">
              <a:effectLst/>
            </a:endParaRPr>
          </a:p>
          <a:p>
            <a:endParaRPr lang="en-GB" b="1" baseline="0" dirty="0"/>
          </a:p>
          <a:p>
            <a:r>
              <a:rPr lang="en-GB" b="1" baseline="0" dirty="0"/>
              <a:t>Photo credit: </a:t>
            </a:r>
            <a:r>
              <a:rPr lang="en-US" altLang="en-US" dirty="0">
                <a:cs typeface="Times New Roman" panose="02020603050405020304" pitchFamily="18" charset="0"/>
              </a:rPr>
              <a:t>© Jiri </a:t>
            </a:r>
            <a:r>
              <a:rPr lang="en-US" altLang="en-US" dirty="0" err="1">
                <a:cs typeface="Times New Roman" panose="02020603050405020304" pitchFamily="18" charset="0"/>
              </a:rPr>
              <a:t>Vaclavek</a:t>
            </a:r>
            <a:r>
              <a:rPr lang="en-US" altLang="en-US" dirty="0">
                <a:cs typeface="Times New Roman" panose="02020603050405020304" pitchFamily="18" charset="0"/>
              </a:rPr>
              <a:t>, Shutterstock.com 2018</a:t>
            </a:r>
            <a:endParaRPr lang="en-GB" sz="1200" b="0" i="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40EEA-2BDC-4A1A-846A-91A8B24EC11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82380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Teacher</a:t>
            </a:r>
            <a:r>
              <a:rPr lang="en-GB" b="1" baseline="0" dirty="0"/>
              <a:t> notes</a:t>
            </a:r>
          </a:p>
          <a:p>
            <a:r>
              <a:rPr lang="en-GB" baseline="0" dirty="0"/>
              <a:t>You could ask students what would happen to the cycle if we took out decomposers. How would this affect the cycle?</a:t>
            </a:r>
          </a:p>
          <a:p>
            <a:endParaRPr lang="en-GB" baseline="0" dirty="0"/>
          </a:p>
          <a:p>
            <a:r>
              <a:rPr lang="en-GB" b="1" baseline="0" dirty="0"/>
              <a:t>Photo credit: </a:t>
            </a:r>
            <a:r>
              <a:rPr lang="en-US" altLang="en-US" dirty="0">
                <a:cs typeface="Times New Roman" panose="02020603050405020304" pitchFamily="18" charset="0"/>
              </a:rPr>
              <a:t>© Nick Hawkes, Shutterstock.com 2018</a:t>
            </a:r>
            <a:endParaRPr lang="en-GB" sz="1200" b="0" i="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40EEA-2BDC-4A1A-846A-91A8B24EC11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82380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Teacher</a:t>
            </a:r>
            <a:r>
              <a:rPr lang="en-GB" b="1" baseline="0" dirty="0"/>
              <a:t> notes</a:t>
            </a:r>
          </a:p>
          <a:p>
            <a:r>
              <a:rPr lang="en-GB" baseline="0" dirty="0"/>
              <a:t>Before revealing this model of the cycle of matter, you could challenge the students to make their own. Asking them to draw a diagram to show each stage, remind them that it is a cycle so the stages need to link together fully. </a:t>
            </a:r>
          </a:p>
          <a:p>
            <a:endParaRPr lang="en-GB" baseline="0" dirty="0"/>
          </a:p>
          <a:p>
            <a:r>
              <a:rPr lang="en-GB" baseline="0" dirty="0"/>
              <a:t>Students could also use this model to draw a model of a familiar food chain. </a:t>
            </a:r>
          </a:p>
          <a:p>
            <a:endParaRPr lang="en-GB" baseline="0" dirty="0"/>
          </a:p>
          <a:p>
            <a:pPr marL="0" marR="0" lvl="0" indent="0" algn="l" defTabSz="914400" rtl="0" eaLnBrk="0" fontAlgn="base" latinLnBrk="0" hangingPunct="0"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This slide covers the Science and Engineering Practice:</a:t>
            </a:r>
          </a:p>
          <a:p>
            <a:pPr marL="171450" marR="0" lvl="0" indent="-171450" algn="l" defTabSz="914400" rtl="0" eaLnBrk="0" fontAlgn="base" latinLnBrk="0" hangingPunct="0"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Developing and Using Models: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Develop a model using an analogy, example, or abstract representation to describe a scientific principle or design solution.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40EEA-2BDC-4A1A-846A-91A8B24EC11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120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7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8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221764" y="1187864"/>
            <a:ext cx="4990744" cy="3127761"/>
          </a:xfrm>
        </p:spPr>
        <p:txBody>
          <a:bodyPr/>
          <a:lstStyle>
            <a:lvl1pPr algn="ctr">
              <a:lnSpc>
                <a:spcPct val="100000"/>
              </a:lnSpc>
              <a:defRPr sz="4400">
                <a:solidFill>
                  <a:srgbClr val="33CC3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98834DD-8F6E-42DC-9D16-ECD46904FE6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  <p:sp>
        <p:nvSpPr>
          <p:cNvPr id="7" name="Text Box 14">
            <a:extLst>
              <a:ext uri="{FF2B5EF4-FFF2-40B4-BE49-F238E27FC236}">
                <a16:creationId xmlns:a16="http://schemas.microsoft.com/office/drawing/2014/main" id="{8791D40A-4DB6-4A2B-BA84-E865395A5AD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of 9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64579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975"/>
            <a:ext cx="2057400" cy="60721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975"/>
            <a:ext cx="6019800" cy="60721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53975"/>
            <a:ext cx="8229600" cy="60721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1"/>
    </p:custData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363" y="53975"/>
            <a:ext cx="7735887" cy="5492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GB" noProof="0"/>
          </a:p>
        </p:txBody>
      </p:sp>
    </p:spTree>
    <p:custDataLst>
      <p:tags r:id="rId1"/>
    </p:custData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7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8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57710E3-B803-4BC1-B28F-DAEAEF4CF70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8BEDEB8-A9C3-4367-BF40-FB60AF6FA13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148552" y="1300899"/>
            <a:ext cx="5712644" cy="237555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>
                <a:solidFill>
                  <a:srgbClr val="444444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9474967-5D5D-47B0-9641-1895A87640BC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3148552" y="4271390"/>
            <a:ext cx="5712644" cy="235916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>
                <a:solidFill>
                  <a:srgbClr val="444444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D44EB760-B304-407E-93E6-2BC1C04C1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363" y="53975"/>
            <a:ext cx="7735887" cy="5492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F43ADC5B-499B-40DB-858C-27BBFD38862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of 9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757466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1"/>
    </p:custData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custDataLst>
      <p:tags r:id="rId1"/>
    </p:custData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53975"/>
            <a:ext cx="2112962" cy="60721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3363" y="53975"/>
            <a:ext cx="6188075" cy="60721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33363" y="53975"/>
            <a:ext cx="8453437" cy="60721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2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ags" Target="../tags/tag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39765" cy="685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ext Box 6"/>
          <p:cNvSpPr txBox="1">
            <a:spLocks noChangeArrowheads="1"/>
          </p:cNvSpPr>
          <p:nvPr/>
        </p:nvSpPr>
        <p:spPr bwMode="auto">
          <a:xfrm>
            <a:off x="828675" y="44450"/>
            <a:ext cx="6048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2800" b="1">
              <a:solidFill>
                <a:srgbClr val="5B0091"/>
              </a:solidFill>
              <a:cs typeface="Arial" charset="0"/>
            </a:endParaRP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233363" y="53975"/>
            <a:ext cx="773588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pic>
        <p:nvPicPr>
          <p:cNvPr id="1030" name="Picture 16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950" y="6177471"/>
            <a:ext cx="630238" cy="554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23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33C472F-B895-46EA-B929-83095296765C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  <p:sp>
        <p:nvSpPr>
          <p:cNvPr id="9" name="Text Box 14">
            <a:extLst>
              <a:ext uri="{FF2B5EF4-FFF2-40B4-BE49-F238E27FC236}">
                <a16:creationId xmlns:a16="http://schemas.microsoft.com/office/drawing/2014/main" id="{C436BA7E-3972-478D-9105-365FB1FA2F5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of 9</a:t>
            </a:r>
          </a:p>
        </p:txBody>
      </p:sp>
    </p:spTree>
    <p:custDataLst>
      <p:tags r:id="rId16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6327" r:id="rId1"/>
    <p:sldLayoutId id="2147486246" r:id="rId2"/>
    <p:sldLayoutId id="2147486247" r:id="rId3"/>
    <p:sldLayoutId id="2147486248" r:id="rId4"/>
    <p:sldLayoutId id="2147486249" r:id="rId5"/>
    <p:sldLayoutId id="2147486250" r:id="rId6"/>
    <p:sldLayoutId id="2147486251" r:id="rId7"/>
    <p:sldLayoutId id="2147486252" r:id="rId8"/>
    <p:sldLayoutId id="2147486253" r:id="rId9"/>
    <p:sldLayoutId id="2147486254" r:id="rId10"/>
    <p:sldLayoutId id="2147486255" r:id="rId11"/>
    <p:sldLayoutId id="2147486256" r:id="rId12"/>
    <p:sldLayoutId id="2147486257" r:id="rId13"/>
    <p:sldLayoutId id="2147486326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3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39765" cy="685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828675" y="44450"/>
            <a:ext cx="6048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2800" b="1">
              <a:solidFill>
                <a:srgbClr val="5B0091"/>
              </a:solidFill>
              <a:cs typeface="Arial" charset="0"/>
            </a:endParaRPr>
          </a:p>
        </p:txBody>
      </p:sp>
      <p:sp>
        <p:nvSpPr>
          <p:cNvPr id="205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233363" y="53975"/>
            <a:ext cx="773588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pic>
        <p:nvPicPr>
          <p:cNvPr id="2054" name="Picture 16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950" y="6177471"/>
            <a:ext cx="630238" cy="554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D9274EB-7F4D-46DD-BE65-348FFA113121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  <p:sp>
        <p:nvSpPr>
          <p:cNvPr id="8" name="Text Box 14">
            <a:extLst>
              <a:ext uri="{FF2B5EF4-FFF2-40B4-BE49-F238E27FC236}">
                <a16:creationId xmlns:a16="http://schemas.microsoft.com/office/drawing/2014/main" id="{0CFC9F27-850B-4F73-BED5-C83147E45AB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of 9</a:t>
            </a:r>
          </a:p>
        </p:txBody>
      </p:sp>
    </p:spTree>
    <p:custDataLst>
      <p:tags r:id="rId14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6258" r:id="rId1"/>
    <p:sldLayoutId id="2147486259" r:id="rId2"/>
    <p:sldLayoutId id="2147486260" r:id="rId3"/>
    <p:sldLayoutId id="2147486261" r:id="rId4"/>
    <p:sldLayoutId id="2147486262" r:id="rId5"/>
    <p:sldLayoutId id="2147486263" r:id="rId6"/>
    <p:sldLayoutId id="2147486264" r:id="rId7"/>
    <p:sldLayoutId id="2147486265" r:id="rId8"/>
    <p:sldLayoutId id="2147486266" r:id="rId9"/>
    <p:sldLayoutId id="2147486267" r:id="rId10"/>
    <p:sldLayoutId id="2147486268" r:id="rId11"/>
    <p:sldLayoutId id="214748626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3.xml"/><Relationship Id="rId6" Type="http://schemas.openxmlformats.org/officeDocument/2006/relationships/image" Target="../media/image9.jp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7.jp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18.jp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Cycling Matter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4ABE34-7415-49D3-BEDF-B4936BDCAE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16000" indent="-216000">
              <a:buSzPct val="100000"/>
              <a:buFont typeface="Wingdings 2" panose="05020102010507070707" pitchFamily="18" charset="2"/>
              <a:buChar char=""/>
            </a:pPr>
            <a:r>
              <a:rPr lang="en-GB" sz="1600" dirty="0"/>
              <a:t>Developing and Using Models</a:t>
            </a:r>
          </a:p>
          <a:p>
            <a:pPr marL="216000" indent="-216000">
              <a:buSzPct val="100000"/>
              <a:buFont typeface="Wingdings 2" panose="05020102010507070707" pitchFamily="18" charset="2"/>
              <a:buChar char=""/>
            </a:pPr>
            <a:r>
              <a:rPr lang="en-GB" sz="1600" dirty="0"/>
              <a:t>Constructing Explanations and Designing Solutions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97178BF-770B-4F13-AFC6-5D12BD5713F6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r>
              <a:rPr lang="en-GB" sz="1600" dirty="0"/>
              <a:t>1. Patterns</a:t>
            </a:r>
          </a:p>
          <a:p>
            <a:r>
              <a:rPr lang="en-GB" sz="1600" dirty="0"/>
              <a:t>2. Cause and Effect</a:t>
            </a:r>
          </a:p>
          <a:p>
            <a:r>
              <a:rPr lang="en-GB" sz="1600" dirty="0"/>
              <a:t>4. Systems and System Models</a:t>
            </a:r>
          </a:p>
          <a:p>
            <a:r>
              <a:rPr lang="en-GB" sz="1600" dirty="0"/>
              <a:t>5. Energy and Matter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A3BB19F-D25B-4762-BF2E-7C46604C9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Information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15316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71226F7-FE41-4D84-B769-79FEB6CE9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matter?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1328E8F-952C-4250-8A04-5A1C04B61B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8675" y="6179757"/>
            <a:ext cx="628650" cy="55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358775" y="778515"/>
            <a:ext cx="5513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All living and non-living things are made of </a:t>
            </a:r>
            <a:r>
              <a:rPr lang="en-GB" b="1" dirty="0">
                <a:solidFill>
                  <a:srgbClr val="10BC45"/>
                </a:solidFill>
              </a:rPr>
              <a:t>matter</a:t>
            </a:r>
            <a:r>
              <a:rPr lang="en-GB" dirty="0"/>
              <a:t>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8775" y="4861080"/>
            <a:ext cx="48911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The matter inside living things contains lots of </a:t>
            </a:r>
            <a:r>
              <a:rPr lang="en-GB" b="1" dirty="0">
                <a:solidFill>
                  <a:srgbClr val="10BC45"/>
                </a:solidFill>
              </a:rPr>
              <a:t>carbon</a:t>
            </a:r>
            <a:r>
              <a:rPr lang="en-GB" dirty="0"/>
              <a:t> and </a:t>
            </a:r>
            <a:r>
              <a:rPr lang="en-GB" b="1" dirty="0">
                <a:solidFill>
                  <a:srgbClr val="10BC45"/>
                </a:solidFill>
              </a:rPr>
              <a:t>water</a:t>
            </a:r>
            <a:r>
              <a:rPr lang="en-GB" dirty="0"/>
              <a:t>.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58774" y="3623335"/>
            <a:ext cx="54980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This is because mass cannot </a:t>
            </a:r>
            <a:br>
              <a:rPr lang="en-GB" dirty="0"/>
            </a:br>
            <a:r>
              <a:rPr lang="en-GB" dirty="0"/>
              <a:t>be created or destroyed.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58775" y="2016259"/>
            <a:ext cx="48911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Matter is constantly moving between plants, animals, </a:t>
            </a:r>
            <a:br>
              <a:rPr lang="en-GB" dirty="0"/>
            </a:br>
            <a:r>
              <a:rPr lang="en-GB" dirty="0"/>
              <a:t>microbes and the environment.</a:t>
            </a:r>
          </a:p>
        </p:txBody>
      </p:sp>
      <p:pic>
        <p:nvPicPr>
          <p:cNvPr id="15" name="Picture 5" descr="notes_icon">
            <a:extLst>
              <a:ext uri="{FF2B5EF4-FFF2-40B4-BE49-F238E27FC236}">
                <a16:creationId xmlns:a16="http://schemas.microsoft.com/office/drawing/2014/main" id="{7AE8BB3C-B1F7-43B8-B947-766829B13C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32813" y="134937"/>
            <a:ext cx="442913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F8DFC36-2BC3-4466-9549-BB53C74B9B9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7440" y="1194013"/>
            <a:ext cx="3120493" cy="4677398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Photosynthesis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358774" y="800100"/>
            <a:ext cx="87852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Plants take matter from the</a:t>
            </a:r>
            <a:r>
              <a:rPr lang="en-GB" b="1" dirty="0"/>
              <a:t> </a:t>
            </a:r>
            <a:r>
              <a:rPr lang="en-GB" dirty="0"/>
              <a:t>soil</a:t>
            </a:r>
            <a:r>
              <a:rPr lang="en-GB" b="1" dirty="0"/>
              <a:t> </a:t>
            </a:r>
            <a:r>
              <a:rPr lang="en-GB" dirty="0"/>
              <a:t>in the form of </a:t>
            </a:r>
            <a:r>
              <a:rPr lang="en-GB" b="1" dirty="0">
                <a:solidFill>
                  <a:srgbClr val="10BC45"/>
                </a:solidFill>
              </a:rPr>
              <a:t>water</a:t>
            </a:r>
            <a:r>
              <a:rPr lang="en-GB" dirty="0"/>
              <a:t>, and from the</a:t>
            </a:r>
            <a:r>
              <a:rPr lang="en-GB" b="1" dirty="0"/>
              <a:t> </a:t>
            </a:r>
            <a:r>
              <a:rPr lang="en-GB" dirty="0"/>
              <a:t>air in the form of </a:t>
            </a:r>
            <a:r>
              <a:rPr lang="en-GB" b="1" dirty="0">
                <a:solidFill>
                  <a:srgbClr val="10BC45"/>
                </a:solidFill>
              </a:rPr>
              <a:t>carbon</a:t>
            </a:r>
            <a:r>
              <a:rPr lang="en-GB" dirty="0"/>
              <a:t> </a:t>
            </a:r>
            <a:r>
              <a:rPr lang="en-GB" b="1" dirty="0">
                <a:solidFill>
                  <a:srgbClr val="10BC45"/>
                </a:solidFill>
              </a:rPr>
              <a:t>dioxide</a:t>
            </a:r>
            <a:r>
              <a:rPr lang="en-GB" dirty="0"/>
              <a:t>. </a:t>
            </a:r>
          </a:p>
        </p:txBody>
      </p:sp>
      <p:sp>
        <p:nvSpPr>
          <p:cNvPr id="4" name="Rectangle 3"/>
          <p:cNvSpPr/>
          <p:nvPr/>
        </p:nvSpPr>
        <p:spPr>
          <a:xfrm>
            <a:off x="358774" y="2038533"/>
            <a:ext cx="37131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Plants convert these </a:t>
            </a:r>
            <a:br>
              <a:rPr lang="en-GB" dirty="0"/>
            </a:br>
            <a:r>
              <a:rPr lang="en-GB" dirty="0"/>
              <a:t>into </a:t>
            </a:r>
            <a:r>
              <a:rPr lang="en-GB" b="1" dirty="0">
                <a:solidFill>
                  <a:srgbClr val="10BC45"/>
                </a:solidFill>
              </a:rPr>
              <a:t>sugar</a:t>
            </a:r>
            <a:r>
              <a:rPr lang="en-GB" dirty="0"/>
              <a:t>, using </a:t>
            </a:r>
            <a:br>
              <a:rPr lang="en-GB" dirty="0"/>
            </a:br>
            <a:r>
              <a:rPr lang="en-GB" dirty="0"/>
              <a:t>energy from the sun.</a:t>
            </a:r>
          </a:p>
        </p:txBody>
      </p:sp>
      <p:sp>
        <p:nvSpPr>
          <p:cNvPr id="5" name="Rectangle 4"/>
          <p:cNvSpPr/>
          <p:nvPr/>
        </p:nvSpPr>
        <p:spPr>
          <a:xfrm>
            <a:off x="358774" y="4884730"/>
            <a:ext cx="351739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The sugar is new </a:t>
            </a:r>
            <a:br>
              <a:rPr lang="en-GB" dirty="0"/>
            </a:br>
            <a:r>
              <a:rPr lang="en-GB" dirty="0"/>
              <a:t>matter that is then stored in the plant.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BDCB52-A93F-4269-8D5E-06952ED5F1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8675" y="6179757"/>
            <a:ext cx="628650" cy="55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6E7BF45-EDD0-4EAB-9A64-51457F0650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2405" y="2043200"/>
            <a:ext cx="3322050" cy="3818448"/>
          </a:xfrm>
          <a:prstGeom prst="rect">
            <a:avLst/>
          </a:prstGeom>
        </p:spPr>
      </p:pic>
      <p:sp>
        <p:nvSpPr>
          <p:cNvPr id="13" name="Arrow: Right 12">
            <a:extLst>
              <a:ext uri="{FF2B5EF4-FFF2-40B4-BE49-F238E27FC236}">
                <a16:creationId xmlns:a16="http://schemas.microsoft.com/office/drawing/2014/main" id="{6039F380-A165-4C4E-82B9-441E5634D857}"/>
              </a:ext>
            </a:extLst>
          </p:cNvPr>
          <p:cNvSpPr/>
          <p:nvPr/>
        </p:nvSpPr>
        <p:spPr bwMode="auto">
          <a:xfrm>
            <a:off x="5014912" y="3007276"/>
            <a:ext cx="949008" cy="184816"/>
          </a:xfrm>
          <a:prstGeom prst="rightArrow">
            <a:avLst/>
          </a:prstGeom>
          <a:solidFill>
            <a:srgbClr val="10BC45"/>
          </a:solidFill>
          <a:ln w="9525" cap="flat" cmpd="sng" algn="ctr">
            <a:solidFill>
              <a:srgbClr val="10BC4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EE72E50-C290-47D3-BDC0-CE7BC542032F}"/>
              </a:ext>
            </a:extLst>
          </p:cNvPr>
          <p:cNvSpPr txBox="1"/>
          <p:nvPr/>
        </p:nvSpPr>
        <p:spPr>
          <a:xfrm>
            <a:off x="3799155" y="2811494"/>
            <a:ext cx="12157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Carbon dioxide</a:t>
            </a:r>
          </a:p>
        </p:txBody>
      </p:sp>
      <p:cxnSp>
        <p:nvCxnSpPr>
          <p:cNvPr id="16" name="Connector: Curved 15">
            <a:extLst>
              <a:ext uri="{FF2B5EF4-FFF2-40B4-BE49-F238E27FC236}">
                <a16:creationId xmlns:a16="http://schemas.microsoft.com/office/drawing/2014/main" id="{FF8D02A0-78E8-4A53-BDEF-4AE1E50EDDC3}"/>
              </a:ext>
            </a:extLst>
          </p:cNvPr>
          <p:cNvCxnSpPr/>
          <p:nvPr/>
        </p:nvCxnSpPr>
        <p:spPr bwMode="auto">
          <a:xfrm rot="10800000" flipV="1">
            <a:off x="7391989" y="2262832"/>
            <a:ext cx="368300" cy="230832"/>
          </a:xfrm>
          <a:prstGeom prst="curvedConnector3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8B6BE7B2-F6C1-4723-BD13-BCDA0D25A54E}"/>
              </a:ext>
            </a:extLst>
          </p:cNvPr>
          <p:cNvCxnSpPr>
            <a:cxnSpLocks/>
          </p:cNvCxnSpPr>
          <p:nvPr/>
        </p:nvCxnSpPr>
        <p:spPr bwMode="auto">
          <a:xfrm rot="10800000" flipV="1">
            <a:off x="7090155" y="2808302"/>
            <a:ext cx="670134" cy="234025"/>
          </a:xfrm>
          <a:prstGeom prst="curvedConnector3">
            <a:avLst>
              <a:gd name="adj1" fmla="val 34839"/>
            </a:avLst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Connector: Curved 18">
            <a:extLst>
              <a:ext uri="{FF2B5EF4-FFF2-40B4-BE49-F238E27FC236}">
                <a16:creationId xmlns:a16="http://schemas.microsoft.com/office/drawing/2014/main" id="{6324B591-00DD-4D71-8A94-D04700739237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6262690" y="2239627"/>
            <a:ext cx="321962" cy="226677"/>
          </a:xfrm>
          <a:prstGeom prst="curvedConnector3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Connector: Curved 24">
            <a:extLst>
              <a:ext uri="{FF2B5EF4-FFF2-40B4-BE49-F238E27FC236}">
                <a16:creationId xmlns:a16="http://schemas.microsoft.com/office/drawing/2014/main" id="{03207CE0-B049-495E-8074-FDBD54DF0087}"/>
              </a:ext>
            </a:extLst>
          </p:cNvPr>
          <p:cNvCxnSpPr>
            <a:cxnSpLocks/>
          </p:cNvCxnSpPr>
          <p:nvPr/>
        </p:nvCxnSpPr>
        <p:spPr bwMode="auto">
          <a:xfrm flipV="1">
            <a:off x="5816600" y="3007275"/>
            <a:ext cx="565189" cy="218912"/>
          </a:xfrm>
          <a:prstGeom prst="curvedConnector3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Connector: Curved 33">
            <a:extLst>
              <a:ext uri="{FF2B5EF4-FFF2-40B4-BE49-F238E27FC236}">
                <a16:creationId xmlns:a16="http://schemas.microsoft.com/office/drawing/2014/main" id="{5B01881A-6AFE-48C9-A042-8EFE6D02FBED}"/>
              </a:ext>
            </a:extLst>
          </p:cNvPr>
          <p:cNvCxnSpPr>
            <a:cxnSpLocks/>
          </p:cNvCxnSpPr>
          <p:nvPr/>
        </p:nvCxnSpPr>
        <p:spPr bwMode="auto">
          <a:xfrm rot="10800000" flipV="1">
            <a:off x="7165931" y="3946962"/>
            <a:ext cx="452116" cy="273122"/>
          </a:xfrm>
          <a:prstGeom prst="curvedConnector3">
            <a:avLst/>
          </a:prstGeom>
          <a:ln>
            <a:solidFill>
              <a:srgbClr val="00B0F0"/>
            </a:solidFill>
            <a:headEnd type="none" w="med" len="med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Connector: Curved 34">
            <a:extLst>
              <a:ext uri="{FF2B5EF4-FFF2-40B4-BE49-F238E27FC236}">
                <a16:creationId xmlns:a16="http://schemas.microsoft.com/office/drawing/2014/main" id="{509D7882-DB0E-4736-AF1A-6DDC3F29943E}"/>
              </a:ext>
            </a:extLst>
          </p:cNvPr>
          <p:cNvCxnSpPr>
            <a:cxnSpLocks/>
          </p:cNvCxnSpPr>
          <p:nvPr/>
        </p:nvCxnSpPr>
        <p:spPr bwMode="auto">
          <a:xfrm rot="10800000" flipV="1">
            <a:off x="7245375" y="5041097"/>
            <a:ext cx="514914" cy="97734"/>
          </a:xfrm>
          <a:prstGeom prst="curvedConnector3">
            <a:avLst/>
          </a:prstGeom>
          <a:ln>
            <a:solidFill>
              <a:srgbClr val="00B0F0"/>
            </a:solidFill>
            <a:headEnd type="none" w="med" len="med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7" name="Connector: Curved 36">
            <a:extLst>
              <a:ext uri="{FF2B5EF4-FFF2-40B4-BE49-F238E27FC236}">
                <a16:creationId xmlns:a16="http://schemas.microsoft.com/office/drawing/2014/main" id="{01054335-5AB7-4190-8258-F384D10D6277}"/>
              </a:ext>
            </a:extLst>
          </p:cNvPr>
          <p:cNvCxnSpPr>
            <a:cxnSpLocks/>
          </p:cNvCxnSpPr>
          <p:nvPr/>
        </p:nvCxnSpPr>
        <p:spPr bwMode="auto">
          <a:xfrm>
            <a:off x="6303514" y="5192730"/>
            <a:ext cx="402282" cy="279290"/>
          </a:xfrm>
          <a:prstGeom prst="curvedConnector3">
            <a:avLst>
              <a:gd name="adj1" fmla="val 50000"/>
            </a:avLst>
          </a:prstGeom>
          <a:ln>
            <a:solidFill>
              <a:srgbClr val="00B0F0"/>
            </a:solidFill>
            <a:headEnd type="none" w="med" len="med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0" name="Connector: Curved 39">
            <a:extLst>
              <a:ext uri="{FF2B5EF4-FFF2-40B4-BE49-F238E27FC236}">
                <a16:creationId xmlns:a16="http://schemas.microsoft.com/office/drawing/2014/main" id="{6A412D88-7E95-4B09-989F-574AC86B421B}"/>
              </a:ext>
            </a:extLst>
          </p:cNvPr>
          <p:cNvCxnSpPr>
            <a:cxnSpLocks/>
          </p:cNvCxnSpPr>
          <p:nvPr/>
        </p:nvCxnSpPr>
        <p:spPr bwMode="auto">
          <a:xfrm>
            <a:off x="6320727" y="4137953"/>
            <a:ext cx="334171" cy="226515"/>
          </a:xfrm>
          <a:prstGeom prst="curvedConnector3">
            <a:avLst/>
          </a:prstGeom>
          <a:ln>
            <a:solidFill>
              <a:srgbClr val="00B0F0"/>
            </a:solidFill>
            <a:headEnd type="none" w="med" len="med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8" name="Arrow: Right 47">
            <a:extLst>
              <a:ext uri="{FF2B5EF4-FFF2-40B4-BE49-F238E27FC236}">
                <a16:creationId xmlns:a16="http://schemas.microsoft.com/office/drawing/2014/main" id="{6BF1F277-D249-4B24-982C-4FDF8B5B5046}"/>
              </a:ext>
            </a:extLst>
          </p:cNvPr>
          <p:cNvSpPr/>
          <p:nvPr/>
        </p:nvSpPr>
        <p:spPr bwMode="auto">
          <a:xfrm>
            <a:off x="5014912" y="5276234"/>
            <a:ext cx="1371534" cy="180268"/>
          </a:xfrm>
          <a:prstGeom prst="rightArrow">
            <a:avLst/>
          </a:prstGeom>
          <a:solidFill>
            <a:srgbClr val="10BC45"/>
          </a:solidFill>
          <a:ln w="9525" cap="flat" cmpd="sng" algn="ctr">
            <a:solidFill>
              <a:srgbClr val="10BC4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4D71DE5-37A6-41EA-B11E-B12F70BAD4E8}"/>
              </a:ext>
            </a:extLst>
          </p:cNvPr>
          <p:cNvSpPr txBox="1"/>
          <p:nvPr/>
        </p:nvSpPr>
        <p:spPr>
          <a:xfrm>
            <a:off x="4093663" y="5135535"/>
            <a:ext cx="992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Water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84202" y="3646298"/>
            <a:ext cx="37131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This process is called </a:t>
            </a:r>
            <a:r>
              <a:rPr lang="en-GB" b="1" dirty="0">
                <a:solidFill>
                  <a:srgbClr val="10BC45"/>
                </a:solidFill>
              </a:rPr>
              <a:t>photosynthesis</a:t>
            </a:r>
            <a:r>
              <a:rPr lang="en-GB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28809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3" grpId="0" animBg="1"/>
      <p:bldP spid="14" grpId="0"/>
      <p:bldP spid="48" grpId="0" animBg="1"/>
      <p:bldP spid="49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Energy transfer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358775" y="800100"/>
            <a:ext cx="4307818" cy="120032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GB" dirty="0"/>
              <a:t>When an animal eats a plant, matter is transferred from the plant to the animal. </a:t>
            </a:r>
          </a:p>
        </p:txBody>
      </p:sp>
      <p:sp>
        <p:nvSpPr>
          <p:cNvPr id="5" name="Rectangle 4"/>
          <p:cNvSpPr/>
          <p:nvPr/>
        </p:nvSpPr>
        <p:spPr>
          <a:xfrm>
            <a:off x="358775" y="2620484"/>
            <a:ext cx="39609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If this animal is eaten by another animal, the matter is transferred again.</a:t>
            </a:r>
          </a:p>
        </p:txBody>
      </p:sp>
      <p:sp>
        <p:nvSpPr>
          <p:cNvPr id="6" name="Rectangle 5"/>
          <p:cNvSpPr/>
          <p:nvPr/>
        </p:nvSpPr>
        <p:spPr>
          <a:xfrm>
            <a:off x="358775" y="4440868"/>
            <a:ext cx="3949065" cy="1200329"/>
          </a:xfrm>
          <a:prstGeom prst="rect">
            <a:avLst/>
          </a:prstGeom>
          <a:solidFill>
            <a:srgbClr val="96E696"/>
          </a:solidFill>
        </p:spPr>
        <p:txBody>
          <a:bodyPr wrap="square">
            <a:spAutoFit/>
          </a:bodyPr>
          <a:lstStyle/>
          <a:p>
            <a:r>
              <a:rPr lang="en-GB" dirty="0"/>
              <a:t>Do you think animals need matter from anywhere else in their environment?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21C61AC-43E0-4CF0-A233-9F2ED34636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8675" y="6179757"/>
            <a:ext cx="628650" cy="55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EA7CE66-2533-4D99-8512-93610BA64F0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00" r="19873" b="4862"/>
          <a:stretch/>
        </p:blipFill>
        <p:spPr>
          <a:xfrm>
            <a:off x="6481956" y="1267460"/>
            <a:ext cx="1171075" cy="120032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608867B-8225-4F47-8C8C-E26B587D1D2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26" t="21090" r="12164" b="14572"/>
          <a:stretch/>
        </p:blipFill>
        <p:spPr>
          <a:xfrm>
            <a:off x="6257258" y="3068095"/>
            <a:ext cx="1620473" cy="88145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0AD6C0F-FE56-49D8-9ED1-78CE6473DF8A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90" r="12643"/>
          <a:stretch/>
        </p:blipFill>
        <p:spPr>
          <a:xfrm>
            <a:off x="6481957" y="4549854"/>
            <a:ext cx="1171074" cy="1081087"/>
          </a:xfrm>
          <a:prstGeom prst="rect">
            <a:avLst/>
          </a:prstGeom>
        </p:spPr>
      </p:pic>
      <p:sp>
        <p:nvSpPr>
          <p:cNvPr id="14" name="Arrow: Down 13">
            <a:extLst>
              <a:ext uri="{FF2B5EF4-FFF2-40B4-BE49-F238E27FC236}">
                <a16:creationId xmlns:a16="http://schemas.microsoft.com/office/drawing/2014/main" id="{CC24AFAF-37D7-4CC7-9E79-F5EAB6967E83}"/>
              </a:ext>
            </a:extLst>
          </p:cNvPr>
          <p:cNvSpPr/>
          <p:nvPr/>
        </p:nvSpPr>
        <p:spPr bwMode="auto">
          <a:xfrm>
            <a:off x="6908743" y="2518820"/>
            <a:ext cx="317500" cy="549275"/>
          </a:xfrm>
          <a:prstGeom prst="downArrow">
            <a:avLst/>
          </a:prstGeom>
          <a:solidFill>
            <a:srgbClr val="10BC45"/>
          </a:solidFill>
          <a:ln w="9525" cap="flat" cmpd="sng" algn="ctr">
            <a:solidFill>
              <a:srgbClr val="10BC4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A1C1EE23-B734-40D0-8A38-555CCE2A3DF4}"/>
              </a:ext>
            </a:extLst>
          </p:cNvPr>
          <p:cNvSpPr/>
          <p:nvPr/>
        </p:nvSpPr>
        <p:spPr bwMode="auto">
          <a:xfrm>
            <a:off x="6908743" y="4044383"/>
            <a:ext cx="317500" cy="549275"/>
          </a:xfrm>
          <a:prstGeom prst="downArrow">
            <a:avLst/>
          </a:prstGeom>
          <a:solidFill>
            <a:srgbClr val="10BC45"/>
          </a:solidFill>
          <a:ln w="9525" cap="flat" cmpd="sng" algn="ctr">
            <a:solidFill>
              <a:srgbClr val="10BC4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pic>
        <p:nvPicPr>
          <p:cNvPr id="12" name="Picture 9">
            <a:extLst>
              <a:ext uri="{FF2B5EF4-FFF2-40B4-BE49-F238E27FC236}">
                <a16:creationId xmlns:a16="http://schemas.microsoft.com/office/drawing/2014/main" id="{B02CEE4A-A3D0-4FAC-B5E6-BFD39D6496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14803" y="86520"/>
            <a:ext cx="442911" cy="516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42129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14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matter from the environment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358776" y="800100"/>
            <a:ext cx="8582024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GB" dirty="0"/>
              <a:t>Animals also take matter from their environment in the form </a:t>
            </a:r>
            <a:br>
              <a:rPr lang="en-GB" dirty="0"/>
            </a:br>
            <a:r>
              <a:rPr lang="en-GB" dirty="0"/>
              <a:t>of </a:t>
            </a:r>
            <a:r>
              <a:rPr lang="en-GB" b="1" dirty="0">
                <a:solidFill>
                  <a:srgbClr val="10BC45"/>
                </a:solidFill>
              </a:rPr>
              <a:t>gases</a:t>
            </a:r>
            <a:r>
              <a:rPr lang="en-GB" dirty="0"/>
              <a:t> and </a:t>
            </a:r>
            <a:r>
              <a:rPr lang="en-GB" b="1" dirty="0">
                <a:solidFill>
                  <a:srgbClr val="10BC45"/>
                </a:solidFill>
              </a:rPr>
              <a:t>water</a:t>
            </a:r>
            <a:r>
              <a:rPr lang="en-GB" dirty="0"/>
              <a:t>. </a:t>
            </a:r>
          </a:p>
        </p:txBody>
      </p:sp>
      <p:sp>
        <p:nvSpPr>
          <p:cNvPr id="5" name="Rectangle 4"/>
          <p:cNvSpPr/>
          <p:nvPr/>
        </p:nvSpPr>
        <p:spPr>
          <a:xfrm>
            <a:off x="358775" y="2319728"/>
            <a:ext cx="39609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Most animals need to breathe gases to survive. Gases contain matter </a:t>
            </a:r>
            <a:br>
              <a:rPr lang="en-GB" dirty="0"/>
            </a:br>
            <a:r>
              <a:rPr lang="en-GB" dirty="0"/>
              <a:t>and come from the air.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21C61AC-43E0-4CF0-A233-9F2ED34636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8675" y="6179757"/>
            <a:ext cx="628650" cy="55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/>
        </p:nvSpPr>
        <p:spPr>
          <a:xfrm>
            <a:off x="358776" y="4578019"/>
            <a:ext cx="39609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Many animals also need </a:t>
            </a:r>
            <a:br>
              <a:rPr lang="en-GB" dirty="0"/>
            </a:br>
            <a:r>
              <a:rPr lang="en-GB" dirty="0"/>
              <a:t>to drink water from their environment to survive.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6F1631B-A050-4BF3-B170-45CDAD1CDEB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2906" y="1631097"/>
            <a:ext cx="4347369" cy="4338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000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Waste matter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358773" y="800100"/>
            <a:ext cx="85004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All organisms release </a:t>
            </a:r>
            <a:r>
              <a:rPr lang="en-GB" b="1" dirty="0">
                <a:solidFill>
                  <a:srgbClr val="10BC45"/>
                </a:solidFill>
              </a:rPr>
              <a:t>waste</a:t>
            </a:r>
            <a:r>
              <a:rPr lang="en-GB" dirty="0"/>
              <a:t> matter throughout their lives. </a:t>
            </a:r>
          </a:p>
        </p:txBody>
      </p:sp>
      <p:sp>
        <p:nvSpPr>
          <p:cNvPr id="9" name="Rectangle 8"/>
          <p:cNvSpPr/>
          <p:nvPr/>
        </p:nvSpPr>
        <p:spPr>
          <a:xfrm>
            <a:off x="358773" y="4677978"/>
            <a:ext cx="86955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Organisms release waste matter as solids, liquids and gases.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3B7262E-9098-4C84-9AD6-B28B4FFBB1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917" y="1519161"/>
            <a:ext cx="4050422" cy="270221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2089C4B-7F15-4E99-A084-4ABD9B1274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8675" y="6179757"/>
            <a:ext cx="628650" cy="55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968375" y="5618639"/>
            <a:ext cx="7240204" cy="830997"/>
          </a:xfrm>
          <a:prstGeom prst="rect">
            <a:avLst/>
          </a:prstGeom>
          <a:solidFill>
            <a:srgbClr val="96E696"/>
          </a:solidFill>
        </p:spPr>
        <p:txBody>
          <a:bodyPr wrap="square">
            <a:spAutoFit/>
          </a:bodyPr>
          <a:lstStyle/>
          <a:p>
            <a:pPr algn="ctr"/>
            <a:r>
              <a:rPr lang="en-GB" dirty="0"/>
              <a:t>When an animal dies, what do you think happens </a:t>
            </a:r>
            <a:br>
              <a:rPr lang="en-GB" dirty="0"/>
            </a:br>
            <a:r>
              <a:rPr lang="en-GB" dirty="0"/>
              <a:t>to all the matter it contains?</a:t>
            </a:r>
          </a:p>
        </p:txBody>
      </p:sp>
      <p:pic>
        <p:nvPicPr>
          <p:cNvPr id="11" name="Picture 9">
            <a:extLst>
              <a:ext uri="{FF2B5EF4-FFF2-40B4-BE49-F238E27FC236}">
                <a16:creationId xmlns:a16="http://schemas.microsoft.com/office/drawing/2014/main" id="{76E2C232-B042-4692-8B6A-74FE1E757D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14803" y="86520"/>
            <a:ext cx="442911" cy="516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55447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Decomposition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358773" y="800100"/>
            <a:ext cx="84954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When an organism dies, or produces waste, the matter it contains is transferred back to the environment. </a:t>
            </a:r>
          </a:p>
        </p:txBody>
      </p:sp>
      <p:sp>
        <p:nvSpPr>
          <p:cNvPr id="4" name="Rectangle 3"/>
          <p:cNvSpPr/>
          <p:nvPr/>
        </p:nvSpPr>
        <p:spPr>
          <a:xfrm>
            <a:off x="358775" y="2486806"/>
            <a:ext cx="359092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10BC45"/>
                </a:solidFill>
              </a:rPr>
              <a:t>Decomposers</a:t>
            </a:r>
            <a:r>
              <a:rPr lang="en-GB" dirty="0"/>
              <a:t> return the matter to the air and earth, in the form of </a:t>
            </a:r>
            <a:r>
              <a:rPr lang="en-GB" b="1" dirty="0">
                <a:solidFill>
                  <a:srgbClr val="10BC45"/>
                </a:solidFill>
              </a:rPr>
              <a:t>water</a:t>
            </a:r>
            <a:r>
              <a:rPr lang="en-GB" dirty="0"/>
              <a:t>, </a:t>
            </a:r>
            <a:r>
              <a:rPr lang="en-GB" b="1" dirty="0">
                <a:solidFill>
                  <a:srgbClr val="10BC45"/>
                </a:solidFill>
              </a:rPr>
              <a:t>carbon</a:t>
            </a:r>
            <a:r>
              <a:rPr lang="en-GB" dirty="0"/>
              <a:t> and some other substances. </a:t>
            </a:r>
          </a:p>
        </p:txBody>
      </p:sp>
      <p:sp>
        <p:nvSpPr>
          <p:cNvPr id="5" name="Rectangle 4"/>
          <p:cNvSpPr/>
          <p:nvPr/>
        </p:nvSpPr>
        <p:spPr>
          <a:xfrm>
            <a:off x="358773" y="4912175"/>
            <a:ext cx="35020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The cycle can then begin again.</a:t>
            </a:r>
          </a:p>
        </p:txBody>
      </p:sp>
      <p:pic>
        <p:nvPicPr>
          <p:cNvPr id="9" name="Picture 5" descr="notes_icon">
            <a:extLst>
              <a:ext uri="{FF2B5EF4-FFF2-40B4-BE49-F238E27FC236}">
                <a16:creationId xmlns:a16="http://schemas.microsoft.com/office/drawing/2014/main" id="{7AE8BB3C-B1F7-43B8-B947-766829B13C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32813" y="134937"/>
            <a:ext cx="442913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2089C4B-7F15-4E99-A084-4ABD9B1274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8675" y="6179757"/>
            <a:ext cx="628650" cy="55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734B357-1A24-44F5-AD06-E99C5B0FF3DD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00"/>
          <a:stretch/>
        </p:blipFill>
        <p:spPr>
          <a:xfrm>
            <a:off x="4513007" y="1931607"/>
            <a:ext cx="4341230" cy="3669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79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cycle of matter</a:t>
            </a:r>
          </a:p>
        </p:txBody>
      </p:sp>
      <p:pic>
        <p:nvPicPr>
          <p:cNvPr id="20" name="Picture 5" descr="notes_icon">
            <a:extLst>
              <a:ext uri="{FF2B5EF4-FFF2-40B4-BE49-F238E27FC236}">
                <a16:creationId xmlns:a16="http://schemas.microsoft.com/office/drawing/2014/main" id="{7AE8BB3C-B1F7-43B8-B947-766829B13C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32813" y="134937"/>
            <a:ext cx="442913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162543" y="6139117"/>
            <a:ext cx="6954383" cy="461665"/>
          </a:xfrm>
          <a:prstGeom prst="rect">
            <a:avLst/>
          </a:prstGeom>
          <a:solidFill>
            <a:srgbClr val="96E696"/>
          </a:solidFill>
        </p:spPr>
        <p:txBody>
          <a:bodyPr wrap="square">
            <a:spAutoFit/>
          </a:bodyPr>
          <a:lstStyle/>
          <a:p>
            <a:pPr algn="ctr"/>
            <a:r>
              <a:rPr lang="en-GB" dirty="0"/>
              <a:t>Can you describe the processes in this diagram?</a:t>
            </a:r>
          </a:p>
        </p:txBody>
      </p:sp>
      <p:pic>
        <p:nvPicPr>
          <p:cNvPr id="7" name="Picture 9">
            <a:extLst>
              <a:ext uri="{FF2B5EF4-FFF2-40B4-BE49-F238E27FC236}">
                <a16:creationId xmlns:a16="http://schemas.microsoft.com/office/drawing/2014/main" id="{DEBEA71A-F9A2-48BF-902F-1615DE9A2E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57603" y="86520"/>
            <a:ext cx="442911" cy="516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7C08F2D-3E38-470E-A65C-F8D462619B9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63" y="924485"/>
            <a:ext cx="8580438" cy="5009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57631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DEFAULT DESIGN" val="P6NydC0b"/>
  <p:tag name="ARTICULATE_DESIGN_ID_3_DEFAULT DESIGN" val="HDJmmRhd"/>
  <p:tag name="ARTICULATE_DESIGN_ID_2_DEFAULT DESIGN" val="pEnH22Mp"/>
  <p:tag name="ARTICULATE_DESIGN_ID_4_DEFAULT DESIGN" val="7uClMhSI"/>
  <p:tag name="ARTICULATE_DESIGN_ID_5_DEFAULT DESIGN" val="JExolLPG"/>
  <p:tag name="ARTICULATE_DESIGN_ID_6_DEFAULT DESIGN" val="XRCz2crX"/>
  <p:tag name="ARTICULATE_DESIGN_ID_7_DEFAULT DESIGN" val="jodQ0N7l"/>
  <p:tag name="ARTICULATE_SLIDE_COUNT" val="4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HD:Users:victoriablackburn:Desktop:master.ppt</Template>
  <TotalTime>16941</TotalTime>
  <Words>607</Words>
  <Application>Microsoft Office PowerPoint</Application>
  <PresentationFormat>On-screen Show (4:3)</PresentationFormat>
  <Paragraphs>74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 2</vt:lpstr>
      <vt:lpstr>Default Design</vt:lpstr>
      <vt:lpstr>3_Default Design</vt:lpstr>
      <vt:lpstr>Cycling Matter</vt:lpstr>
      <vt:lpstr>Information</vt:lpstr>
      <vt:lpstr>What is matter?</vt:lpstr>
      <vt:lpstr>Photosynthesis</vt:lpstr>
      <vt:lpstr>Energy transfer</vt:lpstr>
      <vt:lpstr>Using matter from the environment</vt:lpstr>
      <vt:lpstr>Waste matter</vt:lpstr>
      <vt:lpstr>Decomposition</vt:lpstr>
      <vt:lpstr>The cycle of matter</vt:lpstr>
    </vt:vector>
  </TitlesOfParts>
  <Company>Boardworks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Cycling Matter</dc:title>
  <dc:subject>Boardworks Elementary School Life Science</dc:subject>
  <dc:creator>Boardworks</dc:creator>
  <cp:lastModifiedBy>Tim Crilly</cp:lastModifiedBy>
  <cp:revision>790</cp:revision>
  <dcterms:created xsi:type="dcterms:W3CDTF">2003-10-06T13:07:42Z</dcterms:created>
  <dcterms:modified xsi:type="dcterms:W3CDTF">2018-12-04T11:01:56Z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A40D212B-C43C-4791-97FB-528DF1828B42</vt:lpwstr>
  </property>
  <property fmtid="{D5CDD505-2E9C-101B-9397-08002B2CF9AE}" pid="3" name="ArticulatePath">
    <vt:lpwstr>Acceleration</vt:lpwstr>
  </property>
</Properties>
</file>