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863" r:id="rId2"/>
  </p:sldMasterIdLst>
  <p:notesMasterIdLst>
    <p:notesMasterId r:id="rId11"/>
  </p:notesMasterIdLst>
  <p:handoutMasterIdLst>
    <p:handoutMasterId r:id="rId12"/>
  </p:handoutMasterIdLst>
  <p:sldIdLst>
    <p:sldId id="430" r:id="rId3"/>
    <p:sldId id="527" r:id="rId4"/>
    <p:sldId id="520" r:id="rId5"/>
    <p:sldId id="528" r:id="rId6"/>
    <p:sldId id="532" r:id="rId7"/>
    <p:sldId id="529" r:id="rId8"/>
    <p:sldId id="530" r:id="rId9"/>
    <p:sldId id="531" r:id="rId10"/>
  </p:sldIdLst>
  <p:sldSz cx="9144000" cy="6858000" type="screen4x3"/>
  <p:notesSz cx="6858000" cy="92964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696"/>
    <a:srgbClr val="10BC45"/>
    <a:srgbClr val="010066"/>
    <a:srgbClr val="33CC33"/>
    <a:srgbClr val="286DA6"/>
    <a:srgbClr val="BEDAF0"/>
    <a:srgbClr val="FFFFFF"/>
    <a:srgbClr val="FF6600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354" autoAdjust="0"/>
  </p:normalViewPr>
  <p:slideViewPr>
    <p:cSldViewPr snapToGrid="0" showGuides="1">
      <p:cViewPr varScale="1">
        <p:scale>
          <a:sx n="85" d="100"/>
          <a:sy n="85" d="100"/>
        </p:scale>
        <p:origin x="540" y="84"/>
      </p:cViewPr>
      <p:guideLst>
        <p:guide orient="horz" pos="4133"/>
        <p:guide pos="226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5BED074-0D12-4A6D-840A-72F60EC9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5857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E86551C-04F7-46E8-895B-E7DE1D5F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283915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638925-E2DA-4A18-8829-673AAD6B0AD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b="0" dirty="0">
                <a:latin typeface="Arial" panose="020B0604020202020204" pitchFamily="34" charset="0"/>
              </a:rPr>
              <a:t> © </a:t>
            </a:r>
            <a:r>
              <a:rPr lang="en-GB" altLang="en-US" dirty="0">
                <a:latin typeface="Arial" panose="020B0604020202020204" pitchFamily="34" charset="0"/>
              </a:rPr>
              <a:t>Debbie </a:t>
            </a:r>
            <a:r>
              <a:rPr lang="en-GB" altLang="en-US" dirty="0" err="1">
                <a:latin typeface="Arial" panose="020B0604020202020204" pitchFamily="34" charset="0"/>
              </a:rPr>
              <a:t>Steinhausser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F494CC-E9DC-47E7-9283-A50ACC56B332}" type="slidenum">
              <a:rPr lang="en-US" altLang="en-US" sz="1200" b="1">
                <a:solidFill>
                  <a:schemeClr val="tx1"/>
                </a:solidFill>
              </a:rPr>
              <a:pPr algn="r"/>
              <a:t>3</a:t>
            </a:fld>
            <a:endParaRPr lang="en-US" altLang="en-US" sz="1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stockphoto-graf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5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r>
              <a:rPr lang="en-GB" baseline="0" dirty="0"/>
              <a:t>For more information on food webs, please refer to the </a:t>
            </a:r>
            <a:r>
              <a:rPr lang="en-GB" i="1" baseline="0" dirty="0"/>
              <a:t>Food Webs </a:t>
            </a:r>
            <a:r>
              <a:rPr lang="en-GB" baseline="0" dirty="0"/>
              <a:t>presentation.</a:t>
            </a:r>
          </a:p>
          <a:p>
            <a:endParaRPr lang="en-GB" baseline="0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 and/or support an argument with evidence, data, and/or a model.</a:t>
            </a:r>
            <a:endParaRPr lang="en-GB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orally and/or in written formats, including various forms of media and may include tables, diagrams and charts.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8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r>
              <a:rPr lang="en-GB" baseline="0" dirty="0"/>
              <a:t>Photos show four examples of invasive species.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Rabbit, in Australia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Starlings, in the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Lionfish, in Atlantic coral reefs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Chinese mitten crab, in waterways of Northern Europe and North America (San Francisco Bay and Hudson River)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="1" baseline="0" dirty="0"/>
              <a:t>Photo credits: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European Rabbit </a:t>
            </a:r>
            <a:r>
              <a:rPr lang="en-US" altLang="en-US" dirty="0">
                <a:cs typeface="Times New Roman" panose="02020603050405020304" pitchFamily="18" charset="0"/>
              </a:rPr>
              <a:t>© Martin </a:t>
            </a:r>
            <a:r>
              <a:rPr lang="en-US" altLang="en-US" dirty="0" err="1">
                <a:cs typeface="Times New Roman" panose="02020603050405020304" pitchFamily="18" charset="0"/>
              </a:rPr>
              <a:t>Pelanek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Birds </a:t>
            </a:r>
            <a:r>
              <a:rPr lang="en-US" altLang="en-US" dirty="0">
                <a:cs typeface="Times New Roman" panose="02020603050405020304" pitchFamily="18" charset="0"/>
              </a:rPr>
              <a:t>© Nature Bird Photography;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Red lionfish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Fotokon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Chinese mitten crab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Erni</a:t>
            </a:r>
            <a:r>
              <a:rPr lang="en-US" altLang="en-US" dirty="0">
                <a:cs typeface="Times New Roman" panose="02020603050405020304" pitchFamily="18" charset="0"/>
              </a:rPr>
              <a:t>, all at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67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r>
              <a:rPr lang="en-GB" baseline="0" dirty="0"/>
              <a:t>Students could research what is being done to reduce the numbers of Burmese python in the Everglades. </a:t>
            </a:r>
          </a:p>
          <a:p>
            <a:endParaRPr lang="en-GB" baseline="0" dirty="0"/>
          </a:p>
          <a:p>
            <a:r>
              <a:rPr lang="en-GB" b="1" baseline="0" dirty="0"/>
              <a:t>Photo credit: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Burmese Python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© Heiko Kiera,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64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Ask students to comment on how and</a:t>
            </a:r>
            <a:r>
              <a:rPr lang="en-GB" baseline="0" dirty="0"/>
              <a:t> why this has effected the rest of the ecosystem. </a:t>
            </a:r>
          </a:p>
          <a:p>
            <a:endParaRPr lang="en-GB" baseline="0" dirty="0"/>
          </a:p>
          <a:p>
            <a:r>
              <a:rPr lang="en-GB" b="1" baseline="0" dirty="0"/>
              <a:t>Photo credit: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Kudzu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vincent</a:t>
            </a:r>
            <a:r>
              <a:rPr lang="en-US" altLang="en-US" dirty="0">
                <a:cs typeface="Times New Roman" panose="02020603050405020304" pitchFamily="18" charset="0"/>
              </a:rPr>
              <a:t> noel,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12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74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327" r:id="rId1"/>
    <p:sldLayoutId id="2147486246" r:id="rId2"/>
    <p:sldLayoutId id="2147486247" r:id="rId3"/>
    <p:sldLayoutId id="2147486248" r:id="rId4"/>
    <p:sldLayoutId id="2147486249" r:id="rId5"/>
    <p:sldLayoutId id="2147486250" r:id="rId6"/>
    <p:sldLayoutId id="2147486251" r:id="rId7"/>
    <p:sldLayoutId id="2147486252" r:id="rId8"/>
    <p:sldLayoutId id="2147486253" r:id="rId9"/>
    <p:sldLayoutId id="2147486254" r:id="rId10"/>
    <p:sldLayoutId id="2147486255" r:id="rId11"/>
    <p:sldLayoutId id="2147486256" r:id="rId12"/>
    <p:sldLayoutId id="2147486257" r:id="rId13"/>
    <p:sldLayoutId id="21474863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  <p:sldLayoutId id="2147486259" r:id="rId2"/>
    <p:sldLayoutId id="2147486260" r:id="rId3"/>
    <p:sldLayoutId id="2147486261" r:id="rId4"/>
    <p:sldLayoutId id="2147486262" r:id="rId5"/>
    <p:sldLayoutId id="2147486263" r:id="rId6"/>
    <p:sldLayoutId id="2147486264" r:id="rId7"/>
    <p:sldLayoutId id="2147486265" r:id="rId8"/>
    <p:sldLayoutId id="2147486266" r:id="rId9"/>
    <p:sldLayoutId id="2147486267" r:id="rId10"/>
    <p:sldLayoutId id="2147486268" r:id="rId11"/>
    <p:sldLayoutId id="21474862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Ecosystems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Engaging in Argument from Evidence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6. Structure and Function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1226F7-FE41-4D84-B769-79FEB6CE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ecosystems?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28E8F-952C-4250-8A04-5A1C04B61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8775" y="800100"/>
            <a:ext cx="8404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environment is made up of many different ecosystems, such as seashores, forest, lakes and deserts.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774" y="1793604"/>
            <a:ext cx="457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</a:t>
            </a:r>
            <a:r>
              <a:rPr lang="en-GB" b="1" dirty="0">
                <a:solidFill>
                  <a:srgbClr val="10BC45"/>
                </a:solidFill>
              </a:rPr>
              <a:t>ecosystem</a:t>
            </a:r>
            <a:r>
              <a:rPr lang="en-GB" dirty="0"/>
              <a:t> includes both the living organisms and the non-living components in the area, such as water.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776" y="3525771"/>
            <a:ext cx="420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Organisms can only survive in an ecosystem that meets their exact needs.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7" y="4888606"/>
            <a:ext cx="402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example, providing </a:t>
            </a:r>
            <a:br>
              <a:rPr lang="en-GB" dirty="0"/>
            </a:br>
            <a:r>
              <a:rPr lang="en-GB" dirty="0"/>
              <a:t>the right food, water, temperature and shelter.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0AA84B-0F49-44BF-8A8B-192EED95D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12" y="1827947"/>
            <a:ext cx="3458821" cy="45348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ecosystems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842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>
                <a:solidFill>
                  <a:srgbClr val="10BC45"/>
                </a:solidFill>
              </a:rPr>
              <a:t>healthy ecosystem </a:t>
            </a:r>
            <a:r>
              <a:rPr lang="en-GB" dirty="0"/>
              <a:t>is one that can support lots of different species.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5" y="2243225"/>
            <a:ext cx="3973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more species that </a:t>
            </a:r>
            <a:br>
              <a:rPr lang="en-GB" dirty="0"/>
            </a:br>
            <a:r>
              <a:rPr lang="en-GB" dirty="0"/>
              <a:t>are supported within the ecosystem, the less </a:t>
            </a:r>
            <a:br>
              <a:rPr lang="en-GB" dirty="0"/>
            </a:br>
            <a:r>
              <a:rPr lang="en-GB" dirty="0"/>
              <a:t>likely it is to be disrupted </a:t>
            </a:r>
            <a:br>
              <a:rPr lang="en-GB" dirty="0"/>
            </a:br>
            <a:r>
              <a:rPr lang="en-GB" dirty="0"/>
              <a:t>by a small change.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0BA995-87E2-4C8A-B91E-6691798F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D7CE05-EB44-45BB-8ADD-A608B4455BE2}"/>
              </a:ext>
            </a:extLst>
          </p:cNvPr>
          <p:cNvSpPr txBox="1"/>
          <p:nvPr/>
        </p:nvSpPr>
        <p:spPr>
          <a:xfrm>
            <a:off x="358775" y="4794345"/>
            <a:ext cx="348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creates a relatively </a:t>
            </a:r>
            <a:r>
              <a:rPr lang="en-GB" b="1" dirty="0"/>
              <a:t>stable</a:t>
            </a:r>
            <a:r>
              <a:rPr lang="en-GB" dirty="0"/>
              <a:t> web of life.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3AFCA-14E6-4BAC-82E2-3144D15B9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2019477"/>
            <a:ext cx="43719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935BAE-F889-40C3-9814-973C430C5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0" b="3286"/>
          <a:stretch/>
        </p:blipFill>
        <p:spPr>
          <a:xfrm>
            <a:off x="3765733" y="2973442"/>
            <a:ext cx="4925348" cy="3298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webs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842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</a:t>
            </a:r>
            <a:r>
              <a:rPr lang="en-GB" b="1" dirty="0">
                <a:solidFill>
                  <a:srgbClr val="10BC45"/>
                </a:solidFill>
              </a:rPr>
              <a:t>food web </a:t>
            </a:r>
            <a:r>
              <a:rPr lang="en-GB" dirty="0"/>
              <a:t>shows some of the interactions in one ecosystem.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75" y="1853461"/>
            <a:ext cx="8174038" cy="830997"/>
          </a:xfrm>
          <a:prstGeom prst="rect">
            <a:avLst/>
          </a:prstGeom>
          <a:solidFill>
            <a:srgbClr val="96E69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would happen to owls if the population of chickadees was to die out?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0BA995-87E2-4C8A-B91E-6691798F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notes_icon">
            <a:extLst>
              <a:ext uri="{FF2B5EF4-FFF2-40B4-BE49-F238E27FC236}">
                <a16:creationId xmlns:a16="http://schemas.microsoft.com/office/drawing/2014/main" id="{DDD5262B-4802-435E-B3A8-C53085CC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CCFAA7-6739-4FF7-9D83-894F58108B52}"/>
              </a:ext>
            </a:extLst>
          </p:cNvPr>
          <p:cNvSpPr txBox="1"/>
          <p:nvPr/>
        </p:nvSpPr>
        <p:spPr>
          <a:xfrm>
            <a:off x="358775" y="2976995"/>
            <a:ext cx="302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owl would still have sources of food from the blackbird and mouse.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13FDF-B3F0-40E4-957C-E3D228288898}"/>
              </a:ext>
            </a:extLst>
          </p:cNvPr>
          <p:cNvSpPr txBox="1"/>
          <p:nvPr/>
        </p:nvSpPr>
        <p:spPr>
          <a:xfrm>
            <a:off x="358775" y="4827762"/>
            <a:ext cx="3024505" cy="1200329"/>
          </a:xfrm>
          <a:prstGeom prst="rect">
            <a:avLst/>
          </a:prstGeom>
          <a:solidFill>
            <a:srgbClr val="96E69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Do you think this food web shows a healthy ecosystem?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4C1B16-D472-4768-AE78-78B3CCA1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8856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5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invasive species? (1)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8775" y="800100"/>
            <a:ext cx="842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</a:t>
            </a:r>
            <a:r>
              <a:rPr lang="en-GB" b="1" dirty="0">
                <a:solidFill>
                  <a:srgbClr val="10BC45"/>
                </a:solidFill>
              </a:rPr>
              <a:t>invasive species </a:t>
            </a:r>
            <a:r>
              <a:rPr lang="en-GB" dirty="0"/>
              <a:t>is one that is not native to an area, and therefore has been introduced.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74" y="1669198"/>
            <a:ext cx="810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10066"/>
                </a:solidFill>
              </a:rPr>
              <a:t>These </a:t>
            </a:r>
            <a:r>
              <a:rPr lang="en-GB" dirty="0"/>
              <a:t>can have a very disruptive effect on the stability of an ecosystem.</a:t>
            </a:r>
          </a:p>
        </p:txBody>
      </p:sp>
      <p:pic>
        <p:nvPicPr>
          <p:cNvPr id="9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7A41D-B952-49F4-978F-FA21881DC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9D871-E0E6-4A85-8026-070DA2C73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18" y="2604074"/>
            <a:ext cx="2819614" cy="1881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86639-C14A-41E5-AAC6-AC8B86A13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84" y="2604074"/>
            <a:ext cx="3028895" cy="1881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84214-92C5-4C3D-B3CB-FCC8037260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17" y="4622748"/>
            <a:ext cx="2819614" cy="1807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B6D1EC-9E7A-4605-AEB6-7EFC6936E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84" y="4705622"/>
            <a:ext cx="3028895" cy="17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invasive species? (2)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8775" y="838201"/>
            <a:ext cx="842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10066"/>
                </a:solidFill>
              </a:rPr>
              <a:t>One example of an invasive species is a large snake, the </a:t>
            </a:r>
            <a:r>
              <a:rPr lang="en-GB" b="1" dirty="0">
                <a:solidFill>
                  <a:srgbClr val="10BC45"/>
                </a:solidFill>
              </a:rPr>
              <a:t>Burmese python</a:t>
            </a:r>
            <a:r>
              <a:rPr lang="en-GB" dirty="0">
                <a:solidFill>
                  <a:srgbClr val="010066"/>
                </a:solidFill>
              </a:rPr>
              <a:t>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8775" y="1948609"/>
            <a:ext cx="842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10066"/>
                </a:solidFill>
              </a:rPr>
              <a:t>It is native to Southeast Asia. However, it is now also found in the Everglades. It is thought that they were released into the wild accidently.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8775" y="3514014"/>
            <a:ext cx="3787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10066"/>
                </a:solidFill>
              </a:rPr>
              <a:t>These snakes eat mammals. This has caused a large reduction in the native alligator, deer, raccoon, rabbit and possum populations. </a:t>
            </a:r>
            <a:endParaRPr lang="en-GB" dirty="0"/>
          </a:p>
        </p:txBody>
      </p:sp>
      <p:pic>
        <p:nvPicPr>
          <p:cNvPr id="8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5DFAA1-FAA4-4C0A-9973-311C68CA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33762-272F-493F-A7CF-FBAD102E0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02" y="3148938"/>
            <a:ext cx="4286250" cy="28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invasive species? (3)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8775" y="838201"/>
            <a:ext cx="842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10066"/>
                </a:solidFill>
              </a:rPr>
              <a:t>Plants can also be invasive species. </a:t>
            </a:r>
            <a:r>
              <a:rPr lang="en-GB" b="1" dirty="0">
                <a:solidFill>
                  <a:srgbClr val="10BC45"/>
                </a:solidFill>
              </a:rPr>
              <a:t>Kudzu</a:t>
            </a:r>
            <a:r>
              <a:rPr lang="en-GB" dirty="0">
                <a:solidFill>
                  <a:srgbClr val="010066"/>
                </a:solidFill>
              </a:rPr>
              <a:t> was introduced into North America from Asia in the late 1800s. It was planted widely to help with erosion control.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8775" y="2274735"/>
            <a:ext cx="3803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10066"/>
                </a:solidFill>
              </a:rPr>
              <a:t>The plant grows very rapidly over trees and shrubs. This prevents </a:t>
            </a:r>
            <a:br>
              <a:rPr lang="en-GB" dirty="0">
                <a:solidFill>
                  <a:srgbClr val="010066"/>
                </a:solidFill>
              </a:rPr>
            </a:br>
            <a:r>
              <a:rPr lang="en-GB" dirty="0">
                <a:solidFill>
                  <a:srgbClr val="010066"/>
                </a:solidFill>
              </a:rPr>
              <a:t>light from reaching them, causing them to die.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8775" y="4547401"/>
            <a:ext cx="3803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10066"/>
                </a:solidFill>
              </a:rPr>
              <a:t>The reduction of native plants in this way has a huge effect on the rest of the ecosystem. </a:t>
            </a:r>
            <a:endParaRPr lang="en-GB" dirty="0"/>
          </a:p>
        </p:txBody>
      </p:sp>
      <p:pic>
        <p:nvPicPr>
          <p:cNvPr id="7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840B8-FDBA-43DD-BEA4-66F93488E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94" y="2514686"/>
            <a:ext cx="4588672" cy="31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7uClMhSI"/>
  <p:tag name="ARTICULATE_DESIGN_ID_5_DEFAULT DESIGN" val="JExolLPG"/>
  <p:tag name="ARTICULATE_DESIGN_ID_6_DEFAULT DESIGN" val="XRCz2crX"/>
  <p:tag name="ARTICULATE_DESIGN_ID_7_DEFAULT DESIGN" val="jodQ0N7l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16761</TotalTime>
  <Words>615</Words>
  <Application>Microsoft Office PowerPoint</Application>
  <PresentationFormat>On-screen Show (4:3)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 2</vt:lpstr>
      <vt:lpstr>Default Design</vt:lpstr>
      <vt:lpstr>3_Default Design</vt:lpstr>
      <vt:lpstr>Ecosystems</vt:lpstr>
      <vt:lpstr>Information</vt:lpstr>
      <vt:lpstr>What are ecosystems?</vt:lpstr>
      <vt:lpstr>Healthy ecosystems</vt:lpstr>
      <vt:lpstr>Food webs</vt:lpstr>
      <vt:lpstr>What are invasive species? (1)</vt:lpstr>
      <vt:lpstr>What are invasive species? (2)</vt:lpstr>
      <vt:lpstr>What are invasive species? (3)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subject>Boardworks Elementary School Life Science</dc:subject>
  <dc:creator>Boardworks</dc:creator>
  <cp:lastModifiedBy>Tim Crilly</cp:lastModifiedBy>
  <cp:revision>774</cp:revision>
  <dcterms:created xsi:type="dcterms:W3CDTF">2003-10-06T13:07:42Z</dcterms:created>
  <dcterms:modified xsi:type="dcterms:W3CDTF">2018-12-04T11:01:57Z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