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2.xml" ContentType="application/vnd.ms-office.activeX+xml"/>
  <Override PartName="/ppt/notesSlides/notesSlide9.xml" ContentType="application/vnd.openxmlformats-officedocument.presentationml.notesSlide+xml"/>
  <Override PartName="/ppt/activeX/activeX3.xml" ContentType="application/vnd.ms-office.activeX+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13"/>
  </p:notesMasterIdLst>
  <p:handoutMasterIdLst>
    <p:handoutMasterId r:id="rId14"/>
  </p:handoutMasterIdLst>
  <p:sldIdLst>
    <p:sldId id="430" r:id="rId3"/>
    <p:sldId id="527" r:id="rId4"/>
    <p:sldId id="528" r:id="rId5"/>
    <p:sldId id="529" r:id="rId6"/>
    <p:sldId id="531" r:id="rId7"/>
    <p:sldId id="530" r:id="rId8"/>
    <p:sldId id="532" r:id="rId9"/>
    <p:sldId id="533" r:id="rId10"/>
    <p:sldId id="257" r:id="rId11"/>
    <p:sldId id="338" r:id="rId12"/>
  </p:sldIdLst>
  <p:sldSz cx="9144000" cy="6858000" type="screen4x3"/>
  <p:notesSz cx="6858000" cy="9296400"/>
  <p:custDataLst>
    <p:tags r:id="rId15"/>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133">
          <p15:clr>
            <a:srgbClr val="A4A3A4"/>
          </p15:clr>
        </p15:guide>
        <p15:guide id="2" pos="226" userDrawn="1">
          <p15:clr>
            <a:srgbClr val="A4A3A4"/>
          </p15:clr>
        </p15:guide>
        <p15:guide id="3" orient="horz" pos="5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C45"/>
    <a:srgbClr val="96E696"/>
    <a:srgbClr val="286DA6"/>
    <a:srgbClr val="010066"/>
    <a:srgbClr val="33CC33"/>
    <a:srgbClr val="BEDAF0"/>
    <a:srgbClr val="FFFFFF"/>
    <a:srgbClr val="FF6600"/>
    <a:srgbClr val="CC00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varScale="1">
        <p:scale>
          <a:sx n="85" d="100"/>
          <a:sy n="85" d="100"/>
        </p:scale>
        <p:origin x="540" y="66"/>
      </p:cViewPr>
      <p:guideLst>
        <p:guide orient="horz" pos="4133"/>
        <p:guide pos="226"/>
        <p:guide orient="horz" pos="5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CB85A24-CC71-4EBD-9F9E-77C0BC1BCD79}"/>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376EFD9-74F3-4DA3-9F5E-4FDB1EB29D57}" type="slidenum">
              <a:rPr lang="en-GB" altLang="en-US"/>
              <a:pPr/>
              <a:t>‹#›</a:t>
            </a:fld>
            <a:endParaRPr lang="en-GB" altLang="en-US"/>
          </a:p>
        </p:txBody>
      </p:sp>
      <p:sp>
        <p:nvSpPr>
          <p:cNvPr id="10244" name="Rectangle 7"/>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D5BED074-0D12-4A6D-840A-72F60EC9D621}"/>
              </a:ext>
            </a:extLst>
          </p:cNvPr>
          <p:cNvSpPr>
            <a:spLocks noChangeArrowheads="1"/>
          </p:cNvSpPr>
          <p:nvPr/>
        </p:nvSpPr>
        <p:spPr bwMode="auto">
          <a:xfrm>
            <a:off x="895528"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Life Science</a:t>
            </a:r>
          </a:p>
        </p:txBody>
      </p:sp>
    </p:spTree>
    <p:custDataLst>
      <p:tags r:id="rId2"/>
    </p:custDataLst>
    <p:extLst>
      <p:ext uri="{BB962C8B-B14F-4D97-AF65-F5344CB8AC3E}">
        <p14:creationId xmlns:p14="http://schemas.microsoft.com/office/powerpoint/2010/main" val="3825857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a:extLst>
              <a:ext uri="{FF2B5EF4-FFF2-40B4-BE49-F238E27FC236}">
                <a16:creationId xmlns:a16="http://schemas.microsoft.com/office/drawing/2014/main" id="{4E0C1D04-842E-4DDA-85DA-010BD4D80A82}"/>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1619A3B-AC77-4F8A-822E-5379320C8B2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5B40EEA-2BDC-4A1A-846A-91A8B24EC113}" type="slidenum">
              <a:rPr lang="en-US" altLang="en-US"/>
              <a:pPr/>
              <a:t>‹#›</a:t>
            </a:fld>
            <a:endParaRPr lang="en-US" altLang="en-US"/>
          </a:p>
        </p:txBody>
      </p:sp>
      <p:sp>
        <p:nvSpPr>
          <p:cNvPr id="9222" name="Rectangle 9"/>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3E86551C-04F7-46E8-895B-E7DE1D5FF766}"/>
              </a:ext>
            </a:extLst>
          </p:cNvPr>
          <p:cNvSpPr>
            <a:spLocks noChangeArrowheads="1"/>
          </p:cNvSpPr>
          <p:nvPr/>
        </p:nvSpPr>
        <p:spPr bwMode="auto">
          <a:xfrm>
            <a:off x="895528"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Life Science</a:t>
            </a:r>
          </a:p>
        </p:txBody>
      </p:sp>
    </p:spTree>
    <p:extLst>
      <p:ext uri="{BB962C8B-B14F-4D97-AF65-F5344CB8AC3E}">
        <p14:creationId xmlns:p14="http://schemas.microsoft.com/office/powerpoint/2010/main" val="283915984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5DC6F1C9-F0D6-4DF7-92B3-D1EECB781EB2}"/>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23C50CA4-5BB0-48AE-A5E4-D378DFF27DC4}"/>
              </a:ext>
            </a:extLst>
          </p:cNvPr>
          <p:cNvSpPr>
            <a:spLocks noGrp="1"/>
          </p:cNvSpPr>
          <p:nvPr>
            <p:ph type="body" idx="1"/>
          </p:nvPr>
        </p:nvSpPr>
        <p:spPr/>
        <p:txBody>
          <a:bodyPr/>
          <a:lstStyle/>
          <a:p>
            <a:endParaRPr lang="en-GB" dirty="0"/>
          </a:p>
        </p:txBody>
      </p:sp>
      <p:sp>
        <p:nvSpPr>
          <p:cNvPr id="2" name="Slide Number Placeholder 1">
            <a:extLst>
              <a:ext uri="{FF2B5EF4-FFF2-40B4-BE49-F238E27FC236}">
                <a16:creationId xmlns:a16="http://schemas.microsoft.com/office/drawing/2014/main" id="{52708A1F-91BC-4A0D-914F-13F89819A27F}"/>
              </a:ext>
            </a:extLst>
          </p:cNvPr>
          <p:cNvSpPr>
            <a:spLocks noGrp="1"/>
          </p:cNvSpPr>
          <p:nvPr>
            <p:ph type="sldNum" sz="quarter" idx="10"/>
          </p:nvPr>
        </p:nvSpPr>
        <p:spPr/>
        <p:txBody>
          <a:bodyPr/>
          <a:lstStyle/>
          <a:p>
            <a:fld id="{45B40EEA-2BDC-4A1A-846A-91A8B24EC113}"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GB" b="1" dirty="0"/>
              <a:t>Teacher notes</a:t>
            </a:r>
          </a:p>
          <a:p>
            <a:r>
              <a:rPr lang="en-GB" dirty="0"/>
              <a:t>Help students to notice changes in the park. Examples include: litter in the flowerbed and removal of the oak tree, bushes, pond plants and vegetables. The pond has been drained and the grass has been reduced. Students should be able to explain the effect of these changes on the organisms they identified in the previous slide. Help them to identify that some organisms will move to other areas, some will die, and some will continue to survive in their changed habitat. Some new organisms may move into the changed habitats. For example, removing the oak tree reduces the amount of shade below it, which may make the habitat suitable for different plants and animals.</a:t>
            </a:r>
          </a:p>
          <a:p>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orally and/or in written formats, including various forms of media and may include tables, diagrams, and charts.</a:t>
            </a:r>
            <a:endParaRPr lang="en-GB" dirty="0"/>
          </a:p>
        </p:txBody>
      </p:sp>
      <p:sp>
        <p:nvSpPr>
          <p:cNvPr id="2" name="Slide Number Placeholder 1">
            <a:extLst>
              <a:ext uri="{FF2B5EF4-FFF2-40B4-BE49-F238E27FC236}">
                <a16:creationId xmlns:a16="http://schemas.microsoft.com/office/drawing/2014/main" id="{62389F53-FB6F-43F4-A153-532ED5CE88DD}"/>
              </a:ext>
            </a:extLst>
          </p:cNvPr>
          <p:cNvSpPr>
            <a:spLocks noGrp="1"/>
          </p:cNvSpPr>
          <p:nvPr>
            <p:ph type="sldNum" sz="quarter" idx="10"/>
          </p:nvPr>
        </p:nvSpPr>
        <p:spPr/>
        <p:txBody>
          <a:bodyPr/>
          <a:lstStyle/>
          <a:p>
            <a:fld id="{45B40EEA-2BDC-4A1A-846A-91A8B24EC113}" type="slidenum">
              <a:rPr lang="en-US" altLang="en-US" smtClean="0"/>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A8ADF16-57CB-4CF5-BDD5-35DA5B64FE4C}"/>
              </a:ext>
            </a:extLst>
          </p:cNvPr>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333465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altLang="en-US" dirty="0">
                <a:latin typeface="Arial" panose="020B0604020202020204" pitchFamily="34" charset="0"/>
              </a:rPr>
              <a:t>© </a:t>
            </a:r>
            <a:r>
              <a:rPr lang="en-GB" altLang="en-US" dirty="0" err="1">
                <a:latin typeface="Arial" panose="020B0604020202020204" pitchFamily="34" charset="0"/>
              </a:rPr>
              <a:t>Blanscape</a:t>
            </a:r>
            <a:r>
              <a:rPr lang="en-GB" altLang="en-US" dirty="0">
                <a:latin typeface="Arial" panose="020B0604020202020204" pitchFamily="34" charset="0"/>
              </a:rPr>
              <a:t>, Shutterstock.com 2018</a:t>
            </a:r>
            <a:endParaRPr lang="en-GB" sz="1200" b="0" i="0" kern="1200" dirty="0">
              <a:solidFill>
                <a:schemeClr val="tx1"/>
              </a:solidFill>
              <a:effectLst/>
              <a:latin typeface="Arial" charset="0"/>
              <a:ea typeface="+mn-ea"/>
              <a:cs typeface="+mn-cs"/>
            </a:endParaRPr>
          </a:p>
        </p:txBody>
      </p:sp>
      <p:sp>
        <p:nvSpPr>
          <p:cNvPr id="5" name="Slide Number Placeholder 4">
            <a:extLst>
              <a:ext uri="{FF2B5EF4-FFF2-40B4-BE49-F238E27FC236}">
                <a16:creationId xmlns:a16="http://schemas.microsoft.com/office/drawing/2014/main" id="{F48EF0DE-76E7-4900-BC36-CC5E0573A8A5}"/>
              </a:ext>
            </a:extLst>
          </p:cNvPr>
          <p:cNvSpPr>
            <a:spLocks noGrp="1"/>
          </p:cNvSpPr>
          <p:nvPr>
            <p:ph type="sldNum" sz="quarter" idx="10"/>
          </p:nvPr>
        </p:nvSpPr>
        <p:spPr/>
        <p:txBody>
          <a:bodyPr/>
          <a:lstStyle/>
          <a:p>
            <a:fld id="{45B40EEA-2BDC-4A1A-846A-91A8B24EC113}" type="slidenum">
              <a:rPr lang="en-US" altLang="en-US" smtClean="0"/>
              <a:pPr/>
              <a:t>3</a:t>
            </a:fld>
            <a:endParaRPr lang="en-US" altLang="en-US"/>
          </a:p>
        </p:txBody>
      </p:sp>
    </p:spTree>
    <p:extLst>
      <p:ext uri="{BB962C8B-B14F-4D97-AF65-F5344CB8AC3E}">
        <p14:creationId xmlns:p14="http://schemas.microsoft.com/office/powerpoint/2010/main" val="258823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altLang="en-US" dirty="0">
                <a:latin typeface="Arial" panose="020B0604020202020204" pitchFamily="34" charset="0"/>
              </a:rPr>
              <a:t>© </a:t>
            </a:r>
            <a:r>
              <a:rPr lang="en-GB" altLang="en-US" dirty="0" err="1">
                <a:latin typeface="Arial" panose="020B0604020202020204" pitchFamily="34" charset="0"/>
              </a:rPr>
              <a:t>worldswildlifewonders</a:t>
            </a:r>
            <a:r>
              <a:rPr lang="en-GB" altLang="en-US" dirty="0">
                <a:latin typeface="Arial" panose="020B0604020202020204" pitchFamily="34" charset="0"/>
              </a:rPr>
              <a:t>, Shutterstock.com 2018</a:t>
            </a:r>
            <a:endParaRPr lang="en-GB" sz="1200" b="0" i="0" kern="1200" dirty="0">
              <a:solidFill>
                <a:schemeClr val="tx1"/>
              </a:solidFill>
              <a:effectLst/>
              <a:latin typeface="Arial" charset="0"/>
              <a:ea typeface="+mn-ea"/>
              <a:cs typeface="+mn-cs"/>
            </a:endParaRPr>
          </a:p>
        </p:txBody>
      </p:sp>
      <p:sp>
        <p:nvSpPr>
          <p:cNvPr id="5" name="Slide Number Placeholder 4">
            <a:extLst>
              <a:ext uri="{FF2B5EF4-FFF2-40B4-BE49-F238E27FC236}">
                <a16:creationId xmlns:a16="http://schemas.microsoft.com/office/drawing/2014/main" id="{9B96CB2D-C942-4A1A-A7F1-416BB528B4C3}"/>
              </a:ext>
            </a:extLst>
          </p:cNvPr>
          <p:cNvSpPr>
            <a:spLocks noGrp="1"/>
          </p:cNvSpPr>
          <p:nvPr>
            <p:ph type="sldNum" sz="quarter" idx="10"/>
          </p:nvPr>
        </p:nvSpPr>
        <p:spPr/>
        <p:txBody>
          <a:bodyPr/>
          <a:lstStyle/>
          <a:p>
            <a:fld id="{45B40EEA-2BDC-4A1A-846A-91A8B24EC113}" type="slidenum">
              <a:rPr lang="en-US" altLang="en-US" smtClean="0"/>
              <a:pPr/>
              <a:t>4</a:t>
            </a:fld>
            <a:endParaRPr lang="en-US" altLang="en-US"/>
          </a:p>
        </p:txBody>
      </p:sp>
    </p:spTree>
    <p:extLst>
      <p:ext uri="{BB962C8B-B14F-4D97-AF65-F5344CB8AC3E}">
        <p14:creationId xmlns:p14="http://schemas.microsoft.com/office/powerpoint/2010/main" val="124502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Construct an explanation of observed relationships (e.g., the distribution of plants in the back yard).</a:t>
            </a:r>
            <a:endParaRPr lang="en-GB" baseline="0" dirty="0"/>
          </a:p>
        </p:txBody>
      </p:sp>
      <p:sp>
        <p:nvSpPr>
          <p:cNvPr id="2" name="Slide Number Placeholder 1">
            <a:extLst>
              <a:ext uri="{FF2B5EF4-FFF2-40B4-BE49-F238E27FC236}">
                <a16:creationId xmlns:a16="http://schemas.microsoft.com/office/drawing/2014/main" id="{845B2AE9-48F8-4945-82D7-BBF71B95878F}"/>
              </a:ext>
            </a:extLst>
          </p:cNvPr>
          <p:cNvSpPr>
            <a:spLocks noGrp="1"/>
          </p:cNvSpPr>
          <p:nvPr>
            <p:ph type="sldNum" sz="quarter" idx="10"/>
          </p:nvPr>
        </p:nvSpPr>
        <p:spPr/>
        <p:txBody>
          <a:bodyPr/>
          <a:lstStyle/>
          <a:p>
            <a:fld id="{45B40EEA-2BDC-4A1A-846A-91A8B24EC113}"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altLang="en-US" dirty="0">
                <a:latin typeface="Arial" panose="020B0604020202020204" pitchFamily="34" charset="0"/>
              </a:rPr>
              <a:t>© Victor </a:t>
            </a:r>
            <a:r>
              <a:rPr lang="en-GB" altLang="en-US" dirty="0" err="1">
                <a:latin typeface="Arial" panose="020B0604020202020204" pitchFamily="34" charset="0"/>
              </a:rPr>
              <a:t>Lapaev</a:t>
            </a:r>
            <a:r>
              <a:rPr lang="en-GB" altLang="en-US" dirty="0">
                <a:latin typeface="Arial" panose="020B0604020202020204" pitchFamily="34" charset="0"/>
              </a:rPr>
              <a:t>, Shutterstock.com 2018</a:t>
            </a:r>
            <a:endParaRPr lang="en-GB" sz="1200" b="0" i="0" kern="1200" dirty="0">
              <a:solidFill>
                <a:schemeClr val="tx1"/>
              </a:solidFill>
              <a:effectLst/>
              <a:latin typeface="Arial" charset="0"/>
              <a:ea typeface="+mn-ea"/>
              <a:cs typeface="+mn-cs"/>
            </a:endParaRPr>
          </a:p>
        </p:txBody>
      </p:sp>
      <p:sp>
        <p:nvSpPr>
          <p:cNvPr id="5" name="Slide Number Placeholder 4">
            <a:extLst>
              <a:ext uri="{FF2B5EF4-FFF2-40B4-BE49-F238E27FC236}">
                <a16:creationId xmlns:a16="http://schemas.microsoft.com/office/drawing/2014/main" id="{52B03D55-7048-4001-B155-3F49CC768F1E}"/>
              </a:ext>
            </a:extLst>
          </p:cNvPr>
          <p:cNvSpPr>
            <a:spLocks noGrp="1"/>
          </p:cNvSpPr>
          <p:nvPr>
            <p:ph type="sldNum" sz="quarter" idx="10"/>
          </p:nvPr>
        </p:nvSpPr>
        <p:spPr/>
        <p:txBody>
          <a:bodyPr/>
          <a:lstStyle/>
          <a:p>
            <a:fld id="{45B40EEA-2BDC-4A1A-846A-91A8B24EC113}" type="slidenum">
              <a:rPr lang="en-US" altLang="en-US" smtClean="0"/>
              <a:pPr/>
              <a:t>6</a:t>
            </a:fld>
            <a:endParaRPr lang="en-US" altLang="en-US"/>
          </a:p>
        </p:txBody>
      </p:sp>
    </p:spTree>
    <p:extLst>
      <p:ext uri="{BB962C8B-B14F-4D97-AF65-F5344CB8AC3E}">
        <p14:creationId xmlns:p14="http://schemas.microsoft.com/office/powerpoint/2010/main" val="319092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baseline="0" dirty="0"/>
              <a:t>You could ask students to identify a change in the environment (or give them some to choose from) and research how this change is affecting the organisms in the environment. </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Construct an explanation of observed relationships (e.g., the distribution of plants in the back yard).</a:t>
            </a:r>
            <a:endParaRPr lang="en-GB" baseline="0" dirty="0"/>
          </a:p>
          <a:p>
            <a:endParaRPr lang="en-GB" baseline="0" dirty="0"/>
          </a:p>
          <a:p>
            <a:r>
              <a:rPr lang="en-GB" b="1" baseline="0" dirty="0"/>
              <a:t>Photo credit: </a:t>
            </a:r>
            <a:r>
              <a:rPr lang="en-GB" altLang="en-US" dirty="0">
                <a:latin typeface="Arial" panose="020B0604020202020204" pitchFamily="34" charset="0"/>
              </a:rPr>
              <a:t>© RIRF Stock, Shutterstock.com 2018</a:t>
            </a:r>
            <a:endParaRPr lang="en-GB" sz="1200" b="0" i="0" kern="1200" dirty="0">
              <a:solidFill>
                <a:schemeClr val="tx1"/>
              </a:solidFill>
              <a:effectLst/>
              <a:latin typeface="Arial" charset="0"/>
              <a:ea typeface="+mn-ea"/>
              <a:cs typeface="+mn-cs"/>
            </a:endParaRPr>
          </a:p>
        </p:txBody>
      </p:sp>
      <p:sp>
        <p:nvSpPr>
          <p:cNvPr id="5" name="Slide Number Placeholder 4">
            <a:extLst>
              <a:ext uri="{FF2B5EF4-FFF2-40B4-BE49-F238E27FC236}">
                <a16:creationId xmlns:a16="http://schemas.microsoft.com/office/drawing/2014/main" id="{FFDD8769-9FB0-4ECB-ADD6-059B2A04DD8E}"/>
              </a:ext>
            </a:extLst>
          </p:cNvPr>
          <p:cNvSpPr>
            <a:spLocks noGrp="1"/>
          </p:cNvSpPr>
          <p:nvPr>
            <p:ph type="sldNum" sz="quarter" idx="10"/>
          </p:nvPr>
        </p:nvSpPr>
        <p:spPr/>
        <p:txBody>
          <a:bodyPr/>
          <a:lstStyle/>
          <a:p>
            <a:fld id="{45B40EEA-2BDC-4A1A-846A-91A8B24EC113}" type="slidenum">
              <a:rPr lang="en-US" altLang="en-US" smtClean="0"/>
              <a:pPr/>
              <a:t>7</a:t>
            </a:fld>
            <a:endParaRPr lang="en-US" altLang="en-US"/>
          </a:p>
        </p:txBody>
      </p:sp>
    </p:spTree>
    <p:extLst>
      <p:ext uri="{BB962C8B-B14F-4D97-AF65-F5344CB8AC3E}">
        <p14:creationId xmlns:p14="http://schemas.microsoft.com/office/powerpoint/2010/main" val="228788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D0D6EDC7-B225-435E-8E34-19FF47780D7F}"/>
              </a:ext>
            </a:extLst>
          </p:cNvPr>
          <p:cNvSpPr>
            <a:spLocks noGrp="1"/>
          </p:cNvSpPr>
          <p:nvPr>
            <p:ph type="sldNum" sz="quarter" idx="10"/>
          </p:nvPr>
        </p:nvSpPr>
        <p:spPr/>
        <p:txBody>
          <a:bodyPr/>
          <a:lstStyle/>
          <a:p>
            <a:fld id="{45B40EEA-2BDC-4A1A-846A-91A8B24EC113}" type="slidenum">
              <a:rPr lang="en-US" altLang="en-US" smtClean="0"/>
              <a:pPr/>
              <a:t>8</a:t>
            </a:fld>
            <a:endParaRPr lang="en-US" altLang="en-US"/>
          </a:p>
        </p:txBody>
      </p:sp>
    </p:spTree>
    <p:extLst>
      <p:ext uri="{BB962C8B-B14F-4D97-AF65-F5344CB8AC3E}">
        <p14:creationId xmlns:p14="http://schemas.microsoft.com/office/powerpoint/2010/main" val="200786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GB" b="1" dirty="0"/>
              <a:t>Teacher notes</a:t>
            </a:r>
          </a:p>
          <a:p>
            <a:r>
              <a:rPr lang="en-GB" dirty="0"/>
              <a:t>Help students to list the things that each organism needs from its environment. For example, the plants need space to grow, water and nutrients from the soil, sunlight and air. In the next slide, students will need to examine the park after it has changed and decide whether or not each organism can survive in its changed environment.</a:t>
            </a:r>
          </a:p>
          <a:p>
            <a:endParaRPr lang="en-GB" dirty="0"/>
          </a:p>
          <a:p>
            <a:r>
              <a:rPr lang="en-GB" dirty="0"/>
              <a:t>For more information on habitats, please refer to the </a:t>
            </a:r>
            <a:r>
              <a:rPr lang="en-GB" i="1" dirty="0"/>
              <a:t>Habitats</a:t>
            </a:r>
            <a:r>
              <a:rPr lang="en-GB" dirty="0"/>
              <a:t> presentation.</a:t>
            </a:r>
          </a:p>
          <a:p>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 </a:t>
            </a:r>
            <a:r>
              <a:rPr lang="en-GB" sz="1200" kern="1200" dirty="0">
                <a:solidFill>
                  <a:schemeClr val="tx1"/>
                </a:solidFill>
                <a:effectLst/>
                <a:latin typeface="Arial" charset="0"/>
                <a:ea typeface="+mn-ea"/>
                <a:cs typeface="+mn-cs"/>
              </a:rPr>
              <a:t>Make observations and/or measurements to produce data to serve as the basis for evidence for an explanation of a phenomenon or test a design solution.</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Construct an explanation of observed relationships (e.g., the distribution of plants in the back yard).</a:t>
            </a:r>
            <a:endParaRPr lang="en-GB" dirty="0">
              <a:effectLst/>
            </a:endParaRPr>
          </a:p>
        </p:txBody>
      </p:sp>
      <p:sp>
        <p:nvSpPr>
          <p:cNvPr id="2" name="Slide Number Placeholder 1">
            <a:extLst>
              <a:ext uri="{FF2B5EF4-FFF2-40B4-BE49-F238E27FC236}">
                <a16:creationId xmlns:a16="http://schemas.microsoft.com/office/drawing/2014/main" id="{5D9E7EF8-21A9-4F6F-A949-DFA968BA9E48}"/>
              </a:ext>
            </a:extLst>
          </p:cNvPr>
          <p:cNvSpPr>
            <a:spLocks noGrp="1"/>
          </p:cNvSpPr>
          <p:nvPr>
            <p:ph type="sldNum" sz="quarter" idx="10"/>
          </p:nvPr>
        </p:nvSpPr>
        <p:spPr/>
        <p:txBody>
          <a:bodyPr/>
          <a:lstStyle/>
          <a:p>
            <a:fld id="{45B40EEA-2BDC-4A1A-846A-91A8B24EC113}"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335144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675746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6"/>
    </p:custDataLst>
  </p:cSld>
  <p:clrMap bg1="lt1" tx1="dk1" bg2="lt2" tx2="dk2" accent1="accent1" accent2="accent2" accent3="accent3" accent4="accent4" accent5="accent5" accent6="accent6" hlink="hlink" folHlink="folHlink"/>
  <p:sldLayoutIdLst>
    <p:sldLayoutId id="2147486327" r:id="rId1"/>
    <p:sldLayoutId id="2147486246" r:id="rId2"/>
    <p:sldLayoutId id="2147486247" r:id="rId3"/>
    <p:sldLayoutId id="2147486248" r:id="rId4"/>
    <p:sldLayoutId id="2147486249" r:id="rId5"/>
    <p:sldLayoutId id="2147486250" r:id="rId6"/>
    <p:sldLayoutId id="2147486251" r:id="rId7"/>
    <p:sldLayoutId id="2147486252" r:id="rId8"/>
    <p:sldLayoutId id="2147486253" r:id="rId9"/>
    <p:sldLayoutId id="2147486254" r:id="rId10"/>
    <p:sldLayoutId id="2147486255" r:id="rId11"/>
    <p:sldLayoutId id="2147486256" r:id="rId12"/>
    <p:sldLayoutId id="2147486257" r:id="rId13"/>
    <p:sldLayoutId id="214748632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4"/>
    </p:custDataLst>
  </p:cSld>
  <p:clrMap bg1="lt1" tx1="dk1" bg2="lt2" tx2="dk2" accent1="accent1" accent2="accent2" accent3="accent3" accent4="accent4" accent5="accent5" accent6="accent6" hlink="hlink" folHlink="folHlink"/>
  <p:sldLayoutIdLst>
    <p:sldLayoutId id="2147486258" r:id="rId1"/>
    <p:sldLayoutId id="2147486259" r:id="rId2"/>
    <p:sldLayoutId id="2147486260" r:id="rId3"/>
    <p:sldLayoutId id="2147486261" r:id="rId4"/>
    <p:sldLayoutId id="2147486262" r:id="rId5"/>
    <p:sldLayoutId id="2147486263" r:id="rId6"/>
    <p:sldLayoutId id="2147486264" r:id="rId7"/>
    <p:sldLayoutId id="2147486265" r:id="rId8"/>
    <p:sldLayoutId id="2147486266" r:id="rId9"/>
    <p:sldLayoutId id="2147486267" r:id="rId10"/>
    <p:sldLayoutId id="2147486268" r:id="rId11"/>
    <p:sldLayoutId id="214748626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notesSlide" Target="../notesSlides/notesSlide9.xml"/><Relationship Id="rId9"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noChangeArrowheads="1"/>
          </p:cNvSpPr>
          <p:nvPr>
            <p:ph type="title"/>
          </p:nvPr>
        </p:nvSpPr>
        <p:spPr>
          <a:xfrm>
            <a:off x="3221764" y="1187864"/>
            <a:ext cx="4973546" cy="3127761"/>
          </a:xfrm>
        </p:spPr>
        <p:txBody>
          <a:bodyPr/>
          <a:lstStyle/>
          <a:p>
            <a:r>
              <a:rPr lang="en-GB" altLang="en-US" dirty="0"/>
              <a:t>Environmental </a:t>
            </a:r>
            <a:br>
              <a:rPr lang="en-GB" altLang="en-US" dirty="0"/>
            </a:br>
            <a:r>
              <a:rPr lang="en-GB" altLang="en-US" dirty="0"/>
              <a:t>Change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60" name="Rectangle 16"/>
          <p:cNvSpPr>
            <a:spLocks noGrp="1" noChangeArrowheads="1"/>
          </p:cNvSpPr>
          <p:nvPr>
            <p:ph type="title"/>
          </p:nvPr>
        </p:nvSpPr>
        <p:spPr>
          <a:noFill/>
        </p:spPr>
        <p:txBody>
          <a:bodyPr/>
          <a:lstStyle/>
          <a:p>
            <a:r>
              <a:rPr lang="en-GB" dirty="0"/>
              <a:t>Changing habitats</a:t>
            </a:r>
          </a:p>
        </p:txBody>
      </p:sp>
      <p:pic>
        <p:nvPicPr>
          <p:cNvPr id="7" name="Picture 6" descr="flash_icon">
            <a:extLst>
              <a:ext uri="{FF2B5EF4-FFF2-40B4-BE49-F238E27FC236}">
                <a16:creationId xmlns:a16="http://schemas.microsoft.com/office/drawing/2014/main" id="{938AA868-3E95-4490-BE6A-437E91F842C6}"/>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38DC38F5-254A-42EE-97B1-62670CA78DB6}"/>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6" name="Picture 5">
            <a:extLst>
              <a:ext uri="{FF2B5EF4-FFF2-40B4-BE49-F238E27FC236}">
                <a16:creationId xmlns:a16="http://schemas.microsoft.com/office/drawing/2014/main" id="{6562251D-D71B-42A4-9FF3-241331CE64C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56059"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23"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9CFDE792-BC5C-42B1-9EB8-BB4E3228E944}"/>
                    </a:ext>
                  </a:extLst>
                </p:cNvPr>
                <p:cNvPicPr>
                  <a:picLocks/>
                </p:cNvPicPr>
                <p:nvPr/>
              </p:nvPicPr>
              <p:blipFill>
                <a:blip r:embed="rId8"/>
                <a:stretch>
                  <a:fillRect/>
                </a:stretch>
              </p:blipFill>
              <p:spPr>
                <a:xfrm>
                  <a:off x="212725" y="800100"/>
                  <a:ext cx="87122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774BFE-4E74-4143-8F9B-53C3E5D37713}"/>
              </a:ext>
            </a:extLst>
          </p:cNvPr>
          <p:cNvSpPr>
            <a:spLocks noGrp="1"/>
          </p:cNvSpPr>
          <p:nvPr>
            <p:ph idx="1"/>
          </p:nvPr>
        </p:nvSpPr>
        <p:spPr/>
        <p:txBody>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a:p>
            <a:r>
              <a:rPr lang="en-GB" sz="1600" dirty="0"/>
              <a:t>2. Cause and Effect</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Environmental change</a:t>
            </a:r>
          </a:p>
        </p:txBody>
      </p:sp>
      <p:sp>
        <p:nvSpPr>
          <p:cNvPr id="3" name="TextBox 2"/>
          <p:cNvSpPr txBox="1"/>
          <p:nvPr/>
        </p:nvSpPr>
        <p:spPr>
          <a:xfrm>
            <a:off x="358776" y="800100"/>
            <a:ext cx="8485680" cy="830997"/>
          </a:xfrm>
          <a:prstGeom prst="rect">
            <a:avLst/>
          </a:prstGeom>
          <a:noFill/>
        </p:spPr>
        <p:txBody>
          <a:bodyPr wrap="square" rtlCol="0">
            <a:spAutoFit/>
          </a:bodyPr>
          <a:lstStyle/>
          <a:p>
            <a:r>
              <a:rPr lang="en-GB" dirty="0"/>
              <a:t>A change in the </a:t>
            </a:r>
            <a:r>
              <a:rPr lang="en-GB" b="1" dirty="0">
                <a:solidFill>
                  <a:srgbClr val="10BC45"/>
                </a:solidFill>
              </a:rPr>
              <a:t>environment</a:t>
            </a:r>
            <a:r>
              <a:rPr lang="en-GB" dirty="0"/>
              <a:t> can affect the animals and plants that live there.</a:t>
            </a:r>
          </a:p>
        </p:txBody>
      </p:sp>
      <p:sp>
        <p:nvSpPr>
          <p:cNvPr id="4" name="TextBox 3"/>
          <p:cNvSpPr txBox="1"/>
          <p:nvPr/>
        </p:nvSpPr>
        <p:spPr>
          <a:xfrm>
            <a:off x="358775" y="2011960"/>
            <a:ext cx="8485680" cy="461665"/>
          </a:xfrm>
          <a:prstGeom prst="rect">
            <a:avLst/>
          </a:prstGeom>
          <a:noFill/>
        </p:spPr>
        <p:txBody>
          <a:bodyPr wrap="square" rtlCol="0">
            <a:spAutoFit/>
          </a:bodyPr>
          <a:lstStyle/>
          <a:p>
            <a:r>
              <a:rPr lang="en-GB" dirty="0"/>
              <a:t>This includes changes to:</a:t>
            </a:r>
          </a:p>
        </p:txBody>
      </p:sp>
      <p:sp>
        <p:nvSpPr>
          <p:cNvPr id="6" name="TextBox 5"/>
          <p:cNvSpPr txBox="1"/>
          <p:nvPr/>
        </p:nvSpPr>
        <p:spPr>
          <a:xfrm>
            <a:off x="358775" y="5226903"/>
            <a:ext cx="7836536" cy="830997"/>
          </a:xfrm>
          <a:prstGeom prst="rect">
            <a:avLst/>
          </a:prstGeom>
          <a:noFill/>
        </p:spPr>
        <p:txBody>
          <a:bodyPr wrap="square" rtlCol="0">
            <a:spAutoFit/>
          </a:bodyPr>
          <a:lstStyle/>
          <a:p>
            <a:r>
              <a:rPr lang="en-GB" b="1" dirty="0"/>
              <a:t>Human activity </a:t>
            </a:r>
            <a:r>
              <a:rPr lang="en-GB" dirty="0"/>
              <a:t>can often cause these environmental changes.</a:t>
            </a:r>
          </a:p>
        </p:txBody>
      </p:sp>
      <p:pic>
        <p:nvPicPr>
          <p:cNvPr id="8" name="Picture 7">
            <a:extLst>
              <a:ext uri="{FF2B5EF4-FFF2-40B4-BE49-F238E27FC236}">
                <a16:creationId xmlns:a16="http://schemas.microsoft.com/office/drawing/2014/main" id="{F669A22B-B79F-40E7-ACF4-54C3D6856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614" y="2042235"/>
            <a:ext cx="4286250" cy="2874355"/>
          </a:xfrm>
          <a:prstGeom prst="rect">
            <a:avLst/>
          </a:prstGeom>
        </p:spPr>
      </p:pic>
      <p:pic>
        <p:nvPicPr>
          <p:cNvPr id="10" name="Picture 9">
            <a:extLst>
              <a:ext uri="{FF2B5EF4-FFF2-40B4-BE49-F238E27FC236}">
                <a16:creationId xmlns:a16="http://schemas.microsoft.com/office/drawing/2014/main" id="{45CB1B7B-81B9-44C1-91CA-346803C5D4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1" name="TextBox 10">
            <a:extLst>
              <a:ext uri="{FF2B5EF4-FFF2-40B4-BE49-F238E27FC236}">
                <a16:creationId xmlns:a16="http://schemas.microsoft.com/office/drawing/2014/main" id="{86F7CEA8-5E2E-4CA7-B8BE-82E8B2E9C865}"/>
              </a:ext>
            </a:extLst>
          </p:cNvPr>
          <p:cNvSpPr txBox="1"/>
          <p:nvPr/>
        </p:nvSpPr>
        <p:spPr>
          <a:xfrm>
            <a:off x="358775" y="2673864"/>
            <a:ext cx="3515995" cy="2123658"/>
          </a:xfrm>
          <a:prstGeom prst="rect">
            <a:avLst/>
          </a:prstGeom>
          <a:noFill/>
        </p:spPr>
        <p:txBody>
          <a:bodyPr wrap="square" rtlCol="0">
            <a:spAutoFit/>
          </a:bodyPr>
          <a:lstStyle/>
          <a:p>
            <a:pPr eaLnBrk="1" hangingPunct="1">
              <a:spcBef>
                <a:spcPct val="50000"/>
              </a:spcBef>
              <a:buClr>
                <a:srgbClr val="10BC45"/>
              </a:buClr>
              <a:buFont typeface="Wingdings" panose="05000000000000000000" pitchFamily="2" charset="2"/>
              <a:buChar char="l"/>
            </a:pPr>
            <a:r>
              <a:rPr lang="en-GB" altLang="en-US" dirty="0"/>
              <a:t> </a:t>
            </a:r>
            <a:r>
              <a:rPr lang="en-GB" dirty="0"/>
              <a:t>temperature</a:t>
            </a:r>
          </a:p>
          <a:p>
            <a:pPr eaLnBrk="1" hangingPunct="1">
              <a:spcBef>
                <a:spcPct val="50000"/>
              </a:spcBef>
              <a:buClr>
                <a:srgbClr val="10BC45"/>
              </a:buClr>
              <a:buFont typeface="Wingdings" panose="05000000000000000000" pitchFamily="2" charset="2"/>
              <a:buChar char="l"/>
            </a:pPr>
            <a:r>
              <a:rPr lang="en-GB" dirty="0"/>
              <a:t> land characteristics</a:t>
            </a:r>
          </a:p>
          <a:p>
            <a:pPr eaLnBrk="1" hangingPunct="1">
              <a:spcBef>
                <a:spcPct val="50000"/>
              </a:spcBef>
              <a:buClr>
                <a:srgbClr val="10BC45"/>
              </a:buClr>
              <a:buFont typeface="Wingdings" panose="05000000000000000000" pitchFamily="2" charset="2"/>
              <a:buChar char="l"/>
            </a:pPr>
            <a:r>
              <a:rPr lang="en-GB" dirty="0"/>
              <a:t> water distribution</a:t>
            </a:r>
          </a:p>
          <a:p>
            <a:pPr eaLnBrk="1" hangingPunct="1">
              <a:spcBef>
                <a:spcPct val="50000"/>
              </a:spcBef>
              <a:buClr>
                <a:srgbClr val="10BC45"/>
              </a:buClr>
              <a:buFont typeface="Wingdings" panose="05000000000000000000" pitchFamily="2" charset="2"/>
              <a:buChar char="l"/>
            </a:pPr>
            <a:r>
              <a:rPr lang="en-GB" dirty="0"/>
              <a:t> food availability.</a:t>
            </a:r>
          </a:p>
        </p:txBody>
      </p:sp>
    </p:spTree>
    <p:extLst>
      <p:ext uri="{BB962C8B-B14F-4D97-AF65-F5344CB8AC3E}">
        <p14:creationId xmlns:p14="http://schemas.microsoft.com/office/powerpoint/2010/main" val="360953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Adaptions in populations (1)</a:t>
            </a:r>
          </a:p>
        </p:txBody>
      </p:sp>
      <p:sp>
        <p:nvSpPr>
          <p:cNvPr id="3" name="Rectangle 2"/>
          <p:cNvSpPr/>
          <p:nvPr/>
        </p:nvSpPr>
        <p:spPr>
          <a:xfrm>
            <a:off x="358774" y="800100"/>
            <a:ext cx="8264963" cy="830997"/>
          </a:xfrm>
          <a:prstGeom prst="rect">
            <a:avLst/>
          </a:prstGeom>
        </p:spPr>
        <p:txBody>
          <a:bodyPr wrap="square">
            <a:spAutoFit/>
          </a:bodyPr>
          <a:lstStyle/>
          <a:p>
            <a:r>
              <a:rPr lang="en-GB" dirty="0"/>
              <a:t>What happens to </a:t>
            </a:r>
            <a:r>
              <a:rPr lang="en-GB" b="1" dirty="0">
                <a:solidFill>
                  <a:srgbClr val="10BC45"/>
                </a:solidFill>
              </a:rPr>
              <a:t>populations</a:t>
            </a:r>
            <a:r>
              <a:rPr lang="en-GB" dirty="0"/>
              <a:t> when the environment changes?</a:t>
            </a:r>
          </a:p>
        </p:txBody>
      </p:sp>
      <p:sp>
        <p:nvSpPr>
          <p:cNvPr id="4" name="Rectangle 3"/>
          <p:cNvSpPr/>
          <p:nvPr/>
        </p:nvSpPr>
        <p:spPr>
          <a:xfrm>
            <a:off x="358774" y="1972986"/>
            <a:ext cx="4572000" cy="830997"/>
          </a:xfrm>
          <a:prstGeom prst="rect">
            <a:avLst/>
          </a:prstGeom>
        </p:spPr>
        <p:txBody>
          <a:bodyPr>
            <a:spAutoFit/>
          </a:bodyPr>
          <a:lstStyle/>
          <a:p>
            <a:r>
              <a:rPr lang="en-GB" dirty="0"/>
              <a:t>Some populations are able to </a:t>
            </a:r>
            <a:r>
              <a:rPr lang="en-GB" b="1" dirty="0">
                <a:solidFill>
                  <a:srgbClr val="10BC45"/>
                </a:solidFill>
              </a:rPr>
              <a:t>adapt</a:t>
            </a:r>
            <a:r>
              <a:rPr lang="en-GB" dirty="0"/>
              <a:t> to the changes. </a:t>
            </a:r>
          </a:p>
        </p:txBody>
      </p:sp>
      <p:sp>
        <p:nvSpPr>
          <p:cNvPr id="5" name="Rectangle 4"/>
          <p:cNvSpPr/>
          <p:nvPr/>
        </p:nvSpPr>
        <p:spPr>
          <a:xfrm>
            <a:off x="358774" y="3145872"/>
            <a:ext cx="4572000" cy="1569660"/>
          </a:xfrm>
          <a:prstGeom prst="rect">
            <a:avLst/>
          </a:prstGeom>
        </p:spPr>
        <p:txBody>
          <a:bodyPr wrap="square">
            <a:spAutoFit/>
          </a:bodyPr>
          <a:lstStyle/>
          <a:p>
            <a:r>
              <a:rPr lang="en-GB" dirty="0"/>
              <a:t>Some individuals in a population may have characteristics that make them more suitable for </a:t>
            </a:r>
            <a:br>
              <a:rPr lang="en-GB" dirty="0"/>
            </a:br>
            <a:r>
              <a:rPr lang="en-GB" dirty="0"/>
              <a:t>the changed environment.</a:t>
            </a:r>
          </a:p>
        </p:txBody>
      </p:sp>
      <p:pic>
        <p:nvPicPr>
          <p:cNvPr id="7" name="Picture 6">
            <a:extLst>
              <a:ext uri="{FF2B5EF4-FFF2-40B4-BE49-F238E27FC236}">
                <a16:creationId xmlns:a16="http://schemas.microsoft.com/office/drawing/2014/main" id="{B1820D02-AA75-4295-AACA-073CB544C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383" y="1631097"/>
            <a:ext cx="3462354" cy="4289643"/>
          </a:xfrm>
          <a:prstGeom prst="rect">
            <a:avLst/>
          </a:prstGeom>
        </p:spPr>
      </p:pic>
      <p:pic>
        <p:nvPicPr>
          <p:cNvPr id="9" name="Picture 8">
            <a:extLst>
              <a:ext uri="{FF2B5EF4-FFF2-40B4-BE49-F238E27FC236}">
                <a16:creationId xmlns:a16="http://schemas.microsoft.com/office/drawing/2014/main" id="{EC0A3FD5-A14E-49B0-87A1-B288E5D703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8" name="Rectangle 7">
            <a:extLst>
              <a:ext uri="{FF2B5EF4-FFF2-40B4-BE49-F238E27FC236}">
                <a16:creationId xmlns:a16="http://schemas.microsoft.com/office/drawing/2014/main" id="{0F94A499-716B-4BD2-9B7D-D3FF886C537B}"/>
              </a:ext>
            </a:extLst>
          </p:cNvPr>
          <p:cNvSpPr/>
          <p:nvPr/>
        </p:nvSpPr>
        <p:spPr>
          <a:xfrm>
            <a:off x="358774" y="5057421"/>
            <a:ext cx="4572000" cy="830997"/>
          </a:xfrm>
          <a:prstGeom prst="rect">
            <a:avLst/>
          </a:prstGeom>
        </p:spPr>
        <p:txBody>
          <a:bodyPr wrap="square">
            <a:spAutoFit/>
          </a:bodyPr>
          <a:lstStyle/>
          <a:p>
            <a:r>
              <a:rPr lang="en-GB" dirty="0"/>
              <a:t>These individuals may survive and reproduce.</a:t>
            </a:r>
          </a:p>
        </p:txBody>
      </p:sp>
    </p:spTree>
    <p:extLst>
      <p:ext uri="{BB962C8B-B14F-4D97-AF65-F5344CB8AC3E}">
        <p14:creationId xmlns:p14="http://schemas.microsoft.com/office/powerpoint/2010/main" val="10773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noChangeArrowheads="1"/>
          </p:cNvSpPr>
          <p:nvPr>
            <p:ph type="title"/>
          </p:nvPr>
        </p:nvSpPr>
        <p:spPr/>
        <p:txBody>
          <a:bodyPr/>
          <a:lstStyle/>
          <a:p>
            <a:pPr eaLnBrk="1" hangingPunct="1"/>
            <a:r>
              <a:rPr lang="en-GB" dirty="0"/>
              <a:t>Adaptions in populations (2)</a:t>
            </a:r>
            <a:endParaRPr lang="en-GB" altLang="en-US" dirty="0"/>
          </a:p>
        </p:txBody>
      </p:sp>
      <p:pic>
        <p:nvPicPr>
          <p:cNvPr id="5"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6">
            <a:extLst>
              <a:ext uri="{FF2B5EF4-FFF2-40B4-BE49-F238E27FC236}">
                <a16:creationId xmlns:a16="http://schemas.microsoft.com/office/drawing/2014/main" id="{723BBA0B-EB7F-4A1C-BF56-09FB59FED07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7">
            <a:extLst>
              <a:ext uri="{FF2B5EF4-FFF2-40B4-BE49-F238E27FC236}">
                <a16:creationId xmlns:a16="http://schemas.microsoft.com/office/drawing/2014/main" id="{DE009E4E-730E-4E46-B7B3-425C351E648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513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97"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C8F0E5BD-EDBB-4AE6-9E74-481719C53BFD}"/>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17144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a:t>
            </a:r>
          </a:p>
        </p:txBody>
      </p:sp>
      <p:sp>
        <p:nvSpPr>
          <p:cNvPr id="3" name="Rectangle 2"/>
          <p:cNvSpPr/>
          <p:nvPr/>
        </p:nvSpPr>
        <p:spPr>
          <a:xfrm>
            <a:off x="358775" y="800100"/>
            <a:ext cx="3504565" cy="1200329"/>
          </a:xfrm>
          <a:prstGeom prst="rect">
            <a:avLst/>
          </a:prstGeom>
        </p:spPr>
        <p:txBody>
          <a:bodyPr wrap="square">
            <a:spAutoFit/>
          </a:bodyPr>
          <a:lstStyle/>
          <a:p>
            <a:r>
              <a:rPr lang="en-GB" dirty="0"/>
              <a:t>Some animals may </a:t>
            </a:r>
            <a:r>
              <a:rPr lang="en-GB" b="1" dirty="0">
                <a:solidFill>
                  <a:srgbClr val="10BC45"/>
                </a:solidFill>
              </a:rPr>
              <a:t>move</a:t>
            </a:r>
            <a:r>
              <a:rPr lang="en-GB" b="1" dirty="0">
                <a:solidFill>
                  <a:srgbClr val="286DA6"/>
                </a:solidFill>
              </a:rPr>
              <a:t> </a:t>
            </a:r>
            <a:r>
              <a:rPr lang="en-GB" dirty="0"/>
              <a:t>to another, more suitable environment. </a:t>
            </a:r>
          </a:p>
        </p:txBody>
      </p:sp>
      <p:sp>
        <p:nvSpPr>
          <p:cNvPr id="4" name="Rectangle 3"/>
          <p:cNvSpPr/>
          <p:nvPr/>
        </p:nvSpPr>
        <p:spPr>
          <a:xfrm>
            <a:off x="358775" y="5267971"/>
            <a:ext cx="8091542" cy="461665"/>
          </a:xfrm>
          <a:prstGeom prst="rect">
            <a:avLst/>
          </a:prstGeom>
        </p:spPr>
        <p:txBody>
          <a:bodyPr wrap="square">
            <a:spAutoFit/>
          </a:bodyPr>
          <a:lstStyle/>
          <a:p>
            <a:r>
              <a:rPr lang="en-GB" dirty="0"/>
              <a:t>If a population is unable to move or adapt it may die out.</a:t>
            </a:r>
          </a:p>
        </p:txBody>
      </p:sp>
      <p:sp>
        <p:nvSpPr>
          <p:cNvPr id="8" name="Rectangle 7"/>
          <p:cNvSpPr/>
          <p:nvPr/>
        </p:nvSpPr>
        <p:spPr>
          <a:xfrm>
            <a:off x="358775" y="2729088"/>
            <a:ext cx="3421918" cy="1569660"/>
          </a:xfrm>
          <a:prstGeom prst="rect">
            <a:avLst/>
          </a:prstGeom>
        </p:spPr>
        <p:txBody>
          <a:bodyPr wrap="square">
            <a:spAutoFit/>
          </a:bodyPr>
          <a:lstStyle/>
          <a:p>
            <a:r>
              <a:rPr lang="en-GB" dirty="0"/>
              <a:t>Other organisms </a:t>
            </a:r>
            <a:br>
              <a:rPr lang="en-GB" dirty="0"/>
            </a:br>
            <a:r>
              <a:rPr lang="en-GB" dirty="0"/>
              <a:t>that can tolerate the changed environment might move in.</a:t>
            </a:r>
          </a:p>
        </p:txBody>
      </p:sp>
      <p:pic>
        <p:nvPicPr>
          <p:cNvPr id="6" name="Picture 5">
            <a:extLst>
              <a:ext uri="{FF2B5EF4-FFF2-40B4-BE49-F238E27FC236}">
                <a16:creationId xmlns:a16="http://schemas.microsoft.com/office/drawing/2014/main" id="{3E0126F2-0FDA-479F-AD5F-D368764959E1}"/>
              </a:ext>
            </a:extLst>
          </p:cNvPr>
          <p:cNvPicPr>
            <a:picLocks noChangeAspect="1"/>
          </p:cNvPicPr>
          <p:nvPr/>
        </p:nvPicPr>
        <p:blipFill rotWithShape="1">
          <a:blip r:embed="rId3">
            <a:extLst>
              <a:ext uri="{28A0092B-C50C-407E-A947-70E740481C1C}">
                <a14:useLocalDpi xmlns:a14="http://schemas.microsoft.com/office/drawing/2010/main" val="0"/>
              </a:ext>
            </a:extLst>
          </a:blip>
          <a:srcRect t="34172"/>
          <a:stretch/>
        </p:blipFill>
        <p:spPr>
          <a:xfrm>
            <a:off x="4404546" y="800100"/>
            <a:ext cx="4290082" cy="4171950"/>
          </a:xfrm>
          <a:prstGeom prst="rect">
            <a:avLst/>
          </a:prstGeom>
        </p:spPr>
      </p:pic>
      <p:pic>
        <p:nvPicPr>
          <p:cNvPr id="9" name="Picture 8">
            <a:extLst>
              <a:ext uri="{FF2B5EF4-FFF2-40B4-BE49-F238E27FC236}">
                <a16:creationId xmlns:a16="http://schemas.microsoft.com/office/drawing/2014/main" id="{A0DBE4C6-CB6D-441A-A25D-83DD9756C6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extLst>
      <p:ext uri="{BB962C8B-B14F-4D97-AF65-F5344CB8AC3E}">
        <p14:creationId xmlns:p14="http://schemas.microsoft.com/office/powerpoint/2010/main" val="385075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effect of environmental change (1) </a:t>
            </a:r>
          </a:p>
        </p:txBody>
      </p:sp>
      <p:sp>
        <p:nvSpPr>
          <p:cNvPr id="3" name="Rectangle 2"/>
          <p:cNvSpPr/>
          <p:nvPr/>
        </p:nvSpPr>
        <p:spPr>
          <a:xfrm>
            <a:off x="358775" y="842959"/>
            <a:ext cx="8359556" cy="830997"/>
          </a:xfrm>
          <a:prstGeom prst="rect">
            <a:avLst/>
          </a:prstGeom>
          <a:solidFill>
            <a:srgbClr val="96E696"/>
          </a:solidFill>
        </p:spPr>
        <p:txBody>
          <a:bodyPr wrap="square">
            <a:spAutoFit/>
          </a:bodyPr>
          <a:lstStyle/>
          <a:p>
            <a:r>
              <a:rPr lang="en-GB" dirty="0"/>
              <a:t>Let’s look at an example. If this river dried up, what effect  would this have on the organisms that live there?</a:t>
            </a:r>
          </a:p>
        </p:txBody>
      </p:sp>
      <p:pic>
        <p:nvPicPr>
          <p:cNvPr id="5"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6" name="Picture 5">
            <a:extLst>
              <a:ext uri="{FF2B5EF4-FFF2-40B4-BE49-F238E27FC236}">
                <a16:creationId xmlns:a16="http://schemas.microsoft.com/office/drawing/2014/main" id="{6CC7F272-F4B0-42E1-858A-A3BE1BA38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857" y="2060594"/>
            <a:ext cx="6283391" cy="4198698"/>
          </a:xfrm>
          <a:prstGeom prst="rect">
            <a:avLst/>
          </a:prstGeom>
        </p:spPr>
      </p:pic>
      <p:pic>
        <p:nvPicPr>
          <p:cNvPr id="8" name="Picture 7">
            <a:extLst>
              <a:ext uri="{FF2B5EF4-FFF2-40B4-BE49-F238E27FC236}">
                <a16:creationId xmlns:a16="http://schemas.microsoft.com/office/drawing/2014/main" id="{8E4F6072-8755-4724-AD1A-F9F6E471434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a:extLst>
              <a:ext uri="{FF2B5EF4-FFF2-40B4-BE49-F238E27FC236}">
                <a16:creationId xmlns:a16="http://schemas.microsoft.com/office/drawing/2014/main" id="{D4C4BD94-A262-4982-8EF7-9CE9EC512DA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5135" y="86520"/>
            <a:ext cx="442911" cy="516730"/>
          </a:xfrm>
          <a:prstGeom prst="rect">
            <a:avLst/>
          </a:prstGeom>
          <a:noFill/>
          <a:ln w="9525">
            <a:noFill/>
            <a:miter lim="800000"/>
            <a:headEnd/>
            <a:tailEnd/>
          </a:ln>
        </p:spPr>
      </p:pic>
    </p:spTree>
    <p:extLst>
      <p:ext uri="{BB962C8B-B14F-4D97-AF65-F5344CB8AC3E}">
        <p14:creationId xmlns:p14="http://schemas.microsoft.com/office/powerpoint/2010/main" val="845994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effect of environmental change (2)</a:t>
            </a:r>
          </a:p>
        </p:txBody>
      </p:sp>
      <p:sp>
        <p:nvSpPr>
          <p:cNvPr id="9" name="Rectangle 8">
            <a:extLst>
              <a:ext uri="{FF2B5EF4-FFF2-40B4-BE49-F238E27FC236}">
                <a16:creationId xmlns:a16="http://schemas.microsoft.com/office/drawing/2014/main" id="{C9AEAF72-7D8B-4F4C-92B3-4670ADE50D17}"/>
              </a:ext>
            </a:extLst>
          </p:cNvPr>
          <p:cNvSpPr/>
          <p:nvPr/>
        </p:nvSpPr>
        <p:spPr>
          <a:xfrm>
            <a:off x="358774" y="800100"/>
            <a:ext cx="5364504" cy="1200329"/>
          </a:xfrm>
          <a:prstGeom prst="rect">
            <a:avLst/>
          </a:prstGeom>
        </p:spPr>
        <p:txBody>
          <a:bodyPr wrap="square">
            <a:spAutoFit/>
          </a:bodyPr>
          <a:lstStyle/>
          <a:p>
            <a:pPr marL="342900" indent="-342900" eaLnBrk="1" hangingPunct="1">
              <a:spcBef>
                <a:spcPct val="50000"/>
              </a:spcBef>
              <a:buClr>
                <a:srgbClr val="10BC45"/>
              </a:buClr>
              <a:buFont typeface="Wingdings" panose="05000000000000000000" pitchFamily="2" charset="2"/>
              <a:buChar char="l"/>
            </a:pPr>
            <a:r>
              <a:rPr lang="en-GB" dirty="0"/>
              <a:t>Grasses and other plants that live near the river might not grow as large as before.</a:t>
            </a:r>
          </a:p>
        </p:txBody>
      </p:sp>
      <p:sp>
        <p:nvSpPr>
          <p:cNvPr id="10" name="Rectangle 9">
            <a:extLst>
              <a:ext uri="{FF2B5EF4-FFF2-40B4-BE49-F238E27FC236}">
                <a16:creationId xmlns:a16="http://schemas.microsoft.com/office/drawing/2014/main" id="{D52468E6-1652-4092-A655-E764EDA60AB2}"/>
              </a:ext>
            </a:extLst>
          </p:cNvPr>
          <p:cNvSpPr/>
          <p:nvPr/>
        </p:nvSpPr>
        <p:spPr>
          <a:xfrm>
            <a:off x="358774" y="2237229"/>
            <a:ext cx="5364504" cy="830997"/>
          </a:xfrm>
          <a:prstGeom prst="rect">
            <a:avLst/>
          </a:prstGeom>
        </p:spPr>
        <p:txBody>
          <a:bodyPr wrap="square">
            <a:spAutoFit/>
          </a:bodyPr>
          <a:lstStyle/>
          <a:p>
            <a:pPr marL="342900" indent="-342900" eaLnBrk="1" hangingPunct="1">
              <a:spcBef>
                <a:spcPct val="50000"/>
              </a:spcBef>
              <a:buClr>
                <a:srgbClr val="10BC45"/>
              </a:buClr>
              <a:buFont typeface="Wingdings" panose="05000000000000000000" pitchFamily="2" charset="2"/>
              <a:buChar char="l"/>
            </a:pPr>
            <a:r>
              <a:rPr lang="en-GB" dirty="0"/>
              <a:t>Some animals that use the </a:t>
            </a:r>
            <a:br>
              <a:rPr lang="en-GB" dirty="0"/>
            </a:br>
            <a:r>
              <a:rPr lang="en-GB" dirty="0"/>
              <a:t>river may move to another area.</a:t>
            </a:r>
          </a:p>
        </p:txBody>
      </p:sp>
      <p:sp>
        <p:nvSpPr>
          <p:cNvPr id="11" name="Rectangle 10">
            <a:extLst>
              <a:ext uri="{FF2B5EF4-FFF2-40B4-BE49-F238E27FC236}">
                <a16:creationId xmlns:a16="http://schemas.microsoft.com/office/drawing/2014/main" id="{23A1A5B6-F410-414A-B8B6-D8C7BC635E8C}"/>
              </a:ext>
            </a:extLst>
          </p:cNvPr>
          <p:cNvSpPr/>
          <p:nvPr/>
        </p:nvSpPr>
        <p:spPr>
          <a:xfrm>
            <a:off x="358774" y="3305026"/>
            <a:ext cx="5364504" cy="1200329"/>
          </a:xfrm>
          <a:prstGeom prst="rect">
            <a:avLst/>
          </a:prstGeom>
        </p:spPr>
        <p:txBody>
          <a:bodyPr wrap="square">
            <a:spAutoFit/>
          </a:bodyPr>
          <a:lstStyle/>
          <a:p>
            <a:pPr marL="342900" indent="-342900" eaLnBrk="1" hangingPunct="1">
              <a:spcBef>
                <a:spcPct val="50000"/>
              </a:spcBef>
              <a:buClr>
                <a:srgbClr val="10BC45"/>
              </a:buClr>
              <a:buFont typeface="Wingdings" panose="05000000000000000000" pitchFamily="2" charset="2"/>
              <a:buChar char="l"/>
            </a:pPr>
            <a:r>
              <a:rPr lang="en-GB" dirty="0"/>
              <a:t>Some populations of </a:t>
            </a:r>
            <a:r>
              <a:rPr lang="en-GB" b="1" dirty="0">
                <a:solidFill>
                  <a:srgbClr val="10BC45"/>
                </a:solidFill>
              </a:rPr>
              <a:t>aquatic</a:t>
            </a:r>
            <a:r>
              <a:rPr lang="en-GB" dirty="0"/>
              <a:t> organisms, such as fish, may die </a:t>
            </a:r>
            <a:br>
              <a:rPr lang="en-GB" dirty="0"/>
            </a:br>
            <a:r>
              <a:rPr lang="en-GB" dirty="0"/>
              <a:t>out completely.</a:t>
            </a:r>
          </a:p>
        </p:txBody>
      </p:sp>
      <p:sp>
        <p:nvSpPr>
          <p:cNvPr id="13" name="Rectangle 12">
            <a:extLst>
              <a:ext uri="{FF2B5EF4-FFF2-40B4-BE49-F238E27FC236}">
                <a16:creationId xmlns:a16="http://schemas.microsoft.com/office/drawing/2014/main" id="{A6653817-40EB-499F-BAB1-98E4C9547914}"/>
              </a:ext>
            </a:extLst>
          </p:cNvPr>
          <p:cNvSpPr/>
          <p:nvPr/>
        </p:nvSpPr>
        <p:spPr>
          <a:xfrm>
            <a:off x="358774" y="4742154"/>
            <a:ext cx="5364504" cy="1200329"/>
          </a:xfrm>
          <a:prstGeom prst="rect">
            <a:avLst/>
          </a:prstGeom>
        </p:spPr>
        <p:txBody>
          <a:bodyPr wrap="square">
            <a:spAutoFit/>
          </a:bodyPr>
          <a:lstStyle/>
          <a:p>
            <a:pPr marL="342900" indent="-342900" eaLnBrk="1" hangingPunct="1">
              <a:spcBef>
                <a:spcPct val="50000"/>
              </a:spcBef>
              <a:buClr>
                <a:srgbClr val="10BC45"/>
              </a:buClr>
              <a:buFont typeface="Wingdings" panose="05000000000000000000" pitchFamily="2" charset="2"/>
              <a:buChar char="l"/>
            </a:pPr>
            <a:r>
              <a:rPr lang="en-GB" dirty="0"/>
              <a:t>Other animals and plants that require less water may move into </a:t>
            </a:r>
            <a:br>
              <a:rPr lang="en-GB" dirty="0"/>
            </a:br>
            <a:r>
              <a:rPr lang="en-GB" dirty="0"/>
              <a:t>the environment and thrive.</a:t>
            </a:r>
          </a:p>
        </p:txBody>
      </p:sp>
      <p:pic>
        <p:nvPicPr>
          <p:cNvPr id="4" name="Picture 3">
            <a:extLst>
              <a:ext uri="{FF2B5EF4-FFF2-40B4-BE49-F238E27FC236}">
                <a16:creationId xmlns:a16="http://schemas.microsoft.com/office/drawing/2014/main" id="{2680B2FF-91D6-455A-AB05-5E5EAC52B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278" y="1195007"/>
            <a:ext cx="2011944" cy="4435972"/>
          </a:xfrm>
          <a:prstGeom prst="rect">
            <a:avLst/>
          </a:prstGeom>
        </p:spPr>
      </p:pic>
      <p:sp>
        <p:nvSpPr>
          <p:cNvPr id="12" name="Rectangle 11">
            <a:extLst>
              <a:ext uri="{FF2B5EF4-FFF2-40B4-BE49-F238E27FC236}">
                <a16:creationId xmlns:a16="http://schemas.microsoft.com/office/drawing/2014/main" id="{DBFC36E2-59C7-496D-9F04-F324975F7686}"/>
              </a:ext>
            </a:extLst>
          </p:cNvPr>
          <p:cNvSpPr/>
          <p:nvPr/>
        </p:nvSpPr>
        <p:spPr>
          <a:xfrm>
            <a:off x="2041989" y="6125199"/>
            <a:ext cx="4964601" cy="461665"/>
          </a:xfrm>
          <a:prstGeom prst="rect">
            <a:avLst/>
          </a:prstGeom>
          <a:solidFill>
            <a:srgbClr val="96E696"/>
          </a:solidFill>
        </p:spPr>
        <p:txBody>
          <a:bodyPr wrap="square">
            <a:spAutoFit/>
          </a:bodyPr>
          <a:lstStyle/>
          <a:p>
            <a:pPr algn="ctr" eaLnBrk="1" hangingPunct="1">
              <a:spcBef>
                <a:spcPct val="50000"/>
              </a:spcBef>
              <a:buClr>
                <a:srgbClr val="10BC45"/>
              </a:buClr>
            </a:pPr>
            <a:r>
              <a:rPr lang="en-GB" dirty="0"/>
              <a:t>Did you think of any others?</a:t>
            </a:r>
          </a:p>
        </p:txBody>
      </p:sp>
      <p:pic>
        <p:nvPicPr>
          <p:cNvPr id="14" name="Picture 13">
            <a:extLst>
              <a:ext uri="{FF2B5EF4-FFF2-40B4-BE49-F238E27FC236}">
                <a16:creationId xmlns:a16="http://schemas.microsoft.com/office/drawing/2014/main" id="{8EC3EB22-CD3E-48AA-9E53-25AEDB4A53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4153" y="1416098"/>
            <a:ext cx="1665731" cy="4362630"/>
          </a:xfrm>
          <a:prstGeom prst="rect">
            <a:avLst/>
          </a:prstGeom>
        </p:spPr>
      </p:pic>
      <p:pic>
        <p:nvPicPr>
          <p:cNvPr id="15" name="Picture 14">
            <a:extLst>
              <a:ext uri="{FF2B5EF4-FFF2-40B4-BE49-F238E27FC236}">
                <a16:creationId xmlns:a16="http://schemas.microsoft.com/office/drawing/2014/main" id="{B85E47A5-71D1-457F-A0BD-A842E6B4804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extLst>
      <p:ext uri="{BB962C8B-B14F-4D97-AF65-F5344CB8AC3E}">
        <p14:creationId xmlns:p14="http://schemas.microsoft.com/office/powerpoint/2010/main" val="89305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879475" y="136525"/>
            <a:ext cx="184150" cy="366713"/>
          </a:xfrm>
          <a:prstGeom prst="rect">
            <a:avLst/>
          </a:prstGeom>
          <a:noFill/>
          <a:ln w="9525">
            <a:noFill/>
            <a:miter lim="800000"/>
            <a:headEnd/>
            <a:tailEnd/>
          </a:ln>
          <a:effectLst/>
        </p:spPr>
        <p:txBody>
          <a:bodyPr wrap="none">
            <a:spAutoFit/>
          </a:bodyPr>
          <a:lstStyle/>
          <a:p>
            <a:endParaRPr lang="en-US" sz="1800">
              <a:solidFill>
                <a:schemeClr val="tx1"/>
              </a:solidFill>
            </a:endParaRPr>
          </a:p>
        </p:txBody>
      </p:sp>
      <p:sp>
        <p:nvSpPr>
          <p:cNvPr id="17429" name="Rectangle 21"/>
          <p:cNvSpPr>
            <a:spLocks noGrp="1" noChangeArrowheads="1"/>
          </p:cNvSpPr>
          <p:nvPr>
            <p:ph type="title"/>
          </p:nvPr>
        </p:nvSpPr>
        <p:spPr>
          <a:noFill/>
        </p:spPr>
        <p:txBody>
          <a:bodyPr/>
          <a:lstStyle/>
          <a:p>
            <a:r>
              <a:rPr lang="en-GB" dirty="0"/>
              <a:t>Habitats</a:t>
            </a:r>
          </a:p>
        </p:txBody>
      </p:sp>
      <p:pic>
        <p:nvPicPr>
          <p:cNvPr id="8" name="Picture 7">
            <a:extLst>
              <a:ext uri="{FF2B5EF4-FFF2-40B4-BE49-F238E27FC236}">
                <a16:creationId xmlns:a16="http://schemas.microsoft.com/office/drawing/2014/main" id="{3246CD6D-B1C4-4721-A9D5-E80CF630BD6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12BDDD96-F63A-4588-8784-08A6A6751E0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846DDF14-3EB9-46BE-A1CE-997AD419C31C}"/>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AB96CF1C-6398-4063-B7C8-8D9AC96B3A3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793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00"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5169B854-9E49-4115-81BF-7A123784D053}"/>
                    </a:ext>
                  </a:extLst>
                </p:cNvPr>
                <p:cNvPicPr>
                  <a:picLocks/>
                </p:cNvPicPr>
                <p:nvPr/>
              </p:nvPicPr>
              <p:blipFill>
                <a:blip r:embed="rId9"/>
                <a:stretch>
                  <a:fillRect/>
                </a:stretch>
              </p:blipFill>
              <p:spPr>
                <a:xfrm>
                  <a:off x="212725" y="800100"/>
                  <a:ext cx="87122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P6NydC0b"/>
  <p:tag name="ARTICULATE_DESIGN_ID_3_DEFAULT DESIGN" val="HDJmmRhd"/>
  <p:tag name="ARTICULATE_DESIGN_ID_2_DEFAULT DESIGN" val="pEnH22Mp"/>
  <p:tag name="ARTICULATE_DESIGN_ID_4_DEFAULT DESIGN" val="7uClMhSI"/>
  <p:tag name="ARTICULATE_DESIGN_ID_5_DEFAULT DESIGN" val="JExolLPG"/>
  <p:tag name="ARTICULATE_DESIGN_ID_6_DEFAULT DESIGN" val="XRCz2crX"/>
  <p:tag name="ARTICULATE_DESIGN_ID_7_DEFAULT DESIGN" val="jodQ0N7l"/>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16802</TotalTime>
  <Words>766</Words>
  <Application>Microsoft Office PowerPoint</Application>
  <PresentationFormat>On-screen Show (4:3)</PresentationFormat>
  <Paragraphs>74</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Wingdings</vt:lpstr>
      <vt:lpstr>Wingdings 2</vt:lpstr>
      <vt:lpstr>Default Design</vt:lpstr>
      <vt:lpstr>3_Default Design</vt:lpstr>
      <vt:lpstr>Environmental  Change</vt:lpstr>
      <vt:lpstr>Information</vt:lpstr>
      <vt:lpstr>Environmental change</vt:lpstr>
      <vt:lpstr>Adaptions in populations (1)</vt:lpstr>
      <vt:lpstr>Adaptions in populations (2)</vt:lpstr>
      <vt:lpstr>Migration</vt:lpstr>
      <vt:lpstr>The effect of environmental change (1) </vt:lpstr>
      <vt:lpstr>The effect of environmental change (2)</vt:lpstr>
      <vt:lpstr>Habitats</vt:lpstr>
      <vt:lpstr>Changing habitats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Change</dc:title>
  <dc:subject>Boardworks Elementary School Life Science</dc:subject>
  <dc:creator>Boardworks</dc:creator>
  <cp:lastModifiedBy>Tim Crilly</cp:lastModifiedBy>
  <cp:revision>787</cp:revision>
  <dcterms:created xsi:type="dcterms:W3CDTF">2003-10-06T13:07:42Z</dcterms:created>
  <dcterms:modified xsi:type="dcterms:W3CDTF">2018-12-04T11:02:03Z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A40D212B-C43C-4791-97FB-528DF1828B42</vt:lpwstr>
  </property>
  <property fmtid="{D5CDD505-2E9C-101B-9397-08002B2CF9AE}" pid="3" name="ArticulatePath">
    <vt:lpwstr>Acceleration</vt:lpwstr>
  </property>
</Properties>
</file>