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ctiveX/activeX1.xml" ContentType="application/vnd.ms-office.activeX+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ctiveX/activeX2.xml" ContentType="application/vnd.ms-office.activeX+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ctiveX/activeX3.xml" ContentType="application/vnd.ms-office.activeX+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3" r:id="rId2"/>
  </p:sldMasterIdLst>
  <p:notesMasterIdLst>
    <p:notesMasterId r:id="rId18"/>
  </p:notesMasterIdLst>
  <p:handoutMasterIdLst>
    <p:handoutMasterId r:id="rId19"/>
  </p:handoutMasterIdLst>
  <p:sldIdLst>
    <p:sldId id="347" r:id="rId3"/>
    <p:sldId id="527" r:id="rId4"/>
    <p:sldId id="348" r:id="rId5"/>
    <p:sldId id="334" r:id="rId6"/>
    <p:sldId id="352" r:id="rId7"/>
    <p:sldId id="335" r:id="rId8"/>
    <p:sldId id="350" r:id="rId9"/>
    <p:sldId id="336" r:id="rId10"/>
    <p:sldId id="353" r:id="rId11"/>
    <p:sldId id="354" r:id="rId12"/>
    <p:sldId id="355" r:id="rId13"/>
    <p:sldId id="356" r:id="rId14"/>
    <p:sldId id="358" r:id="rId15"/>
    <p:sldId id="359" r:id="rId16"/>
    <p:sldId id="357" r:id="rId17"/>
  </p:sldIdLst>
  <p:sldSz cx="9144000" cy="6858000" type="screen4x3"/>
  <p:notesSz cx="6858000" cy="9296400"/>
  <p:defaultTextStyle>
    <a:defPPr>
      <a:defRPr lang="en-GB"/>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FFFFE5"/>
    <a:srgbClr val="FFFFDD"/>
    <a:srgbClr val="FFFFF3"/>
    <a:srgbClr val="FFFFCC"/>
    <a:srgbClr val="006600"/>
    <a:srgbClr val="FF0000"/>
    <a:srgbClr val="0000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229" autoAdjust="0"/>
  </p:normalViewPr>
  <p:slideViewPr>
    <p:cSldViewPr snapToGrid="0">
      <p:cViewPr varScale="1">
        <p:scale>
          <a:sx n="85" d="100"/>
          <a:sy n="85" d="100"/>
        </p:scale>
        <p:origin x="540" y="78"/>
      </p:cViewPr>
      <p:guideLst>
        <p:guide orient="horz" pos="482"/>
        <p:guide pos="204"/>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77" d="100"/>
          <a:sy n="77" d="100"/>
        </p:scale>
        <p:origin x="2064" y="108"/>
      </p:cViewPr>
      <p:guideLst>
        <p:guide orient="horz" pos="2928"/>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3" name="Rectangle 5">
            <a:extLst>
              <a:ext uri="{FF2B5EF4-FFF2-40B4-BE49-F238E27FC236}">
                <a16:creationId xmlns:a16="http://schemas.microsoft.com/office/drawing/2014/main" id="{308F7776-E5FC-4EEC-BA56-3D0C51A0069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AF630E27-39CD-4E67-8CB8-50EA856E7A35}" type="slidenum">
              <a:rPr lang="en-GB" altLang="en-US" b="1"/>
              <a:pPr/>
              <a:t>‹#›</a:t>
            </a:fld>
            <a:endParaRPr lang="en-GB" altLang="en-US" b="1"/>
          </a:p>
        </p:txBody>
      </p:sp>
      <p:sp>
        <p:nvSpPr>
          <p:cNvPr id="6" name="Rectangle 7">
            <a:extLst>
              <a:ext uri="{FF2B5EF4-FFF2-40B4-BE49-F238E27FC236}">
                <a16:creationId xmlns:a16="http://schemas.microsoft.com/office/drawing/2014/main" id="{D0A07D9F-2699-4E41-9ED9-F5DDC00846A7}"/>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9C66B24D-C69B-4C26-B5EC-448A907E3418}"/>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t>Boardworks Elementary School Life Science</a:t>
            </a: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149C512E-FC9B-441D-98EC-12249F59C6E4}"/>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BCA1E1FC-7BA6-4C0A-A275-F839ABD3B707}"/>
              </a:ext>
            </a:extLst>
          </p:cNvPr>
          <p:cNvSpPr>
            <a:spLocks noGrp="1" noChangeArrowheads="1"/>
          </p:cNvSpPr>
          <p:nvPr>
            <p:ph type="body" sz="quarter" idx="3"/>
          </p:nvPr>
        </p:nvSpPr>
        <p:spPr bwMode="auto">
          <a:xfrm>
            <a:off x="914400" y="4415791"/>
            <a:ext cx="5029200" cy="418338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175" name="Rectangle 7">
            <a:extLst>
              <a:ext uri="{FF2B5EF4-FFF2-40B4-BE49-F238E27FC236}">
                <a16:creationId xmlns:a16="http://schemas.microsoft.com/office/drawing/2014/main" id="{D5428525-2A92-4A61-A5E8-1CA84BE62AA2}"/>
              </a:ext>
            </a:extLst>
          </p:cNvPr>
          <p:cNvSpPr>
            <a:spLocks noGrp="1" noChangeArrowheads="1"/>
          </p:cNvSpPr>
          <p:nvPr>
            <p:ph type="sldNum" sz="quarter" idx="5"/>
          </p:nvPr>
        </p:nvSpPr>
        <p:spPr bwMode="auto">
          <a:xfrm>
            <a:off x="3884613" y="8829966"/>
            <a:ext cx="2971800" cy="4648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b="1"/>
            </a:lvl1pPr>
          </a:lstStyle>
          <a:p>
            <a:fld id="{929193C2-0BDF-4FB4-9037-7DBBDA91EAE0}" type="slidenum">
              <a:rPr lang="en-GB" altLang="en-US" smtClean="0"/>
              <a:pPr/>
              <a:t>‹#›</a:t>
            </a:fld>
            <a:endParaRPr lang="en-GB" altLang="en-US"/>
          </a:p>
        </p:txBody>
      </p:sp>
      <p:sp>
        <p:nvSpPr>
          <p:cNvPr id="8" name="Rectangle 9">
            <a:extLst>
              <a:ext uri="{FF2B5EF4-FFF2-40B4-BE49-F238E27FC236}">
                <a16:creationId xmlns:a16="http://schemas.microsoft.com/office/drawing/2014/main" id="{A50006DE-A599-4CF4-8B75-305D9BF3E585}"/>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51E04969-94A8-432D-BF1C-4D6A0C25A852}"/>
              </a:ext>
            </a:extLst>
          </p:cNvPr>
          <p:cNvSpPr>
            <a:spLocks noChangeArrowheads="1"/>
          </p:cNvSpPr>
          <p:nvPr/>
        </p:nvSpPr>
        <p:spPr bwMode="auto">
          <a:xfrm>
            <a:off x="895527" y="116205"/>
            <a:ext cx="5066949" cy="464820"/>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Life Science</a:t>
            </a: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762F3795-594C-4008-B851-8C2402076A59}"/>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A4C4ADCF-99B2-4741-9EBE-25DCF0742C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3E231E1-6789-4AAB-ADF5-B25616415D74}"/>
              </a:ext>
            </a:extLst>
          </p:cNvPr>
          <p:cNvSpPr>
            <a:spLocks noGrp="1"/>
          </p:cNvSpPr>
          <p:nvPr>
            <p:ph type="sldNum" sz="quarter" idx="10"/>
          </p:nvPr>
        </p:nvSpPr>
        <p:spPr/>
        <p:txBody>
          <a:bodyPr/>
          <a:lstStyle/>
          <a:p>
            <a:fld id="{929193C2-0BDF-4FB4-9037-7DBBDA91EAE0}"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9E32F406-9E83-4B6D-A24B-0699F9F838F9}"/>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462EAF99-0B6C-49B9-8285-B7BB2937DB28}"/>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36C9A51-1423-45AF-BF3F-B9F05483974D}"/>
              </a:ext>
            </a:extLst>
          </p:cNvPr>
          <p:cNvSpPr>
            <a:spLocks noGrp="1"/>
          </p:cNvSpPr>
          <p:nvPr>
            <p:ph type="sldNum" sz="quarter" idx="10"/>
          </p:nvPr>
        </p:nvSpPr>
        <p:spPr/>
        <p:txBody>
          <a:bodyPr/>
          <a:lstStyle/>
          <a:p>
            <a:fld id="{929193C2-0BDF-4FB4-9037-7DBBDA91EAE0}"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4185A127-AF07-4439-9328-8E357E8B4314}"/>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50CB1C8C-C236-4C0E-AD2F-18C4B9F0E68E}"/>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075" indent="-232075" eaLnBrk="1" hangingPunct="1"/>
            <a:r>
              <a:rPr lang="en-US" altLang="en-US" b="1" dirty="0">
                <a:latin typeface="Arial" panose="020B0604020202020204" pitchFamily="34" charset="0"/>
              </a:rPr>
              <a:t>Teacher notes </a:t>
            </a:r>
          </a:p>
          <a:p>
            <a:pPr marL="232075" indent="-232075" eaLnBrk="1" hangingPunct="1"/>
            <a:r>
              <a:rPr lang="en-US" altLang="en-US" dirty="0">
                <a:latin typeface="Arial" panose="020B0604020202020204" pitchFamily="34" charset="0"/>
              </a:rPr>
              <a:t>1.</a:t>
            </a:r>
            <a:r>
              <a:rPr lang="en-US" altLang="en-US" b="1" dirty="0">
                <a:latin typeface="Arial" panose="020B0604020202020204" pitchFamily="34" charset="0"/>
              </a:rPr>
              <a:t> </a:t>
            </a:r>
            <a:r>
              <a:rPr lang="en-US" altLang="en-US" dirty="0">
                <a:latin typeface="Arial" panose="020B0604020202020204" pitchFamily="34" charset="0"/>
              </a:rPr>
              <a:t>Daisy (flower/plant)</a:t>
            </a:r>
          </a:p>
          <a:p>
            <a:pPr marL="232075" indent="-232075" eaLnBrk="1" hangingPunct="1"/>
            <a:r>
              <a:rPr lang="en-US" altLang="en-US" dirty="0">
                <a:latin typeface="Arial" panose="020B0604020202020204" pitchFamily="34" charset="0"/>
              </a:rPr>
              <a:t>2. Mouse, aphid and moth (Adult moths usually don’t eat, but their larvae do. While mice in urban environments often become omnivorous, they are natural herbivores.)</a:t>
            </a:r>
          </a:p>
          <a:p>
            <a:pPr marL="232075" indent="-232075" eaLnBrk="1" hangingPunct="1"/>
            <a:r>
              <a:rPr lang="en-US" altLang="en-US" dirty="0">
                <a:latin typeface="Arial" panose="020B0604020202020204" pitchFamily="34" charset="0"/>
              </a:rPr>
              <a:t>3. Weasel, ladybug, spider and owl</a:t>
            </a:r>
          </a:p>
          <a:p>
            <a:pPr marL="232075" indent="-232075" eaLnBrk="1" hangingPunct="1"/>
            <a:r>
              <a:rPr lang="en-US" altLang="en-US" dirty="0">
                <a:latin typeface="Arial" panose="020B0604020202020204" pitchFamily="34" charset="0"/>
              </a:rPr>
              <a:t>4. Nine (all of the organisms except the daisy are consumers)</a:t>
            </a:r>
          </a:p>
          <a:p>
            <a:pPr marL="232075" indent="-232075" eaLnBrk="1" hangingPunct="1"/>
            <a:r>
              <a:rPr lang="en-US" altLang="en-US" dirty="0">
                <a:latin typeface="Arial" panose="020B0604020202020204" pitchFamily="34" charset="0"/>
              </a:rPr>
              <a:t>5. Daisy, moth, chickadee, owl</a:t>
            </a:r>
          </a:p>
          <a:p>
            <a:pPr marL="232075" indent="-232075" eaLnBrk="1" hangingPunct="1"/>
            <a:r>
              <a:rPr lang="en-US" altLang="en-US" dirty="0">
                <a:latin typeface="Arial" panose="020B0604020202020204" pitchFamily="34" charset="0"/>
              </a:rPr>
              <a:t>    Daisy, moth, spider, blackbird, owl</a:t>
            </a:r>
          </a:p>
        </p:txBody>
      </p:sp>
      <p:sp>
        <p:nvSpPr>
          <p:cNvPr id="2" name="Slide Number Placeholder 1">
            <a:extLst>
              <a:ext uri="{FF2B5EF4-FFF2-40B4-BE49-F238E27FC236}">
                <a16:creationId xmlns:a16="http://schemas.microsoft.com/office/drawing/2014/main" id="{EBF29D49-DE32-4011-8ECD-6C6EA861988D}"/>
              </a:ext>
            </a:extLst>
          </p:cNvPr>
          <p:cNvSpPr>
            <a:spLocks noGrp="1"/>
          </p:cNvSpPr>
          <p:nvPr>
            <p:ph type="sldNum" sz="quarter" idx="10"/>
          </p:nvPr>
        </p:nvSpPr>
        <p:spPr/>
        <p:txBody>
          <a:bodyPr/>
          <a:lstStyle/>
          <a:p>
            <a:fld id="{929193C2-0BDF-4FB4-9037-7DBBDA91EAE0}" type="slidenum">
              <a:rPr lang="en-GB" altLang="en-US" smtClean="0"/>
              <a:pPr/>
              <a:t>11</a:t>
            </a:fld>
            <a:endParaRPr lang="en-GB"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0C258A1B-76BF-4849-84B2-85AAE802C0D6}"/>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B9FF9F6-0617-4029-8DD8-7F6021F2B1AA}"/>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a:t>
            </a:r>
          </a:p>
          <a:p>
            <a:pPr marL="174056" indent="-174056" defTabSz="928299">
              <a:buFont typeface="Arial" panose="020B0604020202020204" pitchFamily="34" charset="0"/>
              <a:buChar char="•"/>
              <a:defRPr/>
            </a:pPr>
            <a:r>
              <a:rPr lang="en-GB" b="1" dirty="0"/>
              <a:t>Developing and Using Models: </a:t>
            </a:r>
            <a:r>
              <a:rPr lang="en-GB" dirty="0"/>
              <a:t>Develop and/or use models to describe and/or predict phenomena.</a:t>
            </a:r>
            <a:endParaRPr lang="en-GB" b="1" dirty="0"/>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err="1"/>
              <a:t>Analyze</a:t>
            </a:r>
            <a:r>
              <a:rPr lang="en-GB" dirty="0"/>
              <a:t> and interpret data to make sense of phenomena, using logical reasoning, mathematics, and/or computation.</a:t>
            </a:r>
          </a:p>
        </p:txBody>
      </p:sp>
      <p:sp>
        <p:nvSpPr>
          <p:cNvPr id="2" name="Slide Number Placeholder 1">
            <a:extLst>
              <a:ext uri="{FF2B5EF4-FFF2-40B4-BE49-F238E27FC236}">
                <a16:creationId xmlns:a16="http://schemas.microsoft.com/office/drawing/2014/main" id="{41D209A6-88DC-417C-B148-9CB077DF9CD4}"/>
              </a:ext>
            </a:extLst>
          </p:cNvPr>
          <p:cNvSpPr>
            <a:spLocks noGrp="1"/>
          </p:cNvSpPr>
          <p:nvPr>
            <p:ph type="sldNum" sz="quarter" idx="10"/>
          </p:nvPr>
        </p:nvSpPr>
        <p:spPr/>
        <p:txBody>
          <a:bodyPr/>
          <a:lstStyle/>
          <a:p>
            <a:fld id="{929193C2-0BDF-4FB4-9037-7DBBDA91EAE0}" type="slidenum">
              <a:rPr lang="en-GB" altLang="en-US" smtClean="0"/>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03269EA4-BAAC-4ADF-BF8B-18EC768B2DC0}"/>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17EA0FF8-8270-400B-B433-549B98E256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US" altLang="en-US" dirty="0">
                <a:latin typeface="Arial" panose="020B0604020202020204" pitchFamily="34" charset="0"/>
              </a:rPr>
              <a:t>Maryna </a:t>
            </a:r>
            <a:r>
              <a:rPr lang="en-US" altLang="en-US" dirty="0" err="1">
                <a:latin typeface="Arial" panose="020B0604020202020204" pitchFamily="34" charset="0"/>
              </a:rPr>
              <a:t>Pleshkun</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23819AAB-4AD1-4516-BF3E-73194D4D3F59}"/>
              </a:ext>
            </a:extLst>
          </p:cNvPr>
          <p:cNvSpPr>
            <a:spLocks noGrp="1"/>
          </p:cNvSpPr>
          <p:nvPr>
            <p:ph type="sldNum" sz="quarter" idx="10"/>
          </p:nvPr>
        </p:nvSpPr>
        <p:spPr/>
        <p:txBody>
          <a:bodyPr/>
          <a:lstStyle/>
          <a:p>
            <a:fld id="{929193C2-0BDF-4FB4-9037-7DBBDA91EAE0}" type="slidenum">
              <a:rPr lang="en-GB" altLang="en-US" smtClean="0"/>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BD56BAD5-BE1F-44C2-AEC4-7C3087872E1A}"/>
              </a:ext>
            </a:extLst>
          </p:cNvPr>
          <p:cNvSpPr>
            <a:spLocks noGrp="1" noRot="1" noChangeAspect="1" noChangeArrowheads="1" noTextEdit="1"/>
          </p:cNvSpPr>
          <p:nvPr>
            <p:ph type="sldImg"/>
          </p:nvPr>
        </p:nvSpPr>
        <p:spPr>
          <a:ln/>
        </p:spPr>
      </p:sp>
      <p:sp>
        <p:nvSpPr>
          <p:cNvPr id="238595" name="Rectangle 3">
            <a:extLst>
              <a:ext uri="{FF2B5EF4-FFF2-40B4-BE49-F238E27FC236}">
                <a16:creationId xmlns:a16="http://schemas.microsoft.com/office/drawing/2014/main" id="{8DB5E6EE-B3ED-405F-91F8-DB6C171A3524}"/>
              </a:ext>
            </a:extLst>
          </p:cNvPr>
          <p:cNvSpPr>
            <a:spLocks noGrp="1" noChangeArrowheads="1"/>
          </p:cNvSpPr>
          <p:nvPr>
            <p:ph type="body" idx="1"/>
          </p:nvPr>
        </p:nvSpPr>
        <p:spPr/>
        <p:txBody>
          <a:bodyPr/>
          <a:lstStyle/>
          <a:p>
            <a:pPr marL="232075" indent="-232075" eaLnBrk="1" hangingPunct="1">
              <a:defRPr/>
            </a:pPr>
            <a:r>
              <a:rPr lang="en-US" b="1" dirty="0"/>
              <a:t>Teacher notes </a:t>
            </a:r>
            <a:endParaRPr lang="en-US" dirty="0"/>
          </a:p>
          <a:p>
            <a:pPr eaLnBrk="1" hangingPunct="1">
              <a:buFont typeface="Arial" pitchFamily="34" charset="0"/>
              <a:buNone/>
              <a:defRPr/>
            </a:pPr>
            <a:r>
              <a:rPr lang="en-US" dirty="0"/>
              <a:t>Encourage students to explain that decomposers recycle matter in food webs, returning the useful parts of dead matter and waste materials back into the food web for other organisms to use.</a:t>
            </a:r>
          </a:p>
          <a:p>
            <a:pPr eaLnBrk="1" hangingPunct="1">
              <a:buFont typeface="Arial" pitchFamily="34" charset="0"/>
              <a:buNone/>
              <a:defRPr/>
            </a:pPr>
            <a:endParaRPr lang="en-US" dirty="0"/>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Constructing Explanations and Designing Solutions:</a:t>
            </a:r>
            <a:r>
              <a:rPr lang="en-GB" dirty="0"/>
              <a:t> Construct an explanation of observed relationships.</a:t>
            </a:r>
            <a:endParaRPr lang="en-GB" b="1" dirty="0"/>
          </a:p>
          <a:p>
            <a:pPr marL="174056" indent="-174056" defTabSz="928299">
              <a:buFont typeface="Arial" panose="020B0604020202020204" pitchFamily="34" charset="0"/>
              <a:buChar char="•"/>
              <a:defRPr/>
            </a:pPr>
            <a:r>
              <a:rPr lang="en-GB" b="1" dirty="0"/>
              <a:t>Engaging in Argument from Evidence: </a:t>
            </a:r>
            <a:r>
              <a:rPr lang="en-GB" dirty="0"/>
              <a:t>Construct and/or support an argument with evidence, data, and/or a model.</a:t>
            </a:r>
            <a:endParaRPr lang="en-GB" b="1" dirty="0"/>
          </a:p>
          <a:p>
            <a:pPr eaLnBrk="1" hangingPunct="1">
              <a:buFont typeface="Arial" pitchFamily="34" charset="0"/>
              <a:buNone/>
              <a:defRPr/>
            </a:pPr>
            <a:endParaRPr lang="en-US" dirty="0"/>
          </a:p>
          <a:p>
            <a:pPr eaLnBrk="1" hangingPunct="1">
              <a:buFont typeface="Arial" pitchFamily="34" charset="0"/>
              <a:buNone/>
              <a:defRPr/>
            </a:pPr>
            <a:r>
              <a:rPr lang="en-GB" b="1" dirty="0"/>
              <a:t>Photo credit:</a:t>
            </a:r>
            <a:r>
              <a:rPr lang="en-GB" dirty="0"/>
              <a:t> © </a:t>
            </a:r>
            <a:r>
              <a:rPr lang="en-US" dirty="0" err="1"/>
              <a:t>Olha</a:t>
            </a:r>
            <a:r>
              <a:rPr lang="en-US" dirty="0"/>
              <a:t> Insight</a:t>
            </a:r>
            <a:r>
              <a:rPr lang="en-GB" dirty="0"/>
              <a:t>, Shutterstock.com 2018</a:t>
            </a:r>
            <a:endParaRPr lang="en-US" dirty="0"/>
          </a:p>
        </p:txBody>
      </p:sp>
      <p:sp>
        <p:nvSpPr>
          <p:cNvPr id="2" name="Slide Number Placeholder 1">
            <a:extLst>
              <a:ext uri="{FF2B5EF4-FFF2-40B4-BE49-F238E27FC236}">
                <a16:creationId xmlns:a16="http://schemas.microsoft.com/office/drawing/2014/main" id="{4D172C34-E899-41DF-8236-8C3BF25E96D7}"/>
              </a:ext>
            </a:extLst>
          </p:cNvPr>
          <p:cNvSpPr>
            <a:spLocks noGrp="1"/>
          </p:cNvSpPr>
          <p:nvPr>
            <p:ph type="sldNum" sz="quarter" idx="10"/>
          </p:nvPr>
        </p:nvSpPr>
        <p:spPr/>
        <p:txBody>
          <a:bodyPr/>
          <a:lstStyle/>
          <a:p>
            <a:fld id="{929193C2-0BDF-4FB4-9037-7DBBDA91EAE0}" type="slidenum">
              <a:rPr lang="en-GB" altLang="en-US" smtClean="0"/>
              <a:pPr/>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8CBFF9C3-CBC6-4427-8D86-B0AB94408D0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56F04A5E-69F5-4B6C-8336-C092B3860B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1F4F7ED-A2EC-401E-867D-9FDE847AAEA1}"/>
              </a:ext>
            </a:extLst>
          </p:cNvPr>
          <p:cNvSpPr>
            <a:spLocks noGrp="1"/>
          </p:cNvSpPr>
          <p:nvPr>
            <p:ph type="sldNum" sz="quarter" idx="10"/>
          </p:nvPr>
        </p:nvSpPr>
        <p:spPr/>
        <p:txBody>
          <a:bodyPr/>
          <a:lstStyle/>
          <a:p>
            <a:fld id="{929193C2-0BDF-4FB4-9037-7DBBDA91EAE0}" type="slidenum">
              <a:rPr lang="en-GB" altLang="en-US" smtClean="0"/>
              <a:pPr/>
              <a:t>15</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77876474-A2D1-4C0F-B04D-0DA35F3D0CE3}"/>
              </a:ext>
            </a:extLst>
          </p:cNvPr>
          <p:cNvSpPr>
            <a:spLocks noGrp="1"/>
          </p:cNvSpPr>
          <p:nvPr>
            <p:ph type="sldNum" sz="quarter" idx="10"/>
          </p:nvPr>
        </p:nvSpPr>
        <p:spPr/>
        <p:txBody>
          <a:bodyPr/>
          <a:lstStyle/>
          <a:p>
            <a:fld id="{929193C2-0BDF-4FB4-9037-7DBBDA91EAE0}" type="slidenum">
              <a:rPr lang="en-GB" altLang="en-US" smtClean="0"/>
              <a:pPr/>
              <a:t>2</a:t>
            </a:fld>
            <a:endParaRPr lang="en-GB" altLang="en-US"/>
          </a:p>
        </p:txBody>
      </p:sp>
    </p:spTree>
    <p:extLst>
      <p:ext uri="{BB962C8B-B14F-4D97-AF65-F5344CB8AC3E}">
        <p14:creationId xmlns:p14="http://schemas.microsoft.com/office/powerpoint/2010/main" val="364854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8980EB8E-2F1A-4848-9712-2C02DB8E1DF7}"/>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A459C56-B22A-438F-A6F5-7AA94A461C52}"/>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Teacher notes</a:t>
            </a:r>
          </a:p>
          <a:p>
            <a:pPr eaLnBrk="1" hangingPunct="1"/>
            <a:r>
              <a:rPr lang="en-US" altLang="en-US" dirty="0">
                <a:latin typeface="Arial" panose="020B0604020202020204" pitchFamily="34" charset="0"/>
              </a:rPr>
              <a:t>Students should be comfortable with the information in the presentation </a:t>
            </a:r>
            <a:r>
              <a:rPr lang="en-US" altLang="en-US" i="1" dirty="0">
                <a:latin typeface="Arial" panose="020B0604020202020204" pitchFamily="34" charset="0"/>
              </a:rPr>
              <a:t>Habitats</a:t>
            </a:r>
            <a:r>
              <a:rPr lang="en-US" altLang="en-US" dirty="0">
                <a:latin typeface="Arial" panose="020B0604020202020204" pitchFamily="34" charset="0"/>
              </a:rPr>
              <a:t> before viewing this presentation.</a:t>
            </a:r>
          </a:p>
        </p:txBody>
      </p:sp>
      <p:sp>
        <p:nvSpPr>
          <p:cNvPr id="2" name="Slide Number Placeholder 1">
            <a:extLst>
              <a:ext uri="{FF2B5EF4-FFF2-40B4-BE49-F238E27FC236}">
                <a16:creationId xmlns:a16="http://schemas.microsoft.com/office/drawing/2014/main" id="{B24C84BC-DD27-471B-B53D-684CD3D8754A}"/>
              </a:ext>
            </a:extLst>
          </p:cNvPr>
          <p:cNvSpPr>
            <a:spLocks noGrp="1"/>
          </p:cNvSpPr>
          <p:nvPr>
            <p:ph type="sldNum" sz="quarter" idx="10"/>
          </p:nvPr>
        </p:nvSpPr>
        <p:spPr/>
        <p:txBody>
          <a:bodyPr/>
          <a:lstStyle/>
          <a:p>
            <a:fld id="{929193C2-0BDF-4FB4-9037-7DBBDA91EAE0}"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14EE7B39-A050-46AD-8B57-6289B2BF387D}"/>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380AA800-51F8-4700-B26B-137E8C946D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A209ECB-77E9-44A1-BCD8-2192C6EA62BF}"/>
              </a:ext>
            </a:extLst>
          </p:cNvPr>
          <p:cNvSpPr>
            <a:spLocks noGrp="1"/>
          </p:cNvSpPr>
          <p:nvPr>
            <p:ph type="sldNum" sz="quarter" idx="10"/>
          </p:nvPr>
        </p:nvSpPr>
        <p:spPr/>
        <p:txBody>
          <a:bodyPr/>
          <a:lstStyle/>
          <a:p>
            <a:fld id="{929193C2-0BDF-4FB4-9037-7DBBDA91EAE0}"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CC6A1D09-22B4-48B4-8445-77BDF56979FC}"/>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A318EA52-13BD-4E38-88FE-E6BC199EEC5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For the organisms shown, the food chain would be: Wheat </a:t>
            </a:r>
            <a:r>
              <a:rPr lang="en-GB" altLang="en-US" dirty="0">
                <a:latin typeface="Arial" panose="020B0604020202020204" pitchFamily="34" charset="0"/>
                <a:sym typeface="Wingdings" panose="05000000000000000000" pitchFamily="2" charset="2"/>
              </a:rPr>
              <a:t> Mouse  Owl.</a:t>
            </a:r>
          </a:p>
        </p:txBody>
      </p:sp>
      <p:sp>
        <p:nvSpPr>
          <p:cNvPr id="2" name="Slide Number Placeholder 1">
            <a:extLst>
              <a:ext uri="{FF2B5EF4-FFF2-40B4-BE49-F238E27FC236}">
                <a16:creationId xmlns:a16="http://schemas.microsoft.com/office/drawing/2014/main" id="{1CA2B242-B9F7-4B86-AE02-668E0A405A53}"/>
              </a:ext>
            </a:extLst>
          </p:cNvPr>
          <p:cNvSpPr>
            <a:spLocks noGrp="1"/>
          </p:cNvSpPr>
          <p:nvPr>
            <p:ph type="sldNum" sz="quarter" idx="10"/>
          </p:nvPr>
        </p:nvSpPr>
        <p:spPr/>
        <p:txBody>
          <a:bodyPr/>
          <a:lstStyle/>
          <a:p>
            <a:fld id="{929193C2-0BDF-4FB4-9037-7DBBDA91EAE0}"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9A088080-E038-4205-840B-84DD8EAAB854}"/>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6A2C7127-E0A4-4A9B-B6BD-CC9DD0CEDF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It may be helpful to explain the term “producer” as an organism that “produces” food for other organisms, and “consumer” as an organism that “consumes,” or eats, other organisms.</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motorolka</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E4ABD099-A1BC-417A-9381-D21E57015548}"/>
              </a:ext>
            </a:extLst>
          </p:cNvPr>
          <p:cNvSpPr>
            <a:spLocks noGrp="1"/>
          </p:cNvSpPr>
          <p:nvPr>
            <p:ph type="sldNum" sz="quarter" idx="10"/>
          </p:nvPr>
        </p:nvSpPr>
        <p:spPr/>
        <p:txBody>
          <a:bodyPr/>
          <a:lstStyle/>
          <a:p>
            <a:fld id="{929193C2-0BDF-4FB4-9037-7DBBDA91EAE0}"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670F2152-1211-4241-A70D-1ACB471E3896}"/>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68A6FA1-9D0A-493C-82C5-7FC79DDEFF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FF2378C-7834-4B08-8957-98CE546611E3}"/>
              </a:ext>
            </a:extLst>
          </p:cNvPr>
          <p:cNvSpPr>
            <a:spLocks noGrp="1"/>
          </p:cNvSpPr>
          <p:nvPr>
            <p:ph type="sldNum" sz="quarter" idx="10"/>
          </p:nvPr>
        </p:nvSpPr>
        <p:spPr/>
        <p:txBody>
          <a:bodyPr/>
          <a:lstStyle/>
          <a:p>
            <a:fld id="{929193C2-0BDF-4FB4-9037-7DBBDA91EAE0}"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C16082D7-1DD5-4869-9118-631E5AA726CF}"/>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CDEA49DD-F190-4735-9E00-E785575F34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110000"/>
              </a:lnSpc>
            </a:pPr>
            <a:r>
              <a:rPr lang="en-GB" altLang="en-US" b="1" dirty="0">
                <a:latin typeface="Arial" panose="020B0604020202020204" pitchFamily="34" charset="0"/>
              </a:rPr>
              <a:t>Teacher notes</a:t>
            </a:r>
          </a:p>
          <a:p>
            <a:pPr eaLnBrk="1" hangingPunct="1">
              <a:lnSpc>
                <a:spcPct val="110000"/>
              </a:lnSpc>
            </a:pPr>
            <a:r>
              <a:rPr lang="en-GB" altLang="en-US" dirty="0">
                <a:latin typeface="Arial" panose="020B0604020202020204" pitchFamily="34" charset="0"/>
              </a:rPr>
              <a:t>Challenge students further by asking them which organisms are found in a specific habitat. Ask them to identify the food of specific animals, some of which eat plants and some of which eat animals. </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Food chains that can be made in the activity include (but are not limited to):</a:t>
            </a: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beetle </a:t>
            </a:r>
            <a:r>
              <a:rPr lang="en-GB" altLang="en-US" dirty="0">
                <a:latin typeface="Arial" panose="020B0604020202020204" pitchFamily="34" charset="0"/>
                <a:sym typeface="Wingdings" panose="05000000000000000000" pitchFamily="2" charset="2"/>
              </a:rPr>
              <a:t> </a:t>
            </a:r>
            <a:r>
              <a:rPr lang="en-GB" altLang="en-US" dirty="0">
                <a:latin typeface="Arial" panose="020B0604020202020204" pitchFamily="34" charset="0"/>
              </a:rPr>
              <a:t>chicken </a:t>
            </a:r>
            <a:r>
              <a:rPr lang="en-GB" altLang="en-US" dirty="0">
                <a:latin typeface="Arial" panose="020B0604020202020204" pitchFamily="34" charset="0"/>
                <a:sym typeface="Wingdings" panose="05000000000000000000" pitchFamily="2" charset="2"/>
              </a:rPr>
              <a:t></a:t>
            </a:r>
            <a:r>
              <a:rPr lang="en-GB" altLang="en-US" dirty="0">
                <a:latin typeface="Arial" panose="020B0604020202020204" pitchFamily="34" charset="0"/>
              </a:rPr>
              <a:t> fox</a:t>
            </a: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berries </a:t>
            </a:r>
            <a:r>
              <a:rPr lang="en-GB" altLang="en-US" dirty="0">
                <a:latin typeface="Arial" panose="020B0604020202020204" pitchFamily="34" charset="0"/>
                <a:sym typeface="Wingdings" panose="05000000000000000000" pitchFamily="2" charset="2"/>
              </a:rPr>
              <a:t> </a:t>
            </a:r>
            <a:r>
              <a:rPr lang="en-GB" altLang="en-US" dirty="0">
                <a:latin typeface="Arial" panose="020B0604020202020204" pitchFamily="34" charset="0"/>
              </a:rPr>
              <a:t>beetle </a:t>
            </a:r>
            <a:r>
              <a:rPr lang="en-GB" altLang="en-US" dirty="0">
                <a:latin typeface="Arial" panose="020B0604020202020204" pitchFamily="34" charset="0"/>
                <a:sym typeface="Wingdings" panose="05000000000000000000" pitchFamily="2" charset="2"/>
              </a:rPr>
              <a:t></a:t>
            </a:r>
            <a:r>
              <a:rPr lang="en-GB" altLang="en-US" dirty="0">
                <a:latin typeface="Arial" panose="020B0604020202020204" pitchFamily="34" charset="0"/>
              </a:rPr>
              <a:t> chicken</a:t>
            </a: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beetle </a:t>
            </a:r>
            <a:r>
              <a:rPr lang="en-GB" altLang="en-US" dirty="0">
                <a:latin typeface="Arial" panose="020B0604020202020204" pitchFamily="34" charset="0"/>
                <a:sym typeface="Wingdings" panose="05000000000000000000" pitchFamily="2" charset="2"/>
              </a:rPr>
              <a:t></a:t>
            </a:r>
            <a:r>
              <a:rPr lang="en-GB" altLang="en-US" dirty="0">
                <a:latin typeface="Arial" panose="020B0604020202020204" pitchFamily="34" charset="0"/>
              </a:rPr>
              <a:t> chicken </a:t>
            </a:r>
            <a:r>
              <a:rPr lang="en-GB" altLang="en-US" dirty="0">
                <a:latin typeface="Arial" panose="020B0604020202020204" pitchFamily="34" charset="0"/>
                <a:sym typeface="Wingdings" panose="05000000000000000000" pitchFamily="2" charset="2"/>
              </a:rPr>
              <a:t></a:t>
            </a:r>
            <a:r>
              <a:rPr lang="en-GB" altLang="en-US" dirty="0">
                <a:latin typeface="Arial" panose="020B0604020202020204" pitchFamily="34" charset="0"/>
              </a:rPr>
              <a:t> human</a:t>
            </a: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corn </a:t>
            </a:r>
            <a:r>
              <a:rPr lang="en-GB" altLang="en-US" dirty="0">
                <a:latin typeface="Arial" panose="020B0604020202020204" pitchFamily="34" charset="0"/>
                <a:sym typeface="Wingdings" panose="05000000000000000000" pitchFamily="2" charset="2"/>
              </a:rPr>
              <a:t></a:t>
            </a:r>
            <a:r>
              <a:rPr lang="en-GB" altLang="en-US" dirty="0">
                <a:latin typeface="Arial" panose="020B0604020202020204" pitchFamily="34" charset="0"/>
              </a:rPr>
              <a:t> beetle </a:t>
            </a:r>
            <a:r>
              <a:rPr lang="en-GB" altLang="en-US" dirty="0">
                <a:latin typeface="Arial" panose="020B0604020202020204" pitchFamily="34" charset="0"/>
                <a:sym typeface="Wingdings" panose="05000000000000000000" pitchFamily="2" charset="2"/>
              </a:rPr>
              <a:t></a:t>
            </a:r>
            <a:r>
              <a:rPr lang="en-GB" altLang="en-US" dirty="0">
                <a:latin typeface="Arial" panose="020B0604020202020204" pitchFamily="34" charset="0"/>
              </a:rPr>
              <a:t> chicken</a:t>
            </a: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rPr>
              <a:t>berries </a:t>
            </a:r>
            <a:r>
              <a:rPr lang="en-GB" altLang="en-US" dirty="0">
                <a:latin typeface="Arial" panose="020B0604020202020204" pitchFamily="34" charset="0"/>
                <a:sym typeface="Wingdings" panose="05000000000000000000" pitchFamily="2" charset="2"/>
              </a:rPr>
              <a:t> beetle  finch</a:t>
            </a:r>
          </a:p>
          <a:p>
            <a:pPr marL="171450" indent="-171450" eaLnBrk="1" hangingPunct="1">
              <a:lnSpc>
                <a:spcPct val="110000"/>
              </a:lnSpc>
              <a:buFont typeface="Arial" panose="020B0604020202020204" pitchFamily="34" charset="0"/>
              <a:buChar char="•"/>
            </a:pPr>
            <a:r>
              <a:rPr lang="en-GB" altLang="en-US" dirty="0">
                <a:latin typeface="Arial" panose="020B0604020202020204" pitchFamily="34" charset="0"/>
                <a:sym typeface="Wingdings" panose="05000000000000000000" pitchFamily="2" charset="2"/>
              </a:rPr>
              <a:t>berries  finch  fox </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Note that the arrows in a food chain are always drawn from left to right to indicate “is eaten by.”</a:t>
            </a:r>
          </a:p>
          <a:p>
            <a:pPr eaLnBrk="1" hangingPunct="1">
              <a:lnSpc>
                <a:spcPct val="110000"/>
              </a:lnSpc>
            </a:pPr>
            <a:endParaRPr lang="en-GB" altLang="en-US" dirty="0">
              <a:latin typeface="Arial" panose="020B0604020202020204" pitchFamily="34" charset="0"/>
            </a:endParaRPr>
          </a:p>
          <a:p>
            <a:pPr defTabSz="928299">
              <a:lnSpc>
                <a:spcPct val="110000"/>
              </a:lnSpc>
              <a:defRPr/>
            </a:pPr>
            <a:r>
              <a:rPr lang="en-GB" dirty="0"/>
              <a:t>This slide covers the Science and Engineering Practice:</a:t>
            </a:r>
          </a:p>
          <a:p>
            <a:pPr marL="174056" indent="-174056" defTabSz="928299">
              <a:lnSpc>
                <a:spcPct val="110000"/>
              </a:lnSpc>
              <a:buFont typeface="Arial" panose="020B0604020202020204" pitchFamily="34" charset="0"/>
              <a:buChar char="•"/>
              <a:defRPr/>
            </a:pPr>
            <a:r>
              <a:rPr lang="en-GB" b="1" dirty="0"/>
              <a:t>Developing and Using Models: </a:t>
            </a:r>
            <a:r>
              <a:rPr lang="en-GB" dirty="0"/>
              <a:t>Develop and/or use models to describe and/or predict phenomena.</a:t>
            </a:r>
            <a:endParaRPr lang="en-GB" b="1" dirty="0"/>
          </a:p>
        </p:txBody>
      </p:sp>
      <p:sp>
        <p:nvSpPr>
          <p:cNvPr id="2" name="Slide Number Placeholder 1">
            <a:extLst>
              <a:ext uri="{FF2B5EF4-FFF2-40B4-BE49-F238E27FC236}">
                <a16:creationId xmlns:a16="http://schemas.microsoft.com/office/drawing/2014/main" id="{6DDF1E45-7BF6-415F-AE2C-F08064629C35}"/>
              </a:ext>
            </a:extLst>
          </p:cNvPr>
          <p:cNvSpPr>
            <a:spLocks noGrp="1"/>
          </p:cNvSpPr>
          <p:nvPr>
            <p:ph type="sldNum" sz="quarter" idx="10"/>
          </p:nvPr>
        </p:nvSpPr>
        <p:spPr/>
        <p:txBody>
          <a:bodyPr/>
          <a:lstStyle/>
          <a:p>
            <a:fld id="{929193C2-0BDF-4FB4-9037-7DBBDA91EAE0}" type="slidenum">
              <a:rPr lang="en-GB" altLang="en-US" smtClean="0"/>
              <a:pPr/>
              <a:t>8</a:t>
            </a:fld>
            <a:endParaRPr lang="en-GB"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8EBA7A71-A9F5-4E25-B122-DEC0E102B0A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8AF6EDDC-053E-401E-AEF2-9049B083DC3F}"/>
              </a:ext>
            </a:extLst>
          </p:cNvPr>
          <p:cNvSpPr>
            <a:spLocks noGrp="1" noChangeArrowheads="1"/>
          </p:cNvSpPr>
          <p:nvPr>
            <p:ph type="body" idx="1"/>
          </p:nvPr>
        </p:nvSpPr>
        <p:spPr>
          <a:xfrm>
            <a:off x="914401"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Teacher notes</a:t>
            </a:r>
          </a:p>
          <a:p>
            <a:pPr eaLnBrk="1" hangingPunct="1"/>
            <a:r>
              <a:rPr lang="en-US" altLang="en-US" dirty="0">
                <a:latin typeface="Arial" panose="020B0604020202020204" pitchFamily="34" charset="0"/>
              </a:rPr>
              <a:t>You could ask students why it is important for an organism to have different sources of food. Reliance on only one source of food would make an organism vulnerable to variations in the availability of this food. Also, many food sources are not available all year round, so alternative sources of nutrition are needed.</a:t>
            </a:r>
          </a:p>
        </p:txBody>
      </p:sp>
      <p:sp>
        <p:nvSpPr>
          <p:cNvPr id="2" name="Slide Number Placeholder 1">
            <a:extLst>
              <a:ext uri="{FF2B5EF4-FFF2-40B4-BE49-F238E27FC236}">
                <a16:creationId xmlns:a16="http://schemas.microsoft.com/office/drawing/2014/main" id="{510A17BD-2D79-4C09-B0A4-5E3FB1B314B5}"/>
              </a:ext>
            </a:extLst>
          </p:cNvPr>
          <p:cNvSpPr>
            <a:spLocks noGrp="1"/>
          </p:cNvSpPr>
          <p:nvPr>
            <p:ph type="sldNum" sz="quarter" idx="10"/>
          </p:nvPr>
        </p:nvSpPr>
        <p:spPr/>
        <p:txBody>
          <a:bodyPr/>
          <a:lstStyle/>
          <a:p>
            <a:fld id="{929193C2-0BDF-4FB4-9037-7DBBDA91EAE0}"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856581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566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21880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145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772281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2237183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804035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97909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38505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6254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6569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57413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01125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364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65586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4802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1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5552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762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3965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608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821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3215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66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654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8604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6"/>
    </p:custDataLst>
    <p:extLst>
      <p:ext uri="{BB962C8B-B14F-4D97-AF65-F5344CB8AC3E}">
        <p14:creationId xmlns:p14="http://schemas.microsoft.com/office/powerpoint/2010/main" val="43578671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extLst>
      <p:ext uri="{BB962C8B-B14F-4D97-AF65-F5344CB8AC3E}">
        <p14:creationId xmlns:p14="http://schemas.microsoft.com/office/powerpoint/2010/main" val="326915961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slideLayout" Target="../slideLayouts/slideLayout20.xml"/><Relationship Id="rId7" Type="http://schemas.openxmlformats.org/officeDocument/2006/relationships/image" Target="../media/image22.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6.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image" Target="../media/image21.pn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0.xml"/><Relationship Id="rId7" Type="http://schemas.openxmlformats.org/officeDocument/2006/relationships/image" Target="../media/image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notesSlide" Target="../notesSlides/notesSlide8.xml"/><Relationship Id="rId9" Type="http://schemas.openxmlformats.org/officeDocument/2006/relationships/image" Target="../media/image20.wm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498D5-EE78-4837-BDC3-6569CDB8D9A3}"/>
              </a:ext>
            </a:extLst>
          </p:cNvPr>
          <p:cNvSpPr>
            <a:spLocks noGrp="1"/>
          </p:cNvSpPr>
          <p:nvPr>
            <p:ph type="title"/>
          </p:nvPr>
        </p:nvSpPr>
        <p:spPr/>
        <p:txBody>
          <a:bodyPr/>
          <a:lstStyle/>
          <a:p>
            <a:r>
              <a:rPr lang="en-GB" dirty="0"/>
              <a:t>Food Webs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5" descr="foodwebs1">
            <a:extLst>
              <a:ext uri="{FF2B5EF4-FFF2-40B4-BE49-F238E27FC236}">
                <a16:creationId xmlns:a16="http://schemas.microsoft.com/office/drawing/2014/main" id="{BB74ED05-2EAF-40C5-8B13-54A96EA9E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747713"/>
            <a:ext cx="851535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7">
            <a:extLst>
              <a:ext uri="{FF2B5EF4-FFF2-40B4-BE49-F238E27FC236}">
                <a16:creationId xmlns:a16="http://schemas.microsoft.com/office/drawing/2014/main" id="{68CC82F6-3A5A-4A98-B519-AF17CB4F64BB}"/>
              </a:ext>
            </a:extLst>
          </p:cNvPr>
          <p:cNvSpPr txBox="1">
            <a:spLocks noChangeArrowheads="1"/>
          </p:cNvSpPr>
          <p:nvPr/>
        </p:nvSpPr>
        <p:spPr bwMode="auto">
          <a:xfrm>
            <a:off x="2794000" y="2554288"/>
            <a:ext cx="69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owl</a:t>
            </a:r>
          </a:p>
        </p:txBody>
      </p:sp>
      <p:sp>
        <p:nvSpPr>
          <p:cNvPr id="14340" name="Text Box 8">
            <a:extLst>
              <a:ext uri="{FF2B5EF4-FFF2-40B4-BE49-F238E27FC236}">
                <a16:creationId xmlns:a16="http://schemas.microsoft.com/office/drawing/2014/main" id="{D4EA9DAC-BF9F-4A9C-9075-B1E955E4D857}"/>
              </a:ext>
            </a:extLst>
          </p:cNvPr>
          <p:cNvSpPr txBox="1">
            <a:spLocks noChangeArrowheads="1"/>
          </p:cNvSpPr>
          <p:nvPr/>
        </p:nvSpPr>
        <p:spPr bwMode="auto">
          <a:xfrm>
            <a:off x="5391150" y="2259013"/>
            <a:ext cx="1538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blackbird</a:t>
            </a:r>
          </a:p>
        </p:txBody>
      </p:sp>
      <p:sp>
        <p:nvSpPr>
          <p:cNvPr id="14341" name="Text Box 9">
            <a:extLst>
              <a:ext uri="{FF2B5EF4-FFF2-40B4-BE49-F238E27FC236}">
                <a16:creationId xmlns:a16="http://schemas.microsoft.com/office/drawing/2014/main" id="{3ED144A2-A092-4B9D-8966-33665AE59832}"/>
              </a:ext>
            </a:extLst>
          </p:cNvPr>
          <p:cNvSpPr txBox="1">
            <a:spLocks noChangeArrowheads="1"/>
          </p:cNvSpPr>
          <p:nvPr/>
        </p:nvSpPr>
        <p:spPr bwMode="auto">
          <a:xfrm>
            <a:off x="7170738" y="2630488"/>
            <a:ext cx="1184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weasel</a:t>
            </a:r>
          </a:p>
        </p:txBody>
      </p:sp>
      <p:sp>
        <p:nvSpPr>
          <p:cNvPr id="14342" name="Text Box 12">
            <a:extLst>
              <a:ext uri="{FF2B5EF4-FFF2-40B4-BE49-F238E27FC236}">
                <a16:creationId xmlns:a16="http://schemas.microsoft.com/office/drawing/2014/main" id="{30D9902E-9D94-4115-A2EA-75A435CFDE89}"/>
              </a:ext>
            </a:extLst>
          </p:cNvPr>
          <p:cNvSpPr txBox="1">
            <a:spLocks noChangeArrowheads="1"/>
          </p:cNvSpPr>
          <p:nvPr/>
        </p:nvSpPr>
        <p:spPr bwMode="auto">
          <a:xfrm>
            <a:off x="6156325" y="6146800"/>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plant</a:t>
            </a:r>
          </a:p>
        </p:txBody>
      </p:sp>
      <p:sp>
        <p:nvSpPr>
          <p:cNvPr id="14343" name="Text Box 15">
            <a:extLst>
              <a:ext uri="{FF2B5EF4-FFF2-40B4-BE49-F238E27FC236}">
                <a16:creationId xmlns:a16="http://schemas.microsoft.com/office/drawing/2014/main" id="{AE54A3B9-01BB-44D4-AAF7-F6E97E0F0723}"/>
              </a:ext>
            </a:extLst>
          </p:cNvPr>
          <p:cNvSpPr txBox="1">
            <a:spLocks noChangeArrowheads="1"/>
          </p:cNvSpPr>
          <p:nvPr/>
        </p:nvSpPr>
        <p:spPr bwMode="auto">
          <a:xfrm>
            <a:off x="2816225" y="6146800"/>
            <a:ext cx="99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aphid</a:t>
            </a:r>
          </a:p>
        </p:txBody>
      </p:sp>
      <p:sp>
        <p:nvSpPr>
          <p:cNvPr id="14344" name="Text Box 18">
            <a:extLst>
              <a:ext uri="{FF2B5EF4-FFF2-40B4-BE49-F238E27FC236}">
                <a16:creationId xmlns:a16="http://schemas.microsoft.com/office/drawing/2014/main" id="{8D9D2D12-F9B7-449F-A419-642A22FBCD16}"/>
              </a:ext>
            </a:extLst>
          </p:cNvPr>
          <p:cNvSpPr txBox="1">
            <a:spLocks noChangeArrowheads="1"/>
          </p:cNvSpPr>
          <p:nvPr/>
        </p:nvSpPr>
        <p:spPr bwMode="auto">
          <a:xfrm>
            <a:off x="517525" y="5221288"/>
            <a:ext cx="1350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ladybug</a:t>
            </a:r>
          </a:p>
        </p:txBody>
      </p:sp>
      <p:sp>
        <p:nvSpPr>
          <p:cNvPr id="14345" name="Text Box 21">
            <a:extLst>
              <a:ext uri="{FF2B5EF4-FFF2-40B4-BE49-F238E27FC236}">
                <a16:creationId xmlns:a16="http://schemas.microsoft.com/office/drawing/2014/main" id="{298B4F62-1FD9-40FB-9FA0-328D584E15B8}"/>
              </a:ext>
            </a:extLst>
          </p:cNvPr>
          <p:cNvSpPr txBox="1">
            <a:spLocks noChangeArrowheads="1"/>
          </p:cNvSpPr>
          <p:nvPr/>
        </p:nvSpPr>
        <p:spPr bwMode="auto">
          <a:xfrm>
            <a:off x="2868613" y="4338638"/>
            <a:ext cx="928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moth</a:t>
            </a:r>
          </a:p>
        </p:txBody>
      </p:sp>
      <p:sp>
        <p:nvSpPr>
          <p:cNvPr id="14346" name="Text Box 24">
            <a:extLst>
              <a:ext uri="{FF2B5EF4-FFF2-40B4-BE49-F238E27FC236}">
                <a16:creationId xmlns:a16="http://schemas.microsoft.com/office/drawing/2014/main" id="{FCE098AB-5CAC-42E7-9CB5-1E8A9C31E470}"/>
              </a:ext>
            </a:extLst>
          </p:cNvPr>
          <p:cNvSpPr txBox="1">
            <a:spLocks noChangeArrowheads="1"/>
          </p:cNvSpPr>
          <p:nvPr/>
        </p:nvSpPr>
        <p:spPr bwMode="auto">
          <a:xfrm>
            <a:off x="4822825" y="4598988"/>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spider</a:t>
            </a:r>
          </a:p>
        </p:txBody>
      </p:sp>
      <p:sp>
        <p:nvSpPr>
          <p:cNvPr id="14348" name="Text Box 38">
            <a:extLst>
              <a:ext uri="{FF2B5EF4-FFF2-40B4-BE49-F238E27FC236}">
                <a16:creationId xmlns:a16="http://schemas.microsoft.com/office/drawing/2014/main" id="{D3B8732C-DA24-404C-B9D7-6E60167C6E3D}"/>
              </a:ext>
            </a:extLst>
          </p:cNvPr>
          <p:cNvSpPr txBox="1">
            <a:spLocks noChangeArrowheads="1"/>
          </p:cNvSpPr>
          <p:nvPr/>
        </p:nvSpPr>
        <p:spPr bwMode="auto">
          <a:xfrm>
            <a:off x="7924800" y="4837113"/>
            <a:ext cx="116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b="1">
                <a:solidFill>
                  <a:srgbClr val="000066"/>
                </a:solidFill>
              </a:rPr>
              <a:t>mouse</a:t>
            </a:r>
          </a:p>
        </p:txBody>
      </p:sp>
      <p:sp>
        <p:nvSpPr>
          <p:cNvPr id="14349" name="Text Box 40">
            <a:extLst>
              <a:ext uri="{FF2B5EF4-FFF2-40B4-BE49-F238E27FC236}">
                <a16:creationId xmlns:a16="http://schemas.microsoft.com/office/drawing/2014/main" id="{C0E80A4B-DCCF-46B5-8DE8-59DBBF801838}"/>
              </a:ext>
            </a:extLst>
          </p:cNvPr>
          <p:cNvSpPr txBox="1">
            <a:spLocks noChangeArrowheads="1"/>
          </p:cNvSpPr>
          <p:nvPr/>
        </p:nvSpPr>
        <p:spPr bwMode="auto">
          <a:xfrm>
            <a:off x="203200" y="2755900"/>
            <a:ext cx="166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b="1">
                <a:solidFill>
                  <a:srgbClr val="000066"/>
                </a:solidFill>
              </a:rPr>
              <a:t>chickadee</a:t>
            </a:r>
          </a:p>
        </p:txBody>
      </p:sp>
      <p:sp>
        <p:nvSpPr>
          <p:cNvPr id="14350" name="Rectangle 42">
            <a:extLst>
              <a:ext uri="{FF2B5EF4-FFF2-40B4-BE49-F238E27FC236}">
                <a16:creationId xmlns:a16="http://schemas.microsoft.com/office/drawing/2014/main" id="{EB4ED44F-56D2-447E-8A15-6199841ECCFC}"/>
              </a:ext>
            </a:extLst>
          </p:cNvPr>
          <p:cNvSpPr>
            <a:spLocks noGrp="1" noChangeArrowheads="1"/>
          </p:cNvSpPr>
          <p:nvPr>
            <p:ph type="title"/>
          </p:nvPr>
        </p:nvSpPr>
        <p:spPr/>
        <p:txBody>
          <a:bodyPr/>
          <a:lstStyle/>
          <a:p>
            <a:pPr eaLnBrk="1" hangingPunct="1"/>
            <a:r>
              <a:rPr lang="en-GB" altLang="en-US" dirty="0"/>
              <a:t>A food web</a:t>
            </a:r>
          </a:p>
        </p:txBody>
      </p:sp>
      <p:pic>
        <p:nvPicPr>
          <p:cNvPr id="15" name="Picture 14">
            <a:extLst>
              <a:ext uri="{FF2B5EF4-FFF2-40B4-BE49-F238E27FC236}">
                <a16:creationId xmlns:a16="http://schemas.microsoft.com/office/drawing/2014/main" id="{A327C483-1F3C-42CB-9BD6-6D48C343C41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3" name="Text Box 3">
            <a:extLst>
              <a:ext uri="{FF2B5EF4-FFF2-40B4-BE49-F238E27FC236}">
                <a16:creationId xmlns:a16="http://schemas.microsoft.com/office/drawing/2014/main" id="{507251CB-41AB-426F-9C3E-823FFA07E477}"/>
              </a:ext>
            </a:extLst>
          </p:cNvPr>
          <p:cNvSpPr txBox="1">
            <a:spLocks noChangeArrowheads="1"/>
          </p:cNvSpPr>
          <p:nvPr/>
        </p:nvSpPr>
        <p:spPr bwMode="auto">
          <a:xfrm>
            <a:off x="335139" y="784225"/>
            <a:ext cx="3344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
                <a:srgbClr val="10BC45"/>
              </a:buClr>
            </a:pPr>
            <a:r>
              <a:rPr lang="en-GB" altLang="en-US" b="1" dirty="0">
                <a:solidFill>
                  <a:srgbClr val="000066"/>
                </a:solidFill>
              </a:rPr>
              <a:t>1.</a:t>
            </a:r>
            <a:r>
              <a:rPr lang="en-GB" altLang="en-US" dirty="0">
                <a:solidFill>
                  <a:srgbClr val="010066"/>
                </a:solidFill>
              </a:rPr>
              <a:t> Who is the producer in this food web?</a:t>
            </a:r>
            <a:endParaRPr lang="en-GB" altLang="en-US" dirty="0">
              <a:solidFill>
                <a:srgbClr val="000066"/>
              </a:solidFill>
            </a:endParaRPr>
          </a:p>
        </p:txBody>
      </p:sp>
      <p:sp>
        <p:nvSpPr>
          <p:cNvPr id="312324" name="Text Box 4">
            <a:extLst>
              <a:ext uri="{FF2B5EF4-FFF2-40B4-BE49-F238E27FC236}">
                <a16:creationId xmlns:a16="http://schemas.microsoft.com/office/drawing/2014/main" id="{74887F85-5926-48F1-888A-264A25814C7E}"/>
              </a:ext>
            </a:extLst>
          </p:cNvPr>
          <p:cNvSpPr txBox="1">
            <a:spLocks noChangeArrowheads="1"/>
          </p:cNvSpPr>
          <p:nvPr/>
        </p:nvSpPr>
        <p:spPr bwMode="auto">
          <a:xfrm>
            <a:off x="335139" y="1717321"/>
            <a:ext cx="34467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10BC45"/>
              </a:buClr>
            </a:pPr>
            <a:r>
              <a:rPr lang="en-GB" altLang="en-US" b="1" dirty="0">
                <a:solidFill>
                  <a:srgbClr val="000066"/>
                </a:solidFill>
              </a:rPr>
              <a:t>2.</a:t>
            </a:r>
            <a:r>
              <a:rPr lang="en-GB" altLang="en-US" dirty="0">
                <a:solidFill>
                  <a:srgbClr val="010066"/>
                </a:solidFill>
              </a:rPr>
              <a:t> Who are the two herbivores in this food web?</a:t>
            </a:r>
          </a:p>
        </p:txBody>
      </p:sp>
      <p:sp>
        <p:nvSpPr>
          <p:cNvPr id="312325" name="Text Box 5">
            <a:extLst>
              <a:ext uri="{FF2B5EF4-FFF2-40B4-BE49-F238E27FC236}">
                <a16:creationId xmlns:a16="http://schemas.microsoft.com/office/drawing/2014/main" id="{CFCE782E-3C7E-40BF-9664-02A06E7DC8BC}"/>
              </a:ext>
            </a:extLst>
          </p:cNvPr>
          <p:cNvSpPr txBox="1">
            <a:spLocks noChangeArrowheads="1"/>
          </p:cNvSpPr>
          <p:nvPr/>
        </p:nvSpPr>
        <p:spPr bwMode="auto">
          <a:xfrm>
            <a:off x="335139" y="3028421"/>
            <a:ext cx="34467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marL="355600" indent="-3556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10BC45"/>
              </a:buClr>
            </a:pPr>
            <a:r>
              <a:rPr lang="en-GB" altLang="en-US" b="1" dirty="0">
                <a:solidFill>
                  <a:srgbClr val="000066"/>
                </a:solidFill>
              </a:rPr>
              <a:t>3.</a:t>
            </a:r>
            <a:r>
              <a:rPr lang="en-GB" altLang="en-US" dirty="0">
                <a:solidFill>
                  <a:srgbClr val="010066"/>
                </a:solidFill>
              </a:rPr>
              <a:t> Who are the two carnivores in this food web?</a:t>
            </a:r>
          </a:p>
        </p:txBody>
      </p:sp>
      <p:sp>
        <p:nvSpPr>
          <p:cNvPr id="312326" name="Text Box 6">
            <a:extLst>
              <a:ext uri="{FF2B5EF4-FFF2-40B4-BE49-F238E27FC236}">
                <a16:creationId xmlns:a16="http://schemas.microsoft.com/office/drawing/2014/main" id="{2D576862-E4CE-40FE-91E8-EE4FC8AC3E45}"/>
              </a:ext>
            </a:extLst>
          </p:cNvPr>
          <p:cNvSpPr txBox="1">
            <a:spLocks noChangeArrowheads="1"/>
          </p:cNvSpPr>
          <p:nvPr/>
        </p:nvSpPr>
        <p:spPr bwMode="auto">
          <a:xfrm>
            <a:off x="335139" y="4339521"/>
            <a:ext cx="37258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
                <a:srgbClr val="10BC45"/>
              </a:buClr>
            </a:pPr>
            <a:r>
              <a:rPr lang="en-GB" altLang="en-US" b="1" dirty="0">
                <a:solidFill>
                  <a:srgbClr val="000066"/>
                </a:solidFill>
              </a:rPr>
              <a:t>4.</a:t>
            </a:r>
            <a:r>
              <a:rPr lang="en-GB" altLang="en-US" dirty="0">
                <a:solidFill>
                  <a:srgbClr val="010066"/>
                </a:solidFill>
              </a:rPr>
              <a:t> How many consumers are in this food web?</a:t>
            </a:r>
          </a:p>
        </p:txBody>
      </p:sp>
      <p:sp>
        <p:nvSpPr>
          <p:cNvPr id="312327" name="Text Box 7">
            <a:extLst>
              <a:ext uri="{FF2B5EF4-FFF2-40B4-BE49-F238E27FC236}">
                <a16:creationId xmlns:a16="http://schemas.microsoft.com/office/drawing/2014/main" id="{F594306B-B7FF-4623-92AC-036A6969E347}"/>
              </a:ext>
            </a:extLst>
          </p:cNvPr>
          <p:cNvSpPr txBox="1">
            <a:spLocks noChangeArrowheads="1"/>
          </p:cNvSpPr>
          <p:nvPr/>
        </p:nvSpPr>
        <p:spPr bwMode="auto">
          <a:xfrm>
            <a:off x="335139" y="5272618"/>
            <a:ext cx="31702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
                <a:srgbClr val="10BC45"/>
              </a:buClr>
            </a:pPr>
            <a:r>
              <a:rPr lang="en-GB" altLang="en-US" b="1" dirty="0">
                <a:solidFill>
                  <a:srgbClr val="000066"/>
                </a:solidFill>
              </a:rPr>
              <a:t>5.</a:t>
            </a:r>
            <a:r>
              <a:rPr lang="en-GB" altLang="en-US" dirty="0">
                <a:solidFill>
                  <a:srgbClr val="010066"/>
                </a:solidFill>
              </a:rPr>
              <a:t> Which food chains include the moth?</a:t>
            </a:r>
            <a:endParaRPr lang="en-GB" altLang="en-US" dirty="0">
              <a:solidFill>
                <a:srgbClr val="000066"/>
              </a:solidFill>
            </a:endParaRPr>
          </a:p>
        </p:txBody>
      </p:sp>
      <p:sp>
        <p:nvSpPr>
          <p:cNvPr id="15368" name="Rectangle 32">
            <a:extLst>
              <a:ext uri="{FF2B5EF4-FFF2-40B4-BE49-F238E27FC236}">
                <a16:creationId xmlns:a16="http://schemas.microsoft.com/office/drawing/2014/main" id="{3970DE14-F71E-45ED-BD18-36EEF261DA90}"/>
              </a:ext>
            </a:extLst>
          </p:cNvPr>
          <p:cNvSpPr>
            <a:spLocks noGrp="1" noChangeArrowheads="1"/>
          </p:cNvSpPr>
          <p:nvPr>
            <p:ph type="title"/>
          </p:nvPr>
        </p:nvSpPr>
        <p:spPr/>
        <p:txBody>
          <a:bodyPr/>
          <a:lstStyle/>
          <a:p>
            <a:pPr eaLnBrk="1" hangingPunct="1"/>
            <a:r>
              <a:rPr lang="en-GB" altLang="en-US" dirty="0"/>
              <a:t>Understanding food webs</a:t>
            </a:r>
          </a:p>
        </p:txBody>
      </p:sp>
      <p:pic>
        <p:nvPicPr>
          <p:cNvPr id="15370" name="Picture 33" descr="foodweb2">
            <a:extLst>
              <a:ext uri="{FF2B5EF4-FFF2-40B4-BE49-F238E27FC236}">
                <a16:creationId xmlns:a16="http://schemas.microsoft.com/office/drawing/2014/main" id="{46C930AE-3EA7-4FBB-8EE3-E2167D22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8150" y="900113"/>
            <a:ext cx="420052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08CF609-9F33-45E8-8461-65677B3BD10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C40B09DF-8D94-4739-B234-CB11970C2D5D}"/>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23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23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23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232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4" grpId="0"/>
      <p:bldP spid="312325" grpId="0"/>
      <p:bldP spid="312326" grpId="0"/>
      <p:bldP spid="3123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6">
            <a:extLst>
              <a:ext uri="{FF2B5EF4-FFF2-40B4-BE49-F238E27FC236}">
                <a16:creationId xmlns:a16="http://schemas.microsoft.com/office/drawing/2014/main" id="{9DCD5387-7E51-479C-B1EB-C4189C1AA4EA}"/>
              </a:ext>
            </a:extLst>
          </p:cNvPr>
          <p:cNvSpPr>
            <a:spLocks noGrp="1" noChangeArrowheads="1"/>
          </p:cNvSpPr>
          <p:nvPr>
            <p:ph type="title"/>
          </p:nvPr>
        </p:nvSpPr>
        <p:spPr/>
        <p:txBody>
          <a:bodyPr/>
          <a:lstStyle/>
          <a:p>
            <a:pPr eaLnBrk="1" hangingPunct="1"/>
            <a:r>
              <a:rPr lang="en-GB" altLang="en-US" dirty="0"/>
              <a:t>Building a food web</a:t>
            </a:r>
          </a:p>
        </p:txBody>
      </p:sp>
      <p:pic>
        <p:nvPicPr>
          <p:cNvPr id="6" name="Picture 5" descr="flash_icon">
            <a:extLst>
              <a:ext uri="{FF2B5EF4-FFF2-40B4-BE49-F238E27FC236}">
                <a16:creationId xmlns:a16="http://schemas.microsoft.com/office/drawing/2014/main" id="{5BB075EA-DFED-4FDA-9332-B33EF93DF2CC}"/>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6">
            <a:extLst>
              <a:ext uri="{FF2B5EF4-FFF2-40B4-BE49-F238E27FC236}">
                <a16:creationId xmlns:a16="http://schemas.microsoft.com/office/drawing/2014/main" id="{6D93E7BF-8640-474D-B0C0-D8329F3ED92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7">
            <a:extLst>
              <a:ext uri="{FF2B5EF4-FFF2-40B4-BE49-F238E27FC236}">
                <a16:creationId xmlns:a16="http://schemas.microsoft.com/office/drawing/2014/main" id="{D503193F-3128-434A-80BA-722F0553615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47436"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9"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C8CB749F-FCBF-4B90-BACD-A890E2306E55}"/>
                    </a:ext>
                  </a:extLst>
                </p:cNvPr>
                <p:cNvPicPr>
                  <a:picLocks/>
                </p:cNvPicPr>
                <p:nvPr/>
              </p:nvPicPr>
              <p:blipFill>
                <a:blip r:embed="rId8"/>
                <a:stretch>
                  <a:fillRect/>
                </a:stretch>
              </p:blipFill>
              <p:spPr>
                <a:xfrm>
                  <a:off x="212725" y="800100"/>
                  <a:ext cx="8699500" cy="5308600"/>
                </a:xfrm>
                <a:prstGeom prst="rect">
                  <a:avLst/>
                </a:prstGeom>
              </p:spPr>
            </p:pic>
          </p:control>
        </mc:Fallback>
      </mc:AlternateContent>
    </p:controls>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CC48DC2-8DF4-4239-B801-64CC6F2F8461}"/>
              </a:ext>
            </a:extLst>
          </p:cNvPr>
          <p:cNvSpPr>
            <a:spLocks noGrp="1" noChangeArrowheads="1"/>
          </p:cNvSpPr>
          <p:nvPr>
            <p:ph type="title"/>
          </p:nvPr>
        </p:nvSpPr>
        <p:spPr>
          <a:xfrm>
            <a:off x="457200" y="53975"/>
            <a:ext cx="7512050" cy="549275"/>
          </a:xfrm>
          <a:noFill/>
        </p:spPr>
        <p:txBody>
          <a:bodyPr/>
          <a:lstStyle/>
          <a:p>
            <a:pPr eaLnBrk="1" hangingPunct="1"/>
            <a:r>
              <a:rPr lang="en-GB" altLang="en-US" dirty="0"/>
              <a:t>What are decomposers? (1)</a:t>
            </a:r>
            <a:endParaRPr lang="en-US" altLang="en-US" dirty="0"/>
          </a:p>
        </p:txBody>
      </p:sp>
      <p:sp>
        <p:nvSpPr>
          <p:cNvPr id="16387" name="Text Box 4">
            <a:extLst>
              <a:ext uri="{FF2B5EF4-FFF2-40B4-BE49-F238E27FC236}">
                <a16:creationId xmlns:a16="http://schemas.microsoft.com/office/drawing/2014/main" id="{F67F3AE9-04D5-41F6-82AF-D51E1F67AC73}"/>
              </a:ext>
            </a:extLst>
          </p:cNvPr>
          <p:cNvSpPr txBox="1">
            <a:spLocks noChangeArrowheads="1"/>
          </p:cNvSpPr>
          <p:nvPr/>
        </p:nvSpPr>
        <p:spPr bwMode="auto">
          <a:xfrm>
            <a:off x="343517" y="780670"/>
            <a:ext cx="8434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When organisms die, they are eaten by other types of organisms.</a:t>
            </a:r>
          </a:p>
        </p:txBody>
      </p:sp>
      <p:sp>
        <p:nvSpPr>
          <p:cNvPr id="18" name="Text Box 4">
            <a:extLst>
              <a:ext uri="{FF2B5EF4-FFF2-40B4-BE49-F238E27FC236}">
                <a16:creationId xmlns:a16="http://schemas.microsoft.com/office/drawing/2014/main" id="{50F695A5-9A09-4541-B2EF-7DB8A69CA804}"/>
              </a:ext>
            </a:extLst>
          </p:cNvPr>
          <p:cNvSpPr txBox="1">
            <a:spLocks noChangeArrowheads="1"/>
          </p:cNvSpPr>
          <p:nvPr/>
        </p:nvSpPr>
        <p:spPr bwMode="auto">
          <a:xfrm>
            <a:off x="343517" y="2053845"/>
            <a:ext cx="8434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These organisms are called </a:t>
            </a:r>
            <a:r>
              <a:rPr lang="en-GB" altLang="en-US" b="1" dirty="0">
                <a:solidFill>
                  <a:srgbClr val="10BC45"/>
                </a:solidFill>
              </a:rPr>
              <a:t>decomposers</a:t>
            </a:r>
            <a:r>
              <a:rPr lang="en-GB" altLang="en-US" dirty="0">
                <a:solidFill>
                  <a:srgbClr val="000066"/>
                </a:solidFill>
              </a:rPr>
              <a:t>.</a:t>
            </a:r>
          </a:p>
        </p:txBody>
      </p:sp>
      <p:sp>
        <p:nvSpPr>
          <p:cNvPr id="7" name="Text Box 4">
            <a:extLst>
              <a:ext uri="{FF2B5EF4-FFF2-40B4-BE49-F238E27FC236}">
                <a16:creationId xmlns:a16="http://schemas.microsoft.com/office/drawing/2014/main" id="{E948D1C5-CF58-40AB-96ED-842360E451BA}"/>
              </a:ext>
            </a:extLst>
          </p:cNvPr>
          <p:cNvSpPr txBox="1">
            <a:spLocks noChangeArrowheads="1"/>
          </p:cNvSpPr>
          <p:nvPr/>
        </p:nvSpPr>
        <p:spPr bwMode="auto">
          <a:xfrm>
            <a:off x="343517" y="2957133"/>
            <a:ext cx="3762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Decomposers include some types of animals, such as </a:t>
            </a:r>
            <a:r>
              <a:rPr lang="en-GB" altLang="en-US" b="1">
                <a:solidFill>
                  <a:srgbClr val="000066"/>
                </a:solidFill>
              </a:rPr>
              <a:t>earthworms</a:t>
            </a:r>
            <a:r>
              <a:rPr lang="en-GB" altLang="en-US">
                <a:solidFill>
                  <a:srgbClr val="000066"/>
                </a:solidFill>
              </a:rPr>
              <a:t>.</a:t>
            </a:r>
          </a:p>
        </p:txBody>
      </p:sp>
      <p:sp>
        <p:nvSpPr>
          <p:cNvPr id="8" name="Text Box 4">
            <a:extLst>
              <a:ext uri="{FF2B5EF4-FFF2-40B4-BE49-F238E27FC236}">
                <a16:creationId xmlns:a16="http://schemas.microsoft.com/office/drawing/2014/main" id="{842495B9-6179-4EFF-888C-0F3BBC9CBEC0}"/>
              </a:ext>
            </a:extLst>
          </p:cNvPr>
          <p:cNvSpPr txBox="1">
            <a:spLocks noChangeArrowheads="1"/>
          </p:cNvSpPr>
          <p:nvPr/>
        </p:nvSpPr>
        <p:spPr bwMode="auto">
          <a:xfrm>
            <a:off x="343517" y="4598608"/>
            <a:ext cx="3762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b="1" dirty="0">
                <a:solidFill>
                  <a:srgbClr val="10BC45"/>
                </a:solidFill>
              </a:rPr>
              <a:t>Fungi</a:t>
            </a:r>
            <a:r>
              <a:rPr lang="en-GB" altLang="en-US" b="1" dirty="0">
                <a:solidFill>
                  <a:srgbClr val="FF6600"/>
                </a:solidFill>
              </a:rPr>
              <a:t> </a:t>
            </a:r>
            <a:r>
              <a:rPr lang="en-GB" altLang="en-US" dirty="0">
                <a:solidFill>
                  <a:srgbClr val="000066"/>
                </a:solidFill>
              </a:rPr>
              <a:t>and some types </a:t>
            </a:r>
            <a:br>
              <a:rPr lang="en-GB" altLang="en-US" dirty="0">
                <a:solidFill>
                  <a:srgbClr val="000066"/>
                </a:solidFill>
              </a:rPr>
            </a:br>
            <a:r>
              <a:rPr lang="en-GB" altLang="en-US" dirty="0">
                <a:solidFill>
                  <a:srgbClr val="000066"/>
                </a:solidFill>
              </a:rPr>
              <a:t>of </a:t>
            </a:r>
            <a:r>
              <a:rPr lang="en-GB" altLang="en-US" b="1" dirty="0">
                <a:solidFill>
                  <a:srgbClr val="10BC45"/>
                </a:solidFill>
              </a:rPr>
              <a:t>bacteria</a:t>
            </a:r>
            <a:r>
              <a:rPr lang="en-GB" altLang="en-US" dirty="0">
                <a:solidFill>
                  <a:srgbClr val="000066"/>
                </a:solidFill>
              </a:rPr>
              <a:t> are also decomposers.</a:t>
            </a:r>
          </a:p>
        </p:txBody>
      </p:sp>
      <p:pic>
        <p:nvPicPr>
          <p:cNvPr id="10" name="Picture 9">
            <a:extLst>
              <a:ext uri="{FF2B5EF4-FFF2-40B4-BE49-F238E27FC236}">
                <a16:creationId xmlns:a16="http://schemas.microsoft.com/office/drawing/2014/main" id="{60C53029-7DAD-4966-9BF3-3431A59E415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 name="Picture 2">
            <a:extLst>
              <a:ext uri="{FF2B5EF4-FFF2-40B4-BE49-F238E27FC236}">
                <a16:creationId xmlns:a16="http://schemas.microsoft.com/office/drawing/2014/main" id="{503A3861-EE13-4273-B62B-D34E04E51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932" y="3110998"/>
            <a:ext cx="4344868" cy="27606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52FDAC1-C5CE-4C78-933B-0D908762647B}"/>
              </a:ext>
            </a:extLst>
          </p:cNvPr>
          <p:cNvSpPr>
            <a:spLocks noGrp="1" noChangeArrowheads="1"/>
          </p:cNvSpPr>
          <p:nvPr>
            <p:ph type="title"/>
          </p:nvPr>
        </p:nvSpPr>
        <p:spPr>
          <a:xfrm>
            <a:off x="457200" y="53975"/>
            <a:ext cx="7512050" cy="549275"/>
          </a:xfrm>
          <a:noFill/>
        </p:spPr>
        <p:txBody>
          <a:bodyPr/>
          <a:lstStyle/>
          <a:p>
            <a:pPr eaLnBrk="1" hangingPunct="1"/>
            <a:r>
              <a:rPr lang="en-GB" altLang="en-US" dirty="0"/>
              <a:t>What are decomposers? (2)</a:t>
            </a:r>
            <a:endParaRPr lang="en-US" altLang="en-US" dirty="0"/>
          </a:p>
        </p:txBody>
      </p:sp>
      <p:sp>
        <p:nvSpPr>
          <p:cNvPr id="17411" name="Text Box 4">
            <a:extLst>
              <a:ext uri="{FF2B5EF4-FFF2-40B4-BE49-F238E27FC236}">
                <a16:creationId xmlns:a16="http://schemas.microsoft.com/office/drawing/2014/main" id="{59A3DB62-15A4-4C89-B364-1D8086C11AE1}"/>
              </a:ext>
            </a:extLst>
          </p:cNvPr>
          <p:cNvSpPr txBox="1">
            <a:spLocks noChangeArrowheads="1"/>
          </p:cNvSpPr>
          <p:nvPr/>
        </p:nvSpPr>
        <p:spPr bwMode="auto">
          <a:xfrm>
            <a:off x="343517" y="779940"/>
            <a:ext cx="8434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Decomposers grow and survive by eating dead organisms and waste matter such as dung.</a:t>
            </a:r>
          </a:p>
        </p:txBody>
      </p:sp>
      <p:sp>
        <p:nvSpPr>
          <p:cNvPr id="18" name="Text Box 4">
            <a:extLst>
              <a:ext uri="{FF2B5EF4-FFF2-40B4-BE49-F238E27FC236}">
                <a16:creationId xmlns:a16="http://schemas.microsoft.com/office/drawing/2014/main" id="{506AB133-9FE7-42BF-B91F-ECCA1DF20B65}"/>
              </a:ext>
            </a:extLst>
          </p:cNvPr>
          <p:cNvSpPr txBox="1">
            <a:spLocks noChangeArrowheads="1"/>
          </p:cNvSpPr>
          <p:nvPr/>
        </p:nvSpPr>
        <p:spPr bwMode="auto">
          <a:xfrm>
            <a:off x="343517" y="2111853"/>
            <a:ext cx="8434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Decomposers are eaten by other living organisms.</a:t>
            </a:r>
          </a:p>
        </p:txBody>
      </p:sp>
      <p:sp>
        <p:nvSpPr>
          <p:cNvPr id="8" name="Text Box 4">
            <a:extLst>
              <a:ext uri="{FF2B5EF4-FFF2-40B4-BE49-F238E27FC236}">
                <a16:creationId xmlns:a16="http://schemas.microsoft.com/office/drawing/2014/main" id="{A80D2B35-ECD4-4EAE-958B-E6651FDB2627}"/>
              </a:ext>
            </a:extLst>
          </p:cNvPr>
          <p:cNvSpPr txBox="1">
            <a:spLocks noChangeArrowheads="1"/>
          </p:cNvSpPr>
          <p:nvPr/>
        </p:nvSpPr>
        <p:spPr bwMode="auto">
          <a:xfrm>
            <a:off x="343517" y="3073878"/>
            <a:ext cx="35242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This means that decomposers have </a:t>
            </a:r>
            <a:br>
              <a:rPr lang="en-GB" altLang="en-US">
                <a:solidFill>
                  <a:srgbClr val="000066"/>
                </a:solidFill>
              </a:rPr>
            </a:br>
            <a:r>
              <a:rPr lang="en-GB" altLang="en-US">
                <a:solidFill>
                  <a:srgbClr val="000066"/>
                </a:solidFill>
              </a:rPr>
              <a:t>a very important role </a:t>
            </a:r>
            <a:br>
              <a:rPr lang="en-GB" altLang="en-US">
                <a:solidFill>
                  <a:srgbClr val="000066"/>
                </a:solidFill>
              </a:rPr>
            </a:br>
            <a:r>
              <a:rPr lang="en-GB" altLang="en-US">
                <a:solidFill>
                  <a:srgbClr val="000066"/>
                </a:solidFill>
              </a:rPr>
              <a:t>in food webs.</a:t>
            </a:r>
          </a:p>
        </p:txBody>
      </p:sp>
      <p:sp>
        <p:nvSpPr>
          <p:cNvPr id="9" name="Text Box 4">
            <a:extLst>
              <a:ext uri="{FF2B5EF4-FFF2-40B4-BE49-F238E27FC236}">
                <a16:creationId xmlns:a16="http://schemas.microsoft.com/office/drawing/2014/main" id="{E6BCCB0A-7054-4DA6-8170-B8112A3F6787}"/>
              </a:ext>
            </a:extLst>
          </p:cNvPr>
          <p:cNvSpPr txBox="1">
            <a:spLocks noChangeArrowheads="1"/>
          </p:cNvSpPr>
          <p:nvPr/>
        </p:nvSpPr>
        <p:spPr bwMode="auto">
          <a:xfrm>
            <a:off x="343517" y="5143978"/>
            <a:ext cx="3524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Can you explain why?</a:t>
            </a:r>
          </a:p>
        </p:txBody>
      </p:sp>
      <p:pic>
        <p:nvPicPr>
          <p:cNvPr id="10" name="Picture 9">
            <a:extLst>
              <a:ext uri="{FF2B5EF4-FFF2-40B4-BE49-F238E27FC236}">
                <a16:creationId xmlns:a16="http://schemas.microsoft.com/office/drawing/2014/main" id="{5CA720B0-5222-49E6-9B79-AA064691EF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ECC1475F-CB7F-4233-A902-4C150C040FEB}"/>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3" name="Picture 2">
            <a:extLst>
              <a:ext uri="{FF2B5EF4-FFF2-40B4-BE49-F238E27FC236}">
                <a16:creationId xmlns:a16="http://schemas.microsoft.com/office/drawing/2014/main" id="{8FABAD31-7D40-4308-ACDB-E64C749589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1639" y="2966680"/>
            <a:ext cx="4211174" cy="2905710"/>
          </a:xfrm>
          <a:prstGeom prst="rect">
            <a:avLst/>
          </a:prstGeom>
        </p:spPr>
      </p:pic>
      <p:pic>
        <p:nvPicPr>
          <p:cNvPr id="11" name="Picture 10">
            <a:extLst>
              <a:ext uri="{FF2B5EF4-FFF2-40B4-BE49-F238E27FC236}">
                <a16:creationId xmlns:a16="http://schemas.microsoft.com/office/drawing/2014/main" id="{95F1CDD8-9408-4857-96C6-12E446BADEE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015102" y="86520"/>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3">
            <a:extLst>
              <a:ext uri="{FF2B5EF4-FFF2-40B4-BE49-F238E27FC236}">
                <a16:creationId xmlns:a16="http://schemas.microsoft.com/office/drawing/2014/main" id="{A189B1F5-B2A2-4017-A990-52B1B29D9229}"/>
              </a:ext>
            </a:extLst>
          </p:cNvPr>
          <p:cNvSpPr>
            <a:spLocks noGrp="1" noChangeArrowheads="1"/>
          </p:cNvSpPr>
          <p:nvPr>
            <p:ph type="title"/>
          </p:nvPr>
        </p:nvSpPr>
        <p:spPr/>
        <p:txBody>
          <a:bodyPr/>
          <a:lstStyle/>
          <a:p>
            <a:pPr eaLnBrk="1" hangingPunct="1"/>
            <a:r>
              <a:rPr lang="en-GB" altLang="en-US" dirty="0"/>
              <a:t>Interdependence</a:t>
            </a:r>
          </a:p>
        </p:txBody>
      </p:sp>
      <p:pic>
        <p:nvPicPr>
          <p:cNvPr id="5" name="Picture 4" descr="flash_icon">
            <a:extLst>
              <a:ext uri="{FF2B5EF4-FFF2-40B4-BE49-F238E27FC236}">
                <a16:creationId xmlns:a16="http://schemas.microsoft.com/office/drawing/2014/main" id="{3AB5C094-AC5E-46C4-9AFF-0CE10CE926D5}"/>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3102"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EBD0AFF7-C96F-4BE5-98C7-62732511ABED}"/>
                    </a:ext>
                  </a:extLst>
                </p:cNvPr>
                <p:cNvPicPr>
                  <a:picLocks/>
                </p:cNvPicPr>
                <p:nvPr/>
              </p:nvPicPr>
              <p:blipFill>
                <a:blip r:embed="rId6"/>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err="1"/>
              <a:t>Analyzing</a:t>
            </a:r>
            <a:r>
              <a:rPr lang="en-GB" sz="1600" dirty="0"/>
              <a:t> and Interpreting Data</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4. Systems and System Models</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C1C63721-2EC1-4177-A450-03495FE30B88}"/>
              </a:ext>
            </a:extLst>
          </p:cNvPr>
          <p:cNvSpPr>
            <a:spLocks noChangeArrowheads="1"/>
          </p:cNvSpPr>
          <p:nvPr/>
        </p:nvSpPr>
        <p:spPr bwMode="auto">
          <a:xfrm>
            <a:off x="335139" y="776464"/>
            <a:ext cx="8010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Look carefully at the organisms in this garden </a:t>
            </a:r>
            <a:r>
              <a:rPr lang="en-GB" altLang="en-US" b="1" dirty="0">
                <a:solidFill>
                  <a:srgbClr val="10BC45"/>
                </a:solidFill>
              </a:rPr>
              <a:t>habitat</a:t>
            </a:r>
            <a:r>
              <a:rPr lang="en-GB" altLang="en-US" dirty="0">
                <a:solidFill>
                  <a:srgbClr val="000066"/>
                </a:solidFill>
              </a:rPr>
              <a:t>.</a:t>
            </a:r>
          </a:p>
        </p:txBody>
      </p:sp>
      <p:pic>
        <p:nvPicPr>
          <p:cNvPr id="8195" name="Picture 4" descr="food chain scene">
            <a:extLst>
              <a:ext uri="{FF2B5EF4-FFF2-40B4-BE49-F238E27FC236}">
                <a16:creationId xmlns:a16="http://schemas.microsoft.com/office/drawing/2014/main" id="{A990F125-4E30-45EF-AD66-A71D0FFCF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699" y="1233664"/>
            <a:ext cx="7402602" cy="4673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9">
            <a:extLst>
              <a:ext uri="{FF2B5EF4-FFF2-40B4-BE49-F238E27FC236}">
                <a16:creationId xmlns:a16="http://schemas.microsoft.com/office/drawing/2014/main" id="{1E64F4DA-0B15-4717-AB23-EB0FD86C99BA}"/>
              </a:ext>
            </a:extLst>
          </p:cNvPr>
          <p:cNvSpPr>
            <a:spLocks noGrp="1" noChangeArrowheads="1"/>
          </p:cNvSpPr>
          <p:nvPr>
            <p:ph type="title"/>
          </p:nvPr>
        </p:nvSpPr>
        <p:spPr/>
        <p:txBody>
          <a:bodyPr/>
          <a:lstStyle/>
          <a:p>
            <a:pPr eaLnBrk="1" hangingPunct="1"/>
            <a:r>
              <a:rPr lang="en-GB" altLang="en-US" dirty="0"/>
              <a:t>A garden habitat</a:t>
            </a:r>
          </a:p>
        </p:txBody>
      </p:sp>
      <p:sp>
        <p:nvSpPr>
          <p:cNvPr id="256011" name="Rectangle 11">
            <a:extLst>
              <a:ext uri="{FF2B5EF4-FFF2-40B4-BE49-F238E27FC236}">
                <a16:creationId xmlns:a16="http://schemas.microsoft.com/office/drawing/2014/main" id="{7E11E54F-4BF9-428B-B914-865A839ED6BC}"/>
              </a:ext>
            </a:extLst>
          </p:cNvPr>
          <p:cNvSpPr>
            <a:spLocks noChangeArrowheads="1"/>
          </p:cNvSpPr>
          <p:nvPr/>
        </p:nvSpPr>
        <p:spPr bwMode="auto">
          <a:xfrm>
            <a:off x="633413" y="5924550"/>
            <a:ext cx="7696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a:solidFill>
                  <a:srgbClr val="000066"/>
                </a:solidFill>
              </a:rPr>
              <a:t>Can you identify who might eat who </a:t>
            </a:r>
          </a:p>
          <a:p>
            <a:pPr algn="ctr" eaLnBrk="1" hangingPunct="1"/>
            <a:r>
              <a:rPr lang="en-GB" altLang="en-US">
                <a:solidFill>
                  <a:srgbClr val="000066"/>
                </a:solidFill>
              </a:rPr>
              <a:t>or what in this picture?</a:t>
            </a:r>
          </a:p>
        </p:txBody>
      </p:sp>
      <p:pic>
        <p:nvPicPr>
          <p:cNvPr id="8" name="Picture 7">
            <a:extLst>
              <a:ext uri="{FF2B5EF4-FFF2-40B4-BE49-F238E27FC236}">
                <a16:creationId xmlns:a16="http://schemas.microsoft.com/office/drawing/2014/main" id="{1863B71A-FAA7-41D0-949D-12EFC0B625B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46DA1DE8-9F93-4EC8-BC5F-83F37F5CB7FC}"/>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654D168-FF34-4F00-BF30-043B82A20ED1}"/>
              </a:ext>
            </a:extLst>
          </p:cNvPr>
          <p:cNvSpPr>
            <a:spLocks noGrp="1" noChangeArrowheads="1"/>
          </p:cNvSpPr>
          <p:nvPr>
            <p:ph type="title"/>
          </p:nvPr>
        </p:nvSpPr>
        <p:spPr>
          <a:noFill/>
        </p:spPr>
        <p:txBody>
          <a:bodyPr/>
          <a:lstStyle/>
          <a:p>
            <a:pPr eaLnBrk="1" hangingPunct="1"/>
            <a:r>
              <a:rPr lang="en-GB" altLang="en-US" dirty="0"/>
              <a:t>Food chains</a:t>
            </a:r>
            <a:endParaRPr lang="en-US" altLang="en-US" dirty="0"/>
          </a:p>
        </p:txBody>
      </p:sp>
      <p:sp>
        <p:nvSpPr>
          <p:cNvPr id="9219" name="Text Box 4">
            <a:extLst>
              <a:ext uri="{FF2B5EF4-FFF2-40B4-BE49-F238E27FC236}">
                <a16:creationId xmlns:a16="http://schemas.microsoft.com/office/drawing/2014/main" id="{55AD96C3-B319-4A48-BEBD-A7569AEBB7DF}"/>
              </a:ext>
            </a:extLst>
          </p:cNvPr>
          <p:cNvSpPr txBox="1">
            <a:spLocks noChangeArrowheads="1"/>
          </p:cNvSpPr>
          <p:nvPr/>
        </p:nvSpPr>
        <p:spPr bwMode="auto">
          <a:xfrm>
            <a:off x="335844" y="777522"/>
            <a:ext cx="84343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In every habitat, some animals eat plants and some animals eat other animals. </a:t>
            </a:r>
          </a:p>
        </p:txBody>
      </p:sp>
      <p:sp>
        <p:nvSpPr>
          <p:cNvPr id="206853" name="Text Box 5">
            <a:extLst>
              <a:ext uri="{FF2B5EF4-FFF2-40B4-BE49-F238E27FC236}">
                <a16:creationId xmlns:a16="http://schemas.microsoft.com/office/drawing/2014/main" id="{AD6B2298-DBD7-4B32-A557-044DB8CAD4AC}"/>
              </a:ext>
            </a:extLst>
          </p:cNvPr>
          <p:cNvSpPr txBox="1">
            <a:spLocks noChangeArrowheads="1"/>
          </p:cNvSpPr>
          <p:nvPr/>
        </p:nvSpPr>
        <p:spPr bwMode="auto">
          <a:xfrm>
            <a:off x="344310" y="5416550"/>
            <a:ext cx="8086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This is an example of a </a:t>
            </a:r>
            <a:r>
              <a:rPr lang="en-GB" altLang="en-US" b="1" dirty="0">
                <a:solidFill>
                  <a:srgbClr val="10BC45"/>
                </a:solidFill>
              </a:rPr>
              <a:t>food chain</a:t>
            </a:r>
            <a:r>
              <a:rPr lang="en-GB" altLang="en-US" dirty="0">
                <a:solidFill>
                  <a:srgbClr val="000066"/>
                </a:solidFill>
              </a:rPr>
              <a:t>. </a:t>
            </a:r>
          </a:p>
        </p:txBody>
      </p:sp>
      <p:sp>
        <p:nvSpPr>
          <p:cNvPr id="206861" name="Text Box 13">
            <a:extLst>
              <a:ext uri="{FF2B5EF4-FFF2-40B4-BE49-F238E27FC236}">
                <a16:creationId xmlns:a16="http://schemas.microsoft.com/office/drawing/2014/main" id="{85A717A6-EE43-4938-A728-234F1B727716}"/>
              </a:ext>
            </a:extLst>
          </p:cNvPr>
          <p:cNvSpPr txBox="1">
            <a:spLocks noChangeArrowheads="1"/>
          </p:cNvSpPr>
          <p:nvPr/>
        </p:nvSpPr>
        <p:spPr bwMode="auto">
          <a:xfrm>
            <a:off x="2740025" y="3297238"/>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b="1">
                <a:solidFill>
                  <a:srgbClr val="000066"/>
                </a:solidFill>
              </a:rPr>
              <a:t>caterpillar</a:t>
            </a:r>
          </a:p>
        </p:txBody>
      </p:sp>
      <p:sp>
        <p:nvSpPr>
          <p:cNvPr id="206862" name="Text Box 14">
            <a:extLst>
              <a:ext uri="{FF2B5EF4-FFF2-40B4-BE49-F238E27FC236}">
                <a16:creationId xmlns:a16="http://schemas.microsoft.com/office/drawing/2014/main" id="{72E96E38-4B00-401F-B8DA-15ECC688E67A}"/>
              </a:ext>
            </a:extLst>
          </p:cNvPr>
          <p:cNvSpPr txBox="1">
            <a:spLocks noChangeArrowheads="1"/>
          </p:cNvSpPr>
          <p:nvPr/>
        </p:nvSpPr>
        <p:spPr bwMode="auto">
          <a:xfrm>
            <a:off x="381000" y="3297238"/>
            <a:ext cx="1166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b="1">
                <a:solidFill>
                  <a:srgbClr val="000066"/>
                </a:solidFill>
              </a:rPr>
              <a:t>lettuce</a:t>
            </a:r>
          </a:p>
        </p:txBody>
      </p:sp>
      <p:sp>
        <p:nvSpPr>
          <p:cNvPr id="206863" name="Text Box 15">
            <a:extLst>
              <a:ext uri="{FF2B5EF4-FFF2-40B4-BE49-F238E27FC236}">
                <a16:creationId xmlns:a16="http://schemas.microsoft.com/office/drawing/2014/main" id="{B6D0A9FD-5EB1-47C1-80FE-791D70EECB40}"/>
              </a:ext>
            </a:extLst>
          </p:cNvPr>
          <p:cNvSpPr txBox="1">
            <a:spLocks noChangeArrowheads="1"/>
          </p:cNvSpPr>
          <p:nvPr/>
        </p:nvSpPr>
        <p:spPr bwMode="auto">
          <a:xfrm>
            <a:off x="5713413" y="3297238"/>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b="1">
                <a:solidFill>
                  <a:srgbClr val="000066"/>
                </a:solidFill>
              </a:rPr>
              <a:t>bird</a:t>
            </a:r>
          </a:p>
        </p:txBody>
      </p:sp>
      <p:sp>
        <p:nvSpPr>
          <p:cNvPr id="206864" name="Text Box 16">
            <a:extLst>
              <a:ext uri="{FF2B5EF4-FFF2-40B4-BE49-F238E27FC236}">
                <a16:creationId xmlns:a16="http://schemas.microsoft.com/office/drawing/2014/main" id="{E845CAEB-70A1-4EDE-B10E-31BA3CD89B85}"/>
              </a:ext>
            </a:extLst>
          </p:cNvPr>
          <p:cNvSpPr txBox="1">
            <a:spLocks noChangeArrowheads="1"/>
          </p:cNvSpPr>
          <p:nvPr/>
        </p:nvSpPr>
        <p:spPr bwMode="auto">
          <a:xfrm>
            <a:off x="7805738" y="3297238"/>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b="1">
                <a:solidFill>
                  <a:srgbClr val="000066"/>
                </a:solidFill>
              </a:rPr>
              <a:t>fox</a:t>
            </a:r>
          </a:p>
        </p:txBody>
      </p:sp>
      <p:sp>
        <p:nvSpPr>
          <p:cNvPr id="206865" name="AutoShape 17">
            <a:extLst>
              <a:ext uri="{FF2B5EF4-FFF2-40B4-BE49-F238E27FC236}">
                <a16:creationId xmlns:a16="http://schemas.microsoft.com/office/drawing/2014/main" id="{CB7BFC16-A854-41B9-A3FF-57FB9F457C1D}"/>
              </a:ext>
            </a:extLst>
          </p:cNvPr>
          <p:cNvSpPr>
            <a:spLocks noChangeArrowheads="1"/>
          </p:cNvSpPr>
          <p:nvPr/>
        </p:nvSpPr>
        <p:spPr bwMode="auto">
          <a:xfrm>
            <a:off x="1565275" y="3360738"/>
            <a:ext cx="1016000" cy="330200"/>
          </a:xfrm>
          <a:prstGeom prst="rightArrow">
            <a:avLst>
              <a:gd name="adj1" fmla="val 50000"/>
              <a:gd name="adj2" fmla="val 76923"/>
            </a:avLst>
          </a:prstGeom>
          <a:solidFill>
            <a:srgbClr val="3766FF"/>
          </a:solidFill>
          <a:ln w="25400">
            <a:noFill/>
            <a:miter lim="800000"/>
            <a:headEnd/>
            <a:tailEnd/>
          </a:ln>
          <a:effectLst/>
        </p:spPr>
        <p:txBody>
          <a:bodyPr wrap="none" anchor="ctr"/>
          <a:lstStyle/>
          <a:p>
            <a:pPr>
              <a:defRPr/>
            </a:pPr>
            <a:endParaRPr lang="en-GB">
              <a:latin typeface="Arial" charset="0"/>
            </a:endParaRPr>
          </a:p>
        </p:txBody>
      </p:sp>
      <p:sp>
        <p:nvSpPr>
          <p:cNvPr id="206866" name="AutoShape 18">
            <a:extLst>
              <a:ext uri="{FF2B5EF4-FFF2-40B4-BE49-F238E27FC236}">
                <a16:creationId xmlns:a16="http://schemas.microsoft.com/office/drawing/2014/main" id="{1917A9AA-E319-4AAF-BAFD-7B98BFE52BD2}"/>
              </a:ext>
            </a:extLst>
          </p:cNvPr>
          <p:cNvSpPr>
            <a:spLocks noChangeArrowheads="1"/>
          </p:cNvSpPr>
          <p:nvPr/>
        </p:nvSpPr>
        <p:spPr bwMode="auto">
          <a:xfrm>
            <a:off x="4540250" y="3360738"/>
            <a:ext cx="1016000" cy="330200"/>
          </a:xfrm>
          <a:prstGeom prst="rightArrow">
            <a:avLst>
              <a:gd name="adj1" fmla="val 50000"/>
              <a:gd name="adj2" fmla="val 76923"/>
            </a:avLst>
          </a:prstGeom>
          <a:solidFill>
            <a:srgbClr val="3766FF"/>
          </a:solidFill>
          <a:ln w="25400">
            <a:noFill/>
            <a:miter lim="800000"/>
            <a:headEnd/>
            <a:tailEnd/>
          </a:ln>
          <a:effectLst/>
        </p:spPr>
        <p:txBody>
          <a:bodyPr wrap="none" anchor="ctr"/>
          <a:lstStyle/>
          <a:p>
            <a:pPr>
              <a:defRPr/>
            </a:pPr>
            <a:endParaRPr lang="en-GB">
              <a:latin typeface="Arial" charset="0"/>
            </a:endParaRPr>
          </a:p>
        </p:txBody>
      </p:sp>
      <p:sp>
        <p:nvSpPr>
          <p:cNvPr id="206867" name="AutoShape 19">
            <a:extLst>
              <a:ext uri="{FF2B5EF4-FFF2-40B4-BE49-F238E27FC236}">
                <a16:creationId xmlns:a16="http://schemas.microsoft.com/office/drawing/2014/main" id="{DFB24586-EEFD-4F3F-9DB6-109277308EB9}"/>
              </a:ext>
            </a:extLst>
          </p:cNvPr>
          <p:cNvSpPr>
            <a:spLocks noChangeArrowheads="1"/>
          </p:cNvSpPr>
          <p:nvPr/>
        </p:nvSpPr>
        <p:spPr bwMode="auto">
          <a:xfrm>
            <a:off x="6630988" y="3360738"/>
            <a:ext cx="1016000" cy="330200"/>
          </a:xfrm>
          <a:prstGeom prst="rightArrow">
            <a:avLst>
              <a:gd name="adj1" fmla="val 50000"/>
              <a:gd name="adj2" fmla="val 76923"/>
            </a:avLst>
          </a:prstGeom>
          <a:solidFill>
            <a:srgbClr val="3766FF"/>
          </a:solidFill>
          <a:ln w="25400">
            <a:noFill/>
            <a:miter lim="800000"/>
            <a:headEnd/>
            <a:tailEnd/>
          </a:ln>
          <a:effectLst/>
        </p:spPr>
        <p:txBody>
          <a:bodyPr wrap="none" anchor="ctr"/>
          <a:lstStyle/>
          <a:p>
            <a:pPr>
              <a:defRPr/>
            </a:pPr>
            <a:endParaRPr lang="en-GB">
              <a:latin typeface="Arial" charset="0"/>
            </a:endParaRPr>
          </a:p>
        </p:txBody>
      </p:sp>
      <p:pic>
        <p:nvPicPr>
          <p:cNvPr id="206868" name="Picture 20" descr="biology artwork - lettuce">
            <a:extLst>
              <a:ext uri="{FF2B5EF4-FFF2-40B4-BE49-F238E27FC236}">
                <a16:creationId xmlns:a16="http://schemas.microsoft.com/office/drawing/2014/main" id="{740DFA6A-FAFB-4D9C-B527-DAA8317B5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38" y="2174875"/>
            <a:ext cx="1309687"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69" name="Picture 21" descr="biology artwork - bird">
            <a:extLst>
              <a:ext uri="{FF2B5EF4-FFF2-40B4-BE49-F238E27FC236}">
                <a16:creationId xmlns:a16="http://schemas.microsoft.com/office/drawing/2014/main" id="{9B33DBE4-AF48-475A-A714-E737C8963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8913" y="1639888"/>
            <a:ext cx="1590675"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70" name="Picture 22" descr="biology artwork - caterpillar">
            <a:extLst>
              <a:ext uri="{FF2B5EF4-FFF2-40B4-BE49-F238E27FC236}">
                <a16:creationId xmlns:a16="http://schemas.microsoft.com/office/drawing/2014/main" id="{FBA883D7-BD0A-43D8-BE96-8ED48C7294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5113" y="2540000"/>
            <a:ext cx="1446212"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71" name="Picture 23" descr="biology artwork - fox">
            <a:extLst>
              <a:ext uri="{FF2B5EF4-FFF2-40B4-BE49-F238E27FC236}">
                <a16:creationId xmlns:a16="http://schemas.microsoft.com/office/drawing/2014/main" id="{8425A0E0-7689-438B-85B9-B9B2D9551C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9363" y="1571625"/>
            <a:ext cx="93980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72" name="Text Box 24">
            <a:extLst>
              <a:ext uri="{FF2B5EF4-FFF2-40B4-BE49-F238E27FC236}">
                <a16:creationId xmlns:a16="http://schemas.microsoft.com/office/drawing/2014/main" id="{038DC2AC-6D15-4F29-B420-F46CFFFC7CFF}"/>
              </a:ext>
            </a:extLst>
          </p:cNvPr>
          <p:cNvSpPr txBox="1">
            <a:spLocks noChangeArrowheads="1"/>
          </p:cNvSpPr>
          <p:nvPr/>
        </p:nvSpPr>
        <p:spPr bwMode="auto">
          <a:xfrm>
            <a:off x="344310" y="4308475"/>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sym typeface="Wingdings 3" panose="05040102010807070707" pitchFamily="18" charset="2"/>
              </a:rPr>
              <a:t>In this garden, lettuce is eaten by a caterpillar, which is then eaten by a bird, which is then eaten by a fox.</a:t>
            </a:r>
          </a:p>
        </p:txBody>
      </p:sp>
      <p:pic>
        <p:nvPicPr>
          <p:cNvPr id="18" name="Picture 17">
            <a:extLst>
              <a:ext uri="{FF2B5EF4-FFF2-40B4-BE49-F238E27FC236}">
                <a16:creationId xmlns:a16="http://schemas.microsoft.com/office/drawing/2014/main" id="{5341094A-0B07-472F-86EB-EA8308EB895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68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686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6865"/>
                                        </p:tgtEl>
                                        <p:attrNameLst>
                                          <p:attrName>style.visibility</p:attrName>
                                        </p:attrNameLst>
                                      </p:cBhvr>
                                      <p:to>
                                        <p:strVal val="visible"/>
                                      </p:to>
                                    </p:set>
                                    <p:animEffect transition="in" filter="wipe(left)">
                                      <p:cBhvr>
                                        <p:cTn id="13" dur="500"/>
                                        <p:tgtEl>
                                          <p:spTgt spid="206865"/>
                                        </p:tgtEl>
                                      </p:cBhvr>
                                    </p:animEffect>
                                  </p:childTnLst>
                                </p:cTn>
                              </p:par>
                            </p:childTnLst>
                          </p:cTn>
                        </p:par>
                        <p:par>
                          <p:cTn id="14" fill="hold" nodeType="afterGroup">
                            <p:stCondLst>
                              <p:cond delay="500"/>
                            </p:stCondLst>
                            <p:childTnLst>
                              <p:par>
                                <p:cTn id="15" presetID="1" presetClass="entr" presetSubtype="0" fill="hold" nodeType="afterEffect">
                                  <p:stCondLst>
                                    <p:cond delay="0"/>
                                  </p:stCondLst>
                                  <p:childTnLst>
                                    <p:set>
                                      <p:cBhvr>
                                        <p:cTn id="16" dur="1" fill="hold">
                                          <p:stCondLst>
                                            <p:cond delay="0"/>
                                          </p:stCondLst>
                                        </p:cTn>
                                        <p:tgtEl>
                                          <p:spTgt spid="2068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686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6866"/>
                                        </p:tgtEl>
                                        <p:attrNameLst>
                                          <p:attrName>style.visibility</p:attrName>
                                        </p:attrNameLst>
                                      </p:cBhvr>
                                      <p:to>
                                        <p:strVal val="visible"/>
                                      </p:to>
                                    </p:set>
                                    <p:animEffect transition="in" filter="wipe(left)">
                                      <p:cBhvr>
                                        <p:cTn id="23" dur="500"/>
                                        <p:tgtEl>
                                          <p:spTgt spid="206866"/>
                                        </p:tgtEl>
                                      </p:cBhvr>
                                    </p:animEffec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2068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686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06867"/>
                                        </p:tgtEl>
                                        <p:attrNameLst>
                                          <p:attrName>style.visibility</p:attrName>
                                        </p:attrNameLst>
                                      </p:cBhvr>
                                      <p:to>
                                        <p:strVal val="visible"/>
                                      </p:to>
                                    </p:set>
                                    <p:animEffect transition="in" filter="wipe(left)">
                                      <p:cBhvr>
                                        <p:cTn id="33" dur="500"/>
                                        <p:tgtEl>
                                          <p:spTgt spid="206867"/>
                                        </p:tgtEl>
                                      </p:cBhvr>
                                    </p:animEffect>
                                  </p:childTnLst>
                                </p:cTn>
                              </p:par>
                            </p:childTnLst>
                          </p:cTn>
                        </p:par>
                        <p:par>
                          <p:cTn id="34" fill="hold" nodeType="afterGroup">
                            <p:stCondLst>
                              <p:cond delay="500"/>
                            </p:stCondLst>
                            <p:childTnLst>
                              <p:par>
                                <p:cTn id="35" presetID="1" presetClass="entr" presetSubtype="0" fill="hold" nodeType="afterEffect">
                                  <p:stCondLst>
                                    <p:cond delay="0"/>
                                  </p:stCondLst>
                                  <p:childTnLst>
                                    <p:set>
                                      <p:cBhvr>
                                        <p:cTn id="36" dur="1" fill="hold">
                                          <p:stCondLst>
                                            <p:cond delay="0"/>
                                          </p:stCondLst>
                                        </p:cTn>
                                        <p:tgtEl>
                                          <p:spTgt spid="2068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6864"/>
                                        </p:tgtEl>
                                        <p:attrNameLst>
                                          <p:attrName>style.visibility</p:attrName>
                                        </p:attrNameLst>
                                      </p:cBhvr>
                                      <p:to>
                                        <p:strVal val="visible"/>
                                      </p:to>
                                    </p:set>
                                  </p:childTnLst>
                                </p:cTn>
                              </p:par>
                            </p:childTnLst>
                          </p:cTn>
                        </p:par>
                        <p:par>
                          <p:cTn id="39" fill="hold" nodeType="afterGroup">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20687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06853"/>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p:bldP spid="206861" grpId="0"/>
      <p:bldP spid="206862" grpId="0"/>
      <p:bldP spid="206863" grpId="0"/>
      <p:bldP spid="206864" grpId="0"/>
      <p:bldP spid="206865" grpId="0" animBg="1"/>
      <p:bldP spid="206866" grpId="0" animBg="1"/>
      <p:bldP spid="206867" grpId="0" animBg="1"/>
      <p:bldP spid="2068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0CDC0F1E-7535-498F-A257-CC1C9DFB752B}"/>
              </a:ext>
            </a:extLst>
          </p:cNvPr>
          <p:cNvSpPr>
            <a:spLocks noGrp="1" noChangeArrowheads="1"/>
          </p:cNvSpPr>
          <p:nvPr>
            <p:ph type="title"/>
          </p:nvPr>
        </p:nvSpPr>
        <p:spPr>
          <a:noFill/>
        </p:spPr>
        <p:txBody>
          <a:bodyPr/>
          <a:lstStyle/>
          <a:p>
            <a:pPr eaLnBrk="1" hangingPunct="1"/>
            <a:r>
              <a:rPr lang="en-GB" altLang="en-US" dirty="0"/>
              <a:t>What are food chains?</a:t>
            </a:r>
            <a:endParaRPr lang="en-US" altLang="en-US" dirty="0"/>
          </a:p>
        </p:txBody>
      </p:sp>
      <p:sp>
        <p:nvSpPr>
          <p:cNvPr id="10243" name="Text Box 4">
            <a:extLst>
              <a:ext uri="{FF2B5EF4-FFF2-40B4-BE49-F238E27FC236}">
                <a16:creationId xmlns:a16="http://schemas.microsoft.com/office/drawing/2014/main" id="{2CFC533D-49DA-4825-9FE9-5F59E799C5D4}"/>
              </a:ext>
            </a:extLst>
          </p:cNvPr>
          <p:cNvSpPr txBox="1">
            <a:spLocks noChangeArrowheads="1"/>
          </p:cNvSpPr>
          <p:nvPr/>
        </p:nvSpPr>
        <p:spPr bwMode="auto">
          <a:xfrm>
            <a:off x="343517" y="773552"/>
            <a:ext cx="8434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A </a:t>
            </a:r>
            <a:r>
              <a:rPr lang="en-GB" altLang="en-US" b="1" dirty="0">
                <a:solidFill>
                  <a:srgbClr val="10BC45"/>
                </a:solidFill>
              </a:rPr>
              <a:t>food chain </a:t>
            </a:r>
            <a:r>
              <a:rPr lang="en-GB" altLang="en-US" dirty="0">
                <a:solidFill>
                  <a:srgbClr val="000066"/>
                </a:solidFill>
              </a:rPr>
              <a:t>describes the feeding relationships in a group of organisms. It shows what eats what in the group!</a:t>
            </a:r>
          </a:p>
        </p:txBody>
      </p:sp>
      <p:sp>
        <p:nvSpPr>
          <p:cNvPr id="18" name="Text Box 4">
            <a:extLst>
              <a:ext uri="{FF2B5EF4-FFF2-40B4-BE49-F238E27FC236}">
                <a16:creationId xmlns:a16="http://schemas.microsoft.com/office/drawing/2014/main" id="{1DAC5878-9D4B-4E40-88BB-EBA2099F8D3B}"/>
              </a:ext>
            </a:extLst>
          </p:cNvPr>
          <p:cNvSpPr txBox="1">
            <a:spLocks noChangeArrowheads="1"/>
          </p:cNvSpPr>
          <p:nvPr/>
        </p:nvSpPr>
        <p:spPr bwMode="auto">
          <a:xfrm>
            <a:off x="353042" y="1840352"/>
            <a:ext cx="8434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All organisms are linked together by food chains. </a:t>
            </a:r>
            <a:br>
              <a:rPr lang="en-GB" altLang="en-US">
                <a:solidFill>
                  <a:srgbClr val="000066"/>
                </a:solidFill>
              </a:rPr>
            </a:br>
            <a:r>
              <a:rPr lang="en-GB" altLang="en-US">
                <a:solidFill>
                  <a:srgbClr val="000066"/>
                </a:solidFill>
              </a:rPr>
              <a:t>They depend on each other to survive.</a:t>
            </a:r>
          </a:p>
        </p:txBody>
      </p:sp>
      <p:sp>
        <p:nvSpPr>
          <p:cNvPr id="19" name="Text Box 4">
            <a:extLst>
              <a:ext uri="{FF2B5EF4-FFF2-40B4-BE49-F238E27FC236}">
                <a16:creationId xmlns:a16="http://schemas.microsoft.com/office/drawing/2014/main" id="{AB854057-CF89-4F18-B3DA-58497411DD81}"/>
              </a:ext>
            </a:extLst>
          </p:cNvPr>
          <p:cNvSpPr txBox="1">
            <a:spLocks noChangeArrowheads="1"/>
          </p:cNvSpPr>
          <p:nvPr/>
        </p:nvSpPr>
        <p:spPr bwMode="auto">
          <a:xfrm>
            <a:off x="849313" y="6134100"/>
            <a:ext cx="744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a:solidFill>
                  <a:srgbClr val="000066"/>
                </a:solidFill>
              </a:rPr>
              <a:t>Can you make a food chain for these organisms?</a:t>
            </a:r>
          </a:p>
        </p:txBody>
      </p:sp>
      <p:pic>
        <p:nvPicPr>
          <p:cNvPr id="20" name="Picture 19" descr="Food Webs_food chain organisms.png">
            <a:extLst>
              <a:ext uri="{FF2B5EF4-FFF2-40B4-BE49-F238E27FC236}">
                <a16:creationId xmlns:a16="http://schemas.microsoft.com/office/drawing/2014/main" id="{91BC7DFD-8DDE-4617-AD14-AE6C397E89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3332163"/>
            <a:ext cx="5970588"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38D4928-2091-46E6-A7A8-50F4AC92E7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86DE2D36-5EA1-4A8D-A8B3-3654714EA58C}"/>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920B053-B394-495F-BFE5-EF48106C4B07}"/>
              </a:ext>
            </a:extLst>
          </p:cNvPr>
          <p:cNvSpPr>
            <a:spLocks noGrp="1" noChangeArrowheads="1"/>
          </p:cNvSpPr>
          <p:nvPr>
            <p:ph type="title"/>
          </p:nvPr>
        </p:nvSpPr>
        <p:spPr>
          <a:noFill/>
        </p:spPr>
        <p:txBody>
          <a:bodyPr/>
          <a:lstStyle/>
          <a:p>
            <a:pPr eaLnBrk="1" hangingPunct="1"/>
            <a:r>
              <a:rPr lang="en-GB" altLang="en-US" dirty="0"/>
              <a:t>Producers</a:t>
            </a:r>
            <a:endParaRPr lang="en-US" altLang="en-US" dirty="0"/>
          </a:p>
        </p:txBody>
      </p:sp>
      <p:sp>
        <p:nvSpPr>
          <p:cNvPr id="11267" name="Rectangle 4">
            <a:extLst>
              <a:ext uri="{FF2B5EF4-FFF2-40B4-BE49-F238E27FC236}">
                <a16:creationId xmlns:a16="http://schemas.microsoft.com/office/drawing/2014/main" id="{82DE44B3-B980-4A87-9A35-138B1B5327B2}"/>
              </a:ext>
            </a:extLst>
          </p:cNvPr>
          <p:cNvSpPr>
            <a:spLocks noChangeArrowheads="1"/>
          </p:cNvSpPr>
          <p:nvPr/>
        </p:nvSpPr>
        <p:spPr bwMode="auto">
          <a:xfrm>
            <a:off x="334080" y="778199"/>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Most food chains start with a green plant. </a:t>
            </a:r>
          </a:p>
        </p:txBody>
      </p:sp>
      <p:sp>
        <p:nvSpPr>
          <p:cNvPr id="207887" name="Text Box 15">
            <a:extLst>
              <a:ext uri="{FF2B5EF4-FFF2-40B4-BE49-F238E27FC236}">
                <a16:creationId xmlns:a16="http://schemas.microsoft.com/office/drawing/2014/main" id="{0D279CBC-A9D5-408F-8525-9A5F32B3C821}"/>
              </a:ext>
            </a:extLst>
          </p:cNvPr>
          <p:cNvSpPr txBox="1">
            <a:spLocks noChangeArrowheads="1"/>
          </p:cNvSpPr>
          <p:nvPr/>
        </p:nvSpPr>
        <p:spPr bwMode="auto">
          <a:xfrm>
            <a:off x="334080" y="1603699"/>
            <a:ext cx="41735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Green plants are </a:t>
            </a:r>
            <a:r>
              <a:rPr lang="en-GB" altLang="en-US" b="1" dirty="0">
                <a:solidFill>
                  <a:srgbClr val="10BC45"/>
                </a:solidFill>
              </a:rPr>
              <a:t>producers</a:t>
            </a:r>
            <a:r>
              <a:rPr lang="en-GB" altLang="en-US" dirty="0">
                <a:solidFill>
                  <a:srgbClr val="000066"/>
                </a:solidFill>
              </a:rPr>
              <a:t>. They produce food for other living things. </a:t>
            </a:r>
            <a:endParaRPr lang="en-GB" altLang="en-US" dirty="0"/>
          </a:p>
        </p:txBody>
      </p:sp>
      <p:sp>
        <p:nvSpPr>
          <p:cNvPr id="207890" name="Text Box 18">
            <a:extLst>
              <a:ext uri="{FF2B5EF4-FFF2-40B4-BE49-F238E27FC236}">
                <a16:creationId xmlns:a16="http://schemas.microsoft.com/office/drawing/2014/main" id="{443B5A60-AFF2-4A58-A64D-B16CEA3E4717}"/>
              </a:ext>
            </a:extLst>
          </p:cNvPr>
          <p:cNvSpPr txBox="1">
            <a:spLocks noChangeArrowheads="1"/>
          </p:cNvSpPr>
          <p:nvPr/>
        </p:nvSpPr>
        <p:spPr bwMode="auto">
          <a:xfrm>
            <a:off x="334080" y="3291212"/>
            <a:ext cx="4048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Producers make their own food using energy from </a:t>
            </a:r>
            <a:br>
              <a:rPr lang="en-GB" altLang="en-US">
                <a:solidFill>
                  <a:srgbClr val="000066"/>
                </a:solidFill>
              </a:rPr>
            </a:br>
            <a:r>
              <a:rPr lang="en-GB" altLang="en-US">
                <a:solidFill>
                  <a:srgbClr val="000066"/>
                </a:solidFill>
              </a:rPr>
              <a:t>the Sun.</a:t>
            </a:r>
          </a:p>
        </p:txBody>
      </p:sp>
      <p:pic>
        <p:nvPicPr>
          <p:cNvPr id="11272" name="Picture 37" descr="shutterstock_69573232_new">
            <a:extLst>
              <a:ext uri="{FF2B5EF4-FFF2-40B4-BE49-F238E27FC236}">
                <a16:creationId xmlns:a16="http://schemas.microsoft.com/office/drawing/2014/main" id="{F5361D6A-C543-46A6-B0EE-ACDD62A26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7275" y="2286000"/>
            <a:ext cx="37528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8">
            <a:extLst>
              <a:ext uri="{FF2B5EF4-FFF2-40B4-BE49-F238E27FC236}">
                <a16:creationId xmlns:a16="http://schemas.microsoft.com/office/drawing/2014/main" id="{F2BC35E7-ABBB-4C61-8EF7-10BFC6F5BC8A}"/>
              </a:ext>
            </a:extLst>
          </p:cNvPr>
          <p:cNvSpPr txBox="1">
            <a:spLocks noChangeArrowheads="1"/>
          </p:cNvSpPr>
          <p:nvPr/>
        </p:nvSpPr>
        <p:spPr bwMode="auto">
          <a:xfrm>
            <a:off x="356305" y="4739012"/>
            <a:ext cx="40481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Most producers need sunlight, water and carbon dioxide to make food.</a:t>
            </a:r>
          </a:p>
        </p:txBody>
      </p:sp>
      <p:pic>
        <p:nvPicPr>
          <p:cNvPr id="10" name="Picture 9">
            <a:extLst>
              <a:ext uri="{FF2B5EF4-FFF2-40B4-BE49-F238E27FC236}">
                <a16:creationId xmlns:a16="http://schemas.microsoft.com/office/drawing/2014/main" id="{CDE3881E-49DE-46EC-A50B-6D945B8CF8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886AF6F4-BEF0-4AF3-9648-CCC63490B153}"/>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7" grpId="0"/>
      <p:bldP spid="207890"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964E5B7-8AAF-4229-80AF-66E57D6D6612}"/>
              </a:ext>
            </a:extLst>
          </p:cNvPr>
          <p:cNvSpPr>
            <a:spLocks noGrp="1" noChangeArrowheads="1"/>
          </p:cNvSpPr>
          <p:nvPr>
            <p:ph type="title"/>
          </p:nvPr>
        </p:nvSpPr>
        <p:spPr>
          <a:noFill/>
        </p:spPr>
        <p:txBody>
          <a:bodyPr/>
          <a:lstStyle/>
          <a:p>
            <a:pPr eaLnBrk="1" hangingPunct="1"/>
            <a:r>
              <a:rPr lang="en-GB" altLang="en-US" dirty="0"/>
              <a:t>Consumers</a:t>
            </a:r>
          </a:p>
        </p:txBody>
      </p:sp>
      <p:sp>
        <p:nvSpPr>
          <p:cNvPr id="12291" name="Text Box 6">
            <a:extLst>
              <a:ext uri="{FF2B5EF4-FFF2-40B4-BE49-F238E27FC236}">
                <a16:creationId xmlns:a16="http://schemas.microsoft.com/office/drawing/2014/main" id="{5CE11446-1AF4-4E31-A722-52358CBE8E7C}"/>
              </a:ext>
            </a:extLst>
          </p:cNvPr>
          <p:cNvSpPr txBox="1">
            <a:spLocks noChangeArrowheads="1"/>
          </p:cNvSpPr>
          <p:nvPr/>
        </p:nvSpPr>
        <p:spPr bwMode="auto">
          <a:xfrm>
            <a:off x="335139" y="777420"/>
            <a:ext cx="8428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Other organisms eat producers to get the energy they need to live and grow. </a:t>
            </a:r>
          </a:p>
        </p:txBody>
      </p:sp>
      <p:sp>
        <p:nvSpPr>
          <p:cNvPr id="261127" name="Text Box 7">
            <a:extLst>
              <a:ext uri="{FF2B5EF4-FFF2-40B4-BE49-F238E27FC236}">
                <a16:creationId xmlns:a16="http://schemas.microsoft.com/office/drawing/2014/main" id="{85F1E36F-1BFA-4FAE-945A-830B53A1167F}"/>
              </a:ext>
            </a:extLst>
          </p:cNvPr>
          <p:cNvSpPr txBox="1">
            <a:spLocks noChangeArrowheads="1"/>
          </p:cNvSpPr>
          <p:nvPr/>
        </p:nvSpPr>
        <p:spPr bwMode="auto">
          <a:xfrm>
            <a:off x="215900" y="5116513"/>
            <a:ext cx="150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3766FF"/>
                </a:solidFill>
              </a:rPr>
              <a:t>producer</a:t>
            </a:r>
          </a:p>
        </p:txBody>
      </p:sp>
      <p:sp>
        <p:nvSpPr>
          <p:cNvPr id="261128" name="Text Box 8">
            <a:extLst>
              <a:ext uri="{FF2B5EF4-FFF2-40B4-BE49-F238E27FC236}">
                <a16:creationId xmlns:a16="http://schemas.microsoft.com/office/drawing/2014/main" id="{396D9633-8A00-4953-A036-5734C0346D7F}"/>
              </a:ext>
            </a:extLst>
          </p:cNvPr>
          <p:cNvSpPr txBox="1">
            <a:spLocks noChangeArrowheads="1"/>
          </p:cNvSpPr>
          <p:nvPr/>
        </p:nvSpPr>
        <p:spPr bwMode="auto">
          <a:xfrm>
            <a:off x="2493963" y="5116513"/>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3766FF"/>
                </a:solidFill>
              </a:rPr>
              <a:t>consumer</a:t>
            </a:r>
          </a:p>
        </p:txBody>
      </p:sp>
      <p:sp>
        <p:nvSpPr>
          <p:cNvPr id="261129" name="Text Box 9">
            <a:extLst>
              <a:ext uri="{FF2B5EF4-FFF2-40B4-BE49-F238E27FC236}">
                <a16:creationId xmlns:a16="http://schemas.microsoft.com/office/drawing/2014/main" id="{20243271-A1B4-4B2B-B483-76E6390E2B76}"/>
              </a:ext>
            </a:extLst>
          </p:cNvPr>
          <p:cNvSpPr txBox="1">
            <a:spLocks noChangeArrowheads="1"/>
          </p:cNvSpPr>
          <p:nvPr/>
        </p:nvSpPr>
        <p:spPr bwMode="auto">
          <a:xfrm>
            <a:off x="4940300" y="5116513"/>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3766FF"/>
                </a:solidFill>
              </a:rPr>
              <a:t>consumer</a:t>
            </a:r>
          </a:p>
        </p:txBody>
      </p:sp>
      <p:sp>
        <p:nvSpPr>
          <p:cNvPr id="261130" name="Text Box 10">
            <a:extLst>
              <a:ext uri="{FF2B5EF4-FFF2-40B4-BE49-F238E27FC236}">
                <a16:creationId xmlns:a16="http://schemas.microsoft.com/office/drawing/2014/main" id="{C4FA4EC8-2939-4C58-AA4F-AB7BB3729CC4}"/>
              </a:ext>
            </a:extLst>
          </p:cNvPr>
          <p:cNvSpPr txBox="1">
            <a:spLocks noChangeArrowheads="1"/>
          </p:cNvSpPr>
          <p:nvPr/>
        </p:nvSpPr>
        <p:spPr bwMode="auto">
          <a:xfrm>
            <a:off x="7388225" y="5116513"/>
            <a:ext cx="1641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3766FF"/>
                </a:solidFill>
              </a:rPr>
              <a:t>consumer</a:t>
            </a:r>
          </a:p>
        </p:txBody>
      </p:sp>
      <p:sp>
        <p:nvSpPr>
          <p:cNvPr id="261131" name="AutoShape 11">
            <a:extLst>
              <a:ext uri="{FF2B5EF4-FFF2-40B4-BE49-F238E27FC236}">
                <a16:creationId xmlns:a16="http://schemas.microsoft.com/office/drawing/2014/main" id="{4DC897BD-E727-49A6-862B-2968E0ADBF45}"/>
              </a:ext>
            </a:extLst>
          </p:cNvPr>
          <p:cNvSpPr>
            <a:spLocks noChangeArrowheads="1"/>
          </p:cNvSpPr>
          <p:nvPr/>
        </p:nvSpPr>
        <p:spPr bwMode="auto">
          <a:xfrm>
            <a:off x="1701800" y="4721225"/>
            <a:ext cx="1016000" cy="330200"/>
          </a:xfrm>
          <a:prstGeom prst="rightArrow">
            <a:avLst>
              <a:gd name="adj1" fmla="val 50000"/>
              <a:gd name="adj2" fmla="val 76923"/>
            </a:avLst>
          </a:prstGeom>
          <a:solidFill>
            <a:srgbClr val="3766FF"/>
          </a:solidFill>
          <a:ln w="25400">
            <a:noFill/>
            <a:miter lim="800000"/>
            <a:headEnd/>
            <a:tailEnd/>
          </a:ln>
          <a:effectLst/>
        </p:spPr>
        <p:txBody>
          <a:bodyPr wrap="none" anchor="ctr"/>
          <a:lstStyle/>
          <a:p>
            <a:pPr>
              <a:defRPr/>
            </a:pPr>
            <a:endParaRPr lang="en-GB">
              <a:latin typeface="Arial" charset="0"/>
            </a:endParaRPr>
          </a:p>
        </p:txBody>
      </p:sp>
      <p:sp>
        <p:nvSpPr>
          <p:cNvPr id="261132" name="AutoShape 12">
            <a:extLst>
              <a:ext uri="{FF2B5EF4-FFF2-40B4-BE49-F238E27FC236}">
                <a16:creationId xmlns:a16="http://schemas.microsoft.com/office/drawing/2014/main" id="{3A9EB594-38EA-41C3-936C-A8215542E60A}"/>
              </a:ext>
            </a:extLst>
          </p:cNvPr>
          <p:cNvSpPr>
            <a:spLocks noChangeArrowheads="1"/>
          </p:cNvSpPr>
          <p:nvPr/>
        </p:nvSpPr>
        <p:spPr bwMode="auto">
          <a:xfrm>
            <a:off x="4013200" y="4721225"/>
            <a:ext cx="1016000" cy="330200"/>
          </a:xfrm>
          <a:prstGeom prst="rightArrow">
            <a:avLst>
              <a:gd name="adj1" fmla="val 50000"/>
              <a:gd name="adj2" fmla="val 76923"/>
            </a:avLst>
          </a:prstGeom>
          <a:solidFill>
            <a:srgbClr val="3766FF"/>
          </a:solidFill>
          <a:ln w="25400">
            <a:noFill/>
            <a:miter lim="800000"/>
            <a:headEnd/>
            <a:tailEnd/>
          </a:ln>
          <a:effectLst/>
        </p:spPr>
        <p:txBody>
          <a:bodyPr wrap="none" anchor="ctr"/>
          <a:lstStyle/>
          <a:p>
            <a:pPr>
              <a:defRPr/>
            </a:pPr>
            <a:endParaRPr lang="en-GB">
              <a:latin typeface="Arial" charset="0"/>
            </a:endParaRPr>
          </a:p>
        </p:txBody>
      </p:sp>
      <p:sp>
        <p:nvSpPr>
          <p:cNvPr id="261133" name="AutoShape 13">
            <a:extLst>
              <a:ext uri="{FF2B5EF4-FFF2-40B4-BE49-F238E27FC236}">
                <a16:creationId xmlns:a16="http://schemas.microsoft.com/office/drawing/2014/main" id="{D2B1E4EA-4314-4116-A187-9BFDD2F42CE9}"/>
              </a:ext>
            </a:extLst>
          </p:cNvPr>
          <p:cNvSpPr>
            <a:spLocks noChangeArrowheads="1"/>
          </p:cNvSpPr>
          <p:nvPr/>
        </p:nvSpPr>
        <p:spPr bwMode="auto">
          <a:xfrm>
            <a:off x="6494463" y="4721225"/>
            <a:ext cx="1016000" cy="330200"/>
          </a:xfrm>
          <a:prstGeom prst="rightArrow">
            <a:avLst>
              <a:gd name="adj1" fmla="val 50000"/>
              <a:gd name="adj2" fmla="val 76923"/>
            </a:avLst>
          </a:prstGeom>
          <a:solidFill>
            <a:srgbClr val="3766FF"/>
          </a:solidFill>
          <a:ln w="25400">
            <a:noFill/>
            <a:miter lim="800000"/>
            <a:headEnd/>
            <a:tailEnd/>
          </a:ln>
          <a:effectLst/>
        </p:spPr>
        <p:txBody>
          <a:bodyPr wrap="none" anchor="ctr"/>
          <a:lstStyle/>
          <a:p>
            <a:pPr>
              <a:defRPr/>
            </a:pPr>
            <a:endParaRPr lang="en-GB">
              <a:latin typeface="Arial" charset="0"/>
            </a:endParaRPr>
          </a:p>
        </p:txBody>
      </p:sp>
      <p:pic>
        <p:nvPicPr>
          <p:cNvPr id="261134" name="Picture 14" descr="human">
            <a:extLst>
              <a:ext uri="{FF2B5EF4-FFF2-40B4-BE49-F238E27FC236}">
                <a16:creationId xmlns:a16="http://schemas.microsoft.com/office/drawing/2014/main" id="{7557F0DA-6E30-422F-BE5A-A31772118E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7438" y="2946400"/>
            <a:ext cx="1325562"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35" name="Picture 15" descr="limpet">
            <a:extLst>
              <a:ext uri="{FF2B5EF4-FFF2-40B4-BE49-F238E27FC236}">
                <a16:creationId xmlns:a16="http://schemas.microsoft.com/office/drawing/2014/main" id="{849CB0BC-BF92-4FF4-B889-AA8FCB1B0E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388" y="3630613"/>
            <a:ext cx="1497012"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1136" name="Picture 16" descr="seaweed">
            <a:extLst>
              <a:ext uri="{FF2B5EF4-FFF2-40B4-BE49-F238E27FC236}">
                <a16:creationId xmlns:a16="http://schemas.microsoft.com/office/drawing/2014/main" id="{9A4B1F87-1E19-47A7-8FC2-FF124356F2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730625"/>
            <a:ext cx="1271588"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37" name="Text Box 17">
            <a:extLst>
              <a:ext uri="{FF2B5EF4-FFF2-40B4-BE49-F238E27FC236}">
                <a16:creationId xmlns:a16="http://schemas.microsoft.com/office/drawing/2014/main" id="{1819CCE8-21B8-429F-B2C3-87E254B3BD9A}"/>
              </a:ext>
            </a:extLst>
          </p:cNvPr>
          <p:cNvSpPr txBox="1">
            <a:spLocks noChangeArrowheads="1"/>
          </p:cNvSpPr>
          <p:nvPr/>
        </p:nvSpPr>
        <p:spPr bwMode="auto">
          <a:xfrm>
            <a:off x="241300" y="4657725"/>
            <a:ext cx="145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seaweed</a:t>
            </a:r>
          </a:p>
        </p:txBody>
      </p:sp>
      <p:sp>
        <p:nvSpPr>
          <p:cNvPr id="261138" name="Text Box 18">
            <a:extLst>
              <a:ext uri="{FF2B5EF4-FFF2-40B4-BE49-F238E27FC236}">
                <a16:creationId xmlns:a16="http://schemas.microsoft.com/office/drawing/2014/main" id="{0DD70839-7511-4DD7-9044-9397BCACA20C}"/>
              </a:ext>
            </a:extLst>
          </p:cNvPr>
          <p:cNvSpPr txBox="1">
            <a:spLocks noChangeArrowheads="1"/>
          </p:cNvSpPr>
          <p:nvPr/>
        </p:nvSpPr>
        <p:spPr bwMode="auto">
          <a:xfrm>
            <a:off x="2774950" y="4657725"/>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limpet</a:t>
            </a:r>
          </a:p>
        </p:txBody>
      </p:sp>
      <p:sp>
        <p:nvSpPr>
          <p:cNvPr id="261139" name="Text Box 19">
            <a:extLst>
              <a:ext uri="{FF2B5EF4-FFF2-40B4-BE49-F238E27FC236}">
                <a16:creationId xmlns:a16="http://schemas.microsoft.com/office/drawing/2014/main" id="{AD488432-D300-47EB-B634-2154E8297BA5}"/>
              </a:ext>
            </a:extLst>
          </p:cNvPr>
          <p:cNvSpPr txBox="1">
            <a:spLocks noChangeArrowheads="1"/>
          </p:cNvSpPr>
          <p:nvPr/>
        </p:nvSpPr>
        <p:spPr bwMode="auto">
          <a:xfrm>
            <a:off x="5345113" y="4657725"/>
            <a:ext cx="828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crab</a:t>
            </a:r>
          </a:p>
        </p:txBody>
      </p:sp>
      <p:sp>
        <p:nvSpPr>
          <p:cNvPr id="261140" name="Text Box 20">
            <a:extLst>
              <a:ext uri="{FF2B5EF4-FFF2-40B4-BE49-F238E27FC236}">
                <a16:creationId xmlns:a16="http://schemas.microsoft.com/office/drawing/2014/main" id="{9322CF75-A84F-4B8B-A0D8-3B2C96905EA1}"/>
              </a:ext>
            </a:extLst>
          </p:cNvPr>
          <p:cNvSpPr txBox="1">
            <a:spLocks noChangeArrowheads="1"/>
          </p:cNvSpPr>
          <p:nvPr/>
        </p:nvSpPr>
        <p:spPr bwMode="auto">
          <a:xfrm>
            <a:off x="7618413" y="4657725"/>
            <a:ext cx="1182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GB" altLang="en-US" b="1">
                <a:solidFill>
                  <a:srgbClr val="000066"/>
                </a:solidFill>
              </a:rPr>
              <a:t>human</a:t>
            </a:r>
          </a:p>
        </p:txBody>
      </p:sp>
      <p:pic>
        <p:nvPicPr>
          <p:cNvPr id="261141" name="Picture 21" descr="crab">
            <a:extLst>
              <a:ext uri="{FF2B5EF4-FFF2-40B4-BE49-F238E27FC236}">
                <a16:creationId xmlns:a16="http://schemas.microsoft.com/office/drawing/2014/main" id="{76342F67-D909-47C8-ABF5-6483CDC8D6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37100" y="3500438"/>
            <a:ext cx="194627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1142" name="Text Box 22">
            <a:extLst>
              <a:ext uri="{FF2B5EF4-FFF2-40B4-BE49-F238E27FC236}">
                <a16:creationId xmlns:a16="http://schemas.microsoft.com/office/drawing/2014/main" id="{2A6A6230-EC9A-449D-B642-D8A8206E48A0}"/>
              </a:ext>
            </a:extLst>
          </p:cNvPr>
          <p:cNvSpPr txBox="1">
            <a:spLocks noChangeArrowheads="1"/>
          </p:cNvSpPr>
          <p:nvPr/>
        </p:nvSpPr>
        <p:spPr bwMode="auto">
          <a:xfrm>
            <a:off x="335139" y="2031545"/>
            <a:ext cx="6884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Organisms that consume other organisms are called </a:t>
            </a:r>
            <a:r>
              <a:rPr lang="en-GB" altLang="en-US" b="1" dirty="0">
                <a:solidFill>
                  <a:srgbClr val="10BC45"/>
                </a:solidFill>
              </a:rPr>
              <a:t>consumers</a:t>
            </a:r>
            <a:r>
              <a:rPr lang="en-GB" altLang="en-US" dirty="0">
                <a:solidFill>
                  <a:srgbClr val="000066"/>
                </a:solidFill>
              </a:rPr>
              <a:t>. </a:t>
            </a:r>
            <a:endParaRPr lang="en-GB" altLang="en-US" dirty="0"/>
          </a:p>
        </p:txBody>
      </p:sp>
      <p:pic>
        <p:nvPicPr>
          <p:cNvPr id="21" name="Picture 20">
            <a:extLst>
              <a:ext uri="{FF2B5EF4-FFF2-40B4-BE49-F238E27FC236}">
                <a16:creationId xmlns:a16="http://schemas.microsoft.com/office/drawing/2014/main" id="{D30A0559-D2EF-4FEC-9902-62ADD1FDBD4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11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11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11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11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11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11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11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11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11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11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11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11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112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11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1130"/>
                                        </p:tgtEl>
                                        <p:attrNameLst>
                                          <p:attrName>style.visibility</p:attrName>
                                        </p:attrNameLst>
                                      </p:cBhvr>
                                      <p:to>
                                        <p:strVal val="visible"/>
                                      </p:to>
                                    </p:set>
                                  </p:childTnLst>
                                </p:cTn>
                              </p:par>
                            </p:childTnLst>
                          </p:cTn>
                        </p:par>
                        <p:par>
                          <p:cTn id="47" fill="hold">
                            <p:stCondLst>
                              <p:cond delay="0"/>
                            </p:stCondLst>
                            <p:childTnLst>
                              <p:par>
                                <p:cTn id="48" presetID="1" presetClass="entr" presetSubtype="0"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7" grpId="0"/>
      <p:bldP spid="261128" grpId="0"/>
      <p:bldP spid="261129" grpId="0"/>
      <p:bldP spid="261130" grpId="0"/>
      <p:bldP spid="261131" grpId="0" animBg="1"/>
      <p:bldP spid="261132" grpId="0" animBg="1"/>
      <p:bldP spid="261133" grpId="0" animBg="1"/>
      <p:bldP spid="2611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EEB9C7CB-203D-4AD7-9F33-8CA29546E26E}"/>
              </a:ext>
            </a:extLst>
          </p:cNvPr>
          <p:cNvSpPr>
            <a:spLocks noGrp="1" noChangeArrowheads="1"/>
          </p:cNvSpPr>
          <p:nvPr>
            <p:ph type="title"/>
          </p:nvPr>
        </p:nvSpPr>
        <p:spPr>
          <a:noFill/>
        </p:spPr>
        <p:txBody>
          <a:bodyPr/>
          <a:lstStyle/>
          <a:p>
            <a:pPr eaLnBrk="1" hangingPunct="1"/>
            <a:r>
              <a:rPr lang="en-GB" altLang="en-US" dirty="0"/>
              <a:t>Examples of food chains</a:t>
            </a:r>
            <a:endParaRPr lang="en-US" altLang="en-US" dirty="0"/>
          </a:p>
        </p:txBody>
      </p:sp>
      <p:pic>
        <p:nvPicPr>
          <p:cNvPr id="7" name="Picture 6" descr="flash_icon">
            <a:extLst>
              <a:ext uri="{FF2B5EF4-FFF2-40B4-BE49-F238E27FC236}">
                <a16:creationId xmlns:a16="http://schemas.microsoft.com/office/drawing/2014/main" id="{623E41C5-EF03-4A9E-8207-97C464E7A97A}"/>
              </a:ext>
            </a:extLst>
          </p:cNvPr>
          <p:cNvPicPr>
            <a:picLocks noChangeAspect="1" noChangeArrowheads="1"/>
          </p:cNvPicPr>
          <p:nvPr/>
        </p:nvPicPr>
        <p:blipFill>
          <a:blip r:embed="rId5"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descr="notes_icon">
            <a:extLst>
              <a:ext uri="{FF2B5EF4-FFF2-40B4-BE49-F238E27FC236}">
                <a16:creationId xmlns:a16="http://schemas.microsoft.com/office/drawing/2014/main" id="{9A696C0A-1335-4D3D-B5D5-B66598ECFAC6}"/>
              </a:ext>
            </a:extLst>
          </p:cNvPr>
          <p:cNvPicPr>
            <a:picLocks noChangeAspect="1" noChangeArrowheads="1"/>
          </p:cNvPicPr>
          <p:nvPr/>
        </p:nvPicPr>
        <p:blipFill>
          <a:blip r:embed="rId6" cstate="print"/>
          <a:srcRect/>
          <a:stretch>
            <a:fillRect/>
          </a:stretch>
        </p:blipFill>
        <p:spPr bwMode="auto">
          <a:xfrm>
            <a:off x="8135270" y="150813"/>
            <a:ext cx="442912" cy="387350"/>
          </a:xfrm>
          <a:prstGeom prst="rect">
            <a:avLst/>
          </a:prstGeom>
          <a:noFill/>
          <a:ln w="9525">
            <a:noFill/>
            <a:miter lim="800000"/>
            <a:headEnd/>
            <a:tailEnd/>
          </a:ln>
        </p:spPr>
      </p:pic>
      <p:pic>
        <p:nvPicPr>
          <p:cNvPr id="9" name="Picture 8">
            <a:extLst>
              <a:ext uri="{FF2B5EF4-FFF2-40B4-BE49-F238E27FC236}">
                <a16:creationId xmlns:a16="http://schemas.microsoft.com/office/drawing/2014/main" id="{F26A767D-BCF0-4031-AD6E-E8005BD2AA09}"/>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10">
            <a:extLst>
              <a:ext uri="{FF2B5EF4-FFF2-40B4-BE49-F238E27FC236}">
                <a16:creationId xmlns:a16="http://schemas.microsoft.com/office/drawing/2014/main" id="{F6FDA046-77E9-44B5-8E49-CD07EA2DCE64}"/>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78190"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56" name="ShockwaveFlash1" r:id="rId2" imgW="8699400" imgH="5308560"/>
        </mc:Choice>
        <mc:Fallback>
          <p:control name="ShockwaveFlash1" r:id="rId2" imgW="8699400" imgH="5308560">
            <p:pic>
              <p:nvPicPr>
                <p:cNvPr id="3" name="ShockwaveFlash1">
                  <a:extLst>
                    <a:ext uri="{FF2B5EF4-FFF2-40B4-BE49-F238E27FC236}">
                      <a16:creationId xmlns:a16="http://schemas.microsoft.com/office/drawing/2014/main" id="{B28CB0D3-D505-495B-9B7A-06FE7F19E663}"/>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a:extLst>
              <a:ext uri="{FF2B5EF4-FFF2-40B4-BE49-F238E27FC236}">
                <a16:creationId xmlns:a16="http://schemas.microsoft.com/office/drawing/2014/main" id="{A2CA1686-5C26-4F91-8C72-D675AC7C1D4A}"/>
              </a:ext>
            </a:extLst>
          </p:cNvPr>
          <p:cNvSpPr txBox="1">
            <a:spLocks noChangeArrowheads="1"/>
          </p:cNvSpPr>
          <p:nvPr/>
        </p:nvSpPr>
        <p:spPr bwMode="auto">
          <a:xfrm>
            <a:off x="334257" y="776464"/>
            <a:ext cx="8153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30000"/>
              </a:spcBef>
            </a:pPr>
            <a:r>
              <a:rPr lang="en-US" altLang="en-US" dirty="0">
                <a:solidFill>
                  <a:srgbClr val="000066"/>
                </a:solidFill>
              </a:rPr>
              <a:t>Animals usually eat many different things and are involved in lots of different food chains.</a:t>
            </a:r>
          </a:p>
        </p:txBody>
      </p:sp>
      <p:sp>
        <p:nvSpPr>
          <p:cNvPr id="308228" name="Text Box 4">
            <a:extLst>
              <a:ext uri="{FF2B5EF4-FFF2-40B4-BE49-F238E27FC236}">
                <a16:creationId xmlns:a16="http://schemas.microsoft.com/office/drawing/2014/main" id="{55E08E78-3324-49B6-AEE8-A1DC22F6F0EB}"/>
              </a:ext>
            </a:extLst>
          </p:cNvPr>
          <p:cNvSpPr txBox="1">
            <a:spLocks noChangeArrowheads="1"/>
          </p:cNvSpPr>
          <p:nvPr/>
        </p:nvSpPr>
        <p:spPr bwMode="auto">
          <a:xfrm>
            <a:off x="334257" y="4602339"/>
            <a:ext cx="7810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These food chains can be put together in a </a:t>
            </a:r>
            <a:r>
              <a:rPr lang="en-GB" altLang="en-US" b="1" dirty="0">
                <a:solidFill>
                  <a:srgbClr val="10BC45"/>
                </a:solidFill>
              </a:rPr>
              <a:t>food web</a:t>
            </a:r>
            <a:r>
              <a:rPr lang="en-GB" altLang="en-US" dirty="0">
                <a:solidFill>
                  <a:srgbClr val="000066"/>
                </a:solidFill>
              </a:rPr>
              <a:t>, </a:t>
            </a:r>
          </a:p>
          <a:p>
            <a:pPr eaLnBrk="1" hangingPunct="1"/>
            <a:r>
              <a:rPr lang="en-GB" altLang="en-US" dirty="0">
                <a:solidFill>
                  <a:srgbClr val="000066"/>
                </a:solidFill>
              </a:rPr>
              <a:t>which shows how the food chains are connected.</a:t>
            </a:r>
          </a:p>
        </p:txBody>
      </p:sp>
      <p:sp>
        <p:nvSpPr>
          <p:cNvPr id="308229" name="Text Box 5">
            <a:extLst>
              <a:ext uri="{FF2B5EF4-FFF2-40B4-BE49-F238E27FC236}">
                <a16:creationId xmlns:a16="http://schemas.microsoft.com/office/drawing/2014/main" id="{D37ECE63-E2C4-4D66-83BE-F11B5C26B536}"/>
              </a:ext>
            </a:extLst>
          </p:cNvPr>
          <p:cNvSpPr txBox="1">
            <a:spLocks noChangeArrowheads="1"/>
          </p:cNvSpPr>
          <p:nvPr/>
        </p:nvSpPr>
        <p:spPr bwMode="auto">
          <a:xfrm>
            <a:off x="334257" y="5616751"/>
            <a:ext cx="8097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What would the food web for these food chains look like?</a:t>
            </a:r>
          </a:p>
        </p:txBody>
      </p:sp>
      <p:sp>
        <p:nvSpPr>
          <p:cNvPr id="308230" name="Text Box 6">
            <a:extLst>
              <a:ext uri="{FF2B5EF4-FFF2-40B4-BE49-F238E27FC236}">
                <a16:creationId xmlns:a16="http://schemas.microsoft.com/office/drawing/2014/main" id="{37342282-5771-46DF-883D-84216C8B0A14}"/>
              </a:ext>
            </a:extLst>
          </p:cNvPr>
          <p:cNvSpPr txBox="1">
            <a:spLocks noChangeArrowheads="1"/>
          </p:cNvSpPr>
          <p:nvPr/>
        </p:nvSpPr>
        <p:spPr bwMode="auto">
          <a:xfrm>
            <a:off x="473251" y="1950860"/>
            <a:ext cx="998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rPr>
              <a:t>plants</a:t>
            </a:r>
          </a:p>
        </p:txBody>
      </p:sp>
      <p:sp>
        <p:nvSpPr>
          <p:cNvPr id="308231" name="Text Box 7">
            <a:extLst>
              <a:ext uri="{FF2B5EF4-FFF2-40B4-BE49-F238E27FC236}">
                <a16:creationId xmlns:a16="http://schemas.microsoft.com/office/drawing/2014/main" id="{DBFA533A-27BF-4C1D-8D0E-7F5DBA91CAC4}"/>
              </a:ext>
            </a:extLst>
          </p:cNvPr>
          <p:cNvSpPr txBox="1">
            <a:spLocks noChangeArrowheads="1"/>
          </p:cNvSpPr>
          <p:nvPr/>
        </p:nvSpPr>
        <p:spPr bwMode="auto">
          <a:xfrm>
            <a:off x="8332963" y="1950860"/>
            <a:ext cx="64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sym typeface="Symbol" panose="05050102010706020507" pitchFamily="18" charset="2"/>
              </a:rPr>
              <a:t>owl</a:t>
            </a:r>
          </a:p>
        </p:txBody>
      </p:sp>
      <p:sp>
        <p:nvSpPr>
          <p:cNvPr id="308232" name="Text Box 8">
            <a:extLst>
              <a:ext uri="{FF2B5EF4-FFF2-40B4-BE49-F238E27FC236}">
                <a16:creationId xmlns:a16="http://schemas.microsoft.com/office/drawing/2014/main" id="{5759FC66-472F-48B4-BB36-816EE27B0A8F}"/>
              </a:ext>
            </a:extLst>
          </p:cNvPr>
          <p:cNvSpPr txBox="1">
            <a:spLocks noChangeArrowheads="1"/>
          </p:cNvSpPr>
          <p:nvPr/>
        </p:nvSpPr>
        <p:spPr bwMode="auto">
          <a:xfrm>
            <a:off x="2297288" y="1950860"/>
            <a:ext cx="931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sym typeface="Symbol" panose="05050102010706020507" pitchFamily="18" charset="2"/>
              </a:rPr>
              <a:t>aphid</a:t>
            </a:r>
          </a:p>
        </p:txBody>
      </p:sp>
      <p:sp>
        <p:nvSpPr>
          <p:cNvPr id="308233" name="Text Box 9">
            <a:extLst>
              <a:ext uri="{FF2B5EF4-FFF2-40B4-BE49-F238E27FC236}">
                <a16:creationId xmlns:a16="http://schemas.microsoft.com/office/drawing/2014/main" id="{CC26AC30-FF2C-4A4D-A9B8-D2D8AB8BDC60}"/>
              </a:ext>
            </a:extLst>
          </p:cNvPr>
          <p:cNvSpPr txBox="1">
            <a:spLocks noChangeArrowheads="1"/>
          </p:cNvSpPr>
          <p:nvPr/>
        </p:nvSpPr>
        <p:spPr bwMode="auto">
          <a:xfrm>
            <a:off x="6093001" y="1950860"/>
            <a:ext cx="155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sym typeface="Symbol" panose="05050102010706020507" pitchFamily="18" charset="2"/>
              </a:rPr>
              <a:t>chickadee</a:t>
            </a:r>
          </a:p>
        </p:txBody>
      </p:sp>
      <p:sp>
        <p:nvSpPr>
          <p:cNvPr id="308234" name="Text Box 10">
            <a:extLst>
              <a:ext uri="{FF2B5EF4-FFF2-40B4-BE49-F238E27FC236}">
                <a16:creationId xmlns:a16="http://schemas.microsoft.com/office/drawing/2014/main" id="{D09D2018-2FE0-471B-A738-D4F61334F417}"/>
              </a:ext>
            </a:extLst>
          </p:cNvPr>
          <p:cNvSpPr txBox="1">
            <a:spLocks noChangeArrowheads="1"/>
          </p:cNvSpPr>
          <p:nvPr/>
        </p:nvSpPr>
        <p:spPr bwMode="auto">
          <a:xfrm>
            <a:off x="4078463" y="1950860"/>
            <a:ext cx="1254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sym typeface="Symbol" panose="05050102010706020507" pitchFamily="18" charset="2"/>
              </a:rPr>
              <a:t>ladybug</a:t>
            </a:r>
          </a:p>
        </p:txBody>
      </p:sp>
      <p:sp>
        <p:nvSpPr>
          <p:cNvPr id="308239" name="Text Box 15">
            <a:extLst>
              <a:ext uri="{FF2B5EF4-FFF2-40B4-BE49-F238E27FC236}">
                <a16:creationId xmlns:a16="http://schemas.microsoft.com/office/drawing/2014/main" id="{7D7072DB-233A-4F1B-8826-3703F190DA87}"/>
              </a:ext>
            </a:extLst>
          </p:cNvPr>
          <p:cNvSpPr txBox="1">
            <a:spLocks noChangeArrowheads="1"/>
          </p:cNvSpPr>
          <p:nvPr/>
        </p:nvSpPr>
        <p:spPr bwMode="auto">
          <a:xfrm>
            <a:off x="473251" y="2554110"/>
            <a:ext cx="998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rPr>
              <a:t>plants</a:t>
            </a:r>
          </a:p>
        </p:txBody>
      </p:sp>
      <p:sp>
        <p:nvSpPr>
          <p:cNvPr id="308240" name="Text Box 16">
            <a:extLst>
              <a:ext uri="{FF2B5EF4-FFF2-40B4-BE49-F238E27FC236}">
                <a16:creationId xmlns:a16="http://schemas.microsoft.com/office/drawing/2014/main" id="{A49E0D92-BAC2-4608-85F3-92D1861F42F5}"/>
              </a:ext>
            </a:extLst>
          </p:cNvPr>
          <p:cNvSpPr txBox="1">
            <a:spLocks noChangeArrowheads="1"/>
          </p:cNvSpPr>
          <p:nvPr/>
        </p:nvSpPr>
        <p:spPr bwMode="auto">
          <a:xfrm>
            <a:off x="2319513" y="255411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sym typeface="Symbol" panose="05050102010706020507" pitchFamily="18" charset="2"/>
              </a:rPr>
              <a:t>moth</a:t>
            </a:r>
          </a:p>
        </p:txBody>
      </p:sp>
      <p:sp>
        <p:nvSpPr>
          <p:cNvPr id="308241" name="Text Box 17">
            <a:extLst>
              <a:ext uri="{FF2B5EF4-FFF2-40B4-BE49-F238E27FC236}">
                <a16:creationId xmlns:a16="http://schemas.microsoft.com/office/drawing/2014/main" id="{083F07BB-61E0-4BE4-B29D-D0D4CA7D3860}"/>
              </a:ext>
            </a:extLst>
          </p:cNvPr>
          <p:cNvSpPr txBox="1">
            <a:spLocks noChangeArrowheads="1"/>
          </p:cNvSpPr>
          <p:nvPr/>
        </p:nvSpPr>
        <p:spPr bwMode="auto">
          <a:xfrm>
            <a:off x="6394626" y="2554110"/>
            <a:ext cx="642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sym typeface="Symbol" panose="05050102010706020507" pitchFamily="18" charset="2"/>
              </a:rPr>
              <a:t>owl</a:t>
            </a:r>
          </a:p>
        </p:txBody>
      </p:sp>
      <p:sp>
        <p:nvSpPr>
          <p:cNvPr id="308242" name="Text Box 18">
            <a:extLst>
              <a:ext uri="{FF2B5EF4-FFF2-40B4-BE49-F238E27FC236}">
                <a16:creationId xmlns:a16="http://schemas.microsoft.com/office/drawing/2014/main" id="{1050752D-8626-446E-8D84-A1767844BD76}"/>
              </a:ext>
            </a:extLst>
          </p:cNvPr>
          <p:cNvSpPr txBox="1">
            <a:spLocks noChangeArrowheads="1"/>
          </p:cNvSpPr>
          <p:nvPr/>
        </p:nvSpPr>
        <p:spPr bwMode="auto">
          <a:xfrm>
            <a:off x="4100688" y="2554110"/>
            <a:ext cx="1558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sym typeface="Symbol" panose="05050102010706020507" pitchFamily="18" charset="2"/>
              </a:rPr>
              <a:t>chickadee</a:t>
            </a:r>
          </a:p>
        </p:txBody>
      </p:sp>
      <p:sp>
        <p:nvSpPr>
          <p:cNvPr id="308246" name="Text Box 22">
            <a:extLst>
              <a:ext uri="{FF2B5EF4-FFF2-40B4-BE49-F238E27FC236}">
                <a16:creationId xmlns:a16="http://schemas.microsoft.com/office/drawing/2014/main" id="{78ADCF17-18D0-4DCA-923B-57AFAB07E493}"/>
              </a:ext>
            </a:extLst>
          </p:cNvPr>
          <p:cNvSpPr txBox="1">
            <a:spLocks noChangeArrowheads="1"/>
          </p:cNvSpPr>
          <p:nvPr/>
        </p:nvSpPr>
        <p:spPr bwMode="auto">
          <a:xfrm>
            <a:off x="473251" y="3157360"/>
            <a:ext cx="998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rPr>
              <a:t>plants</a:t>
            </a:r>
          </a:p>
        </p:txBody>
      </p:sp>
      <p:sp>
        <p:nvSpPr>
          <p:cNvPr id="308247" name="Text Box 23">
            <a:extLst>
              <a:ext uri="{FF2B5EF4-FFF2-40B4-BE49-F238E27FC236}">
                <a16:creationId xmlns:a16="http://schemas.microsoft.com/office/drawing/2014/main" id="{91764A61-C927-4C31-9545-25DDECE8AF90}"/>
              </a:ext>
            </a:extLst>
          </p:cNvPr>
          <p:cNvSpPr txBox="1">
            <a:spLocks noChangeArrowheads="1"/>
          </p:cNvSpPr>
          <p:nvPr/>
        </p:nvSpPr>
        <p:spPr bwMode="auto">
          <a:xfrm>
            <a:off x="2243313" y="3157360"/>
            <a:ext cx="110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sym typeface="Symbol" panose="05050102010706020507" pitchFamily="18" charset="2"/>
              </a:rPr>
              <a:t>mouse</a:t>
            </a:r>
          </a:p>
        </p:txBody>
      </p:sp>
      <p:sp>
        <p:nvSpPr>
          <p:cNvPr id="308248" name="Text Box 24">
            <a:extLst>
              <a:ext uri="{FF2B5EF4-FFF2-40B4-BE49-F238E27FC236}">
                <a16:creationId xmlns:a16="http://schemas.microsoft.com/office/drawing/2014/main" id="{D275EC11-46AE-4706-87B4-8F18D0D19DC5}"/>
              </a:ext>
            </a:extLst>
          </p:cNvPr>
          <p:cNvSpPr txBox="1">
            <a:spLocks noChangeArrowheads="1"/>
          </p:cNvSpPr>
          <p:nvPr/>
        </p:nvSpPr>
        <p:spPr bwMode="auto">
          <a:xfrm>
            <a:off x="4067351" y="3157360"/>
            <a:ext cx="113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sym typeface="Symbol" panose="05050102010706020507" pitchFamily="18" charset="2"/>
              </a:rPr>
              <a:t>weasel</a:t>
            </a:r>
          </a:p>
        </p:txBody>
      </p:sp>
      <p:sp>
        <p:nvSpPr>
          <p:cNvPr id="308251" name="Text Box 27">
            <a:extLst>
              <a:ext uri="{FF2B5EF4-FFF2-40B4-BE49-F238E27FC236}">
                <a16:creationId xmlns:a16="http://schemas.microsoft.com/office/drawing/2014/main" id="{1A172346-61FB-438E-AFF4-3C35049FEC5E}"/>
              </a:ext>
            </a:extLst>
          </p:cNvPr>
          <p:cNvSpPr txBox="1">
            <a:spLocks noChangeArrowheads="1"/>
          </p:cNvSpPr>
          <p:nvPr/>
        </p:nvSpPr>
        <p:spPr bwMode="auto">
          <a:xfrm>
            <a:off x="473251" y="3760610"/>
            <a:ext cx="998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rPr>
              <a:t>plants</a:t>
            </a:r>
          </a:p>
        </p:txBody>
      </p:sp>
      <p:sp>
        <p:nvSpPr>
          <p:cNvPr id="308252" name="Text Box 28">
            <a:extLst>
              <a:ext uri="{FF2B5EF4-FFF2-40B4-BE49-F238E27FC236}">
                <a16:creationId xmlns:a16="http://schemas.microsoft.com/office/drawing/2014/main" id="{B398CEE7-1F3B-449B-A9B1-25C9278C6348}"/>
              </a:ext>
            </a:extLst>
          </p:cNvPr>
          <p:cNvSpPr txBox="1">
            <a:spLocks noChangeArrowheads="1"/>
          </p:cNvSpPr>
          <p:nvPr/>
        </p:nvSpPr>
        <p:spPr bwMode="auto">
          <a:xfrm>
            <a:off x="2243313" y="3760610"/>
            <a:ext cx="110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sym typeface="Symbol" panose="05050102010706020507" pitchFamily="18" charset="2"/>
              </a:rPr>
              <a:t>mouse</a:t>
            </a:r>
          </a:p>
        </p:txBody>
      </p:sp>
      <p:sp>
        <p:nvSpPr>
          <p:cNvPr id="308253" name="Text Box 29">
            <a:extLst>
              <a:ext uri="{FF2B5EF4-FFF2-40B4-BE49-F238E27FC236}">
                <a16:creationId xmlns:a16="http://schemas.microsoft.com/office/drawing/2014/main" id="{06A698BE-D463-48D8-8809-63D5D95AD414}"/>
              </a:ext>
            </a:extLst>
          </p:cNvPr>
          <p:cNvSpPr txBox="1">
            <a:spLocks noChangeArrowheads="1"/>
          </p:cNvSpPr>
          <p:nvPr/>
        </p:nvSpPr>
        <p:spPr bwMode="auto">
          <a:xfrm>
            <a:off x="4067351" y="3760610"/>
            <a:ext cx="642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10066"/>
                </a:solidFill>
                <a:sym typeface="Symbol" panose="05050102010706020507" pitchFamily="18" charset="2"/>
              </a:rPr>
              <a:t>owl</a:t>
            </a:r>
          </a:p>
        </p:txBody>
      </p:sp>
      <p:sp>
        <p:nvSpPr>
          <p:cNvPr id="308258" name="AutoShape 34">
            <a:extLst>
              <a:ext uri="{FF2B5EF4-FFF2-40B4-BE49-F238E27FC236}">
                <a16:creationId xmlns:a16="http://schemas.microsoft.com/office/drawing/2014/main" id="{533B8C27-51CF-4CB1-A619-E616059D2039}"/>
              </a:ext>
            </a:extLst>
          </p:cNvPr>
          <p:cNvSpPr>
            <a:spLocks noChangeArrowheads="1"/>
          </p:cNvSpPr>
          <p:nvPr/>
        </p:nvSpPr>
        <p:spPr bwMode="auto">
          <a:xfrm>
            <a:off x="1659113" y="1987373"/>
            <a:ext cx="434975" cy="431800"/>
          </a:xfrm>
          <a:prstGeom prst="rightArrow">
            <a:avLst>
              <a:gd name="adj1" fmla="val 50000"/>
              <a:gd name="adj2" fmla="val 25184"/>
            </a:avLst>
          </a:prstGeom>
          <a:solidFill>
            <a:srgbClr val="10BC45"/>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8259" name="AutoShape 35">
            <a:extLst>
              <a:ext uri="{FF2B5EF4-FFF2-40B4-BE49-F238E27FC236}">
                <a16:creationId xmlns:a16="http://schemas.microsoft.com/office/drawing/2014/main" id="{D321F2E6-74B7-4979-808F-26273F09C31A}"/>
              </a:ext>
            </a:extLst>
          </p:cNvPr>
          <p:cNvSpPr>
            <a:spLocks noChangeArrowheads="1"/>
          </p:cNvSpPr>
          <p:nvPr/>
        </p:nvSpPr>
        <p:spPr bwMode="auto">
          <a:xfrm>
            <a:off x="3421238" y="1988960"/>
            <a:ext cx="434975" cy="431800"/>
          </a:xfrm>
          <a:prstGeom prst="rightArrow">
            <a:avLst>
              <a:gd name="adj1" fmla="val 50000"/>
              <a:gd name="adj2" fmla="val 25184"/>
            </a:avLst>
          </a:prstGeom>
          <a:solidFill>
            <a:srgbClr val="10BC45"/>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8260" name="AutoShape 36">
            <a:extLst>
              <a:ext uri="{FF2B5EF4-FFF2-40B4-BE49-F238E27FC236}">
                <a16:creationId xmlns:a16="http://schemas.microsoft.com/office/drawing/2014/main" id="{4797636B-BF6D-443B-8EDD-901695E5ED9B}"/>
              </a:ext>
            </a:extLst>
          </p:cNvPr>
          <p:cNvSpPr>
            <a:spLocks noChangeArrowheads="1"/>
          </p:cNvSpPr>
          <p:nvPr/>
        </p:nvSpPr>
        <p:spPr bwMode="auto">
          <a:xfrm>
            <a:off x="5511976" y="1988960"/>
            <a:ext cx="434975" cy="431800"/>
          </a:xfrm>
          <a:prstGeom prst="rightArrow">
            <a:avLst>
              <a:gd name="adj1" fmla="val 50000"/>
              <a:gd name="adj2" fmla="val 25184"/>
            </a:avLst>
          </a:prstGeom>
          <a:solidFill>
            <a:srgbClr val="10BC45"/>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8261" name="AutoShape 37">
            <a:extLst>
              <a:ext uri="{FF2B5EF4-FFF2-40B4-BE49-F238E27FC236}">
                <a16:creationId xmlns:a16="http://schemas.microsoft.com/office/drawing/2014/main" id="{1D135D46-4798-4633-B52D-105E9F5102C4}"/>
              </a:ext>
            </a:extLst>
          </p:cNvPr>
          <p:cNvSpPr>
            <a:spLocks noChangeArrowheads="1"/>
          </p:cNvSpPr>
          <p:nvPr/>
        </p:nvSpPr>
        <p:spPr bwMode="auto">
          <a:xfrm>
            <a:off x="7790038" y="1985785"/>
            <a:ext cx="434975" cy="431800"/>
          </a:xfrm>
          <a:prstGeom prst="rightArrow">
            <a:avLst>
              <a:gd name="adj1" fmla="val 50000"/>
              <a:gd name="adj2" fmla="val 25184"/>
            </a:avLst>
          </a:prstGeom>
          <a:solidFill>
            <a:srgbClr val="10BC45"/>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8262" name="AutoShape 38">
            <a:extLst>
              <a:ext uri="{FF2B5EF4-FFF2-40B4-BE49-F238E27FC236}">
                <a16:creationId xmlns:a16="http://schemas.microsoft.com/office/drawing/2014/main" id="{C3C59AFF-8A2A-4EA1-918B-E4CBB7C2AC3A}"/>
              </a:ext>
            </a:extLst>
          </p:cNvPr>
          <p:cNvSpPr>
            <a:spLocks noChangeArrowheads="1"/>
          </p:cNvSpPr>
          <p:nvPr/>
        </p:nvSpPr>
        <p:spPr bwMode="auto">
          <a:xfrm>
            <a:off x="1652763" y="3781248"/>
            <a:ext cx="434975" cy="431800"/>
          </a:xfrm>
          <a:prstGeom prst="rightArrow">
            <a:avLst>
              <a:gd name="adj1" fmla="val 50000"/>
              <a:gd name="adj2" fmla="val 25184"/>
            </a:avLst>
          </a:prstGeom>
          <a:solidFill>
            <a:srgbClr val="10BC45"/>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8263" name="AutoShape 39">
            <a:extLst>
              <a:ext uri="{FF2B5EF4-FFF2-40B4-BE49-F238E27FC236}">
                <a16:creationId xmlns:a16="http://schemas.microsoft.com/office/drawing/2014/main" id="{5952C487-AD92-4545-A4EA-A0E413F9F1BA}"/>
              </a:ext>
            </a:extLst>
          </p:cNvPr>
          <p:cNvSpPr>
            <a:spLocks noChangeArrowheads="1"/>
          </p:cNvSpPr>
          <p:nvPr/>
        </p:nvSpPr>
        <p:spPr bwMode="auto">
          <a:xfrm>
            <a:off x="3414888" y="3782835"/>
            <a:ext cx="434975" cy="431800"/>
          </a:xfrm>
          <a:prstGeom prst="rightArrow">
            <a:avLst>
              <a:gd name="adj1" fmla="val 50000"/>
              <a:gd name="adj2" fmla="val 25184"/>
            </a:avLst>
          </a:prstGeom>
          <a:solidFill>
            <a:srgbClr val="10BC45"/>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8264" name="AutoShape 40">
            <a:extLst>
              <a:ext uri="{FF2B5EF4-FFF2-40B4-BE49-F238E27FC236}">
                <a16:creationId xmlns:a16="http://schemas.microsoft.com/office/drawing/2014/main" id="{7B599D00-7FC4-4EDE-9184-DD601BA697E0}"/>
              </a:ext>
            </a:extLst>
          </p:cNvPr>
          <p:cNvSpPr>
            <a:spLocks noChangeArrowheads="1"/>
          </p:cNvSpPr>
          <p:nvPr/>
        </p:nvSpPr>
        <p:spPr bwMode="auto">
          <a:xfrm>
            <a:off x="1663876" y="3181173"/>
            <a:ext cx="434975" cy="431800"/>
          </a:xfrm>
          <a:prstGeom prst="rightArrow">
            <a:avLst>
              <a:gd name="adj1" fmla="val 50000"/>
              <a:gd name="adj2" fmla="val 25184"/>
            </a:avLst>
          </a:prstGeom>
          <a:solidFill>
            <a:srgbClr val="10BC45"/>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8265" name="AutoShape 41">
            <a:extLst>
              <a:ext uri="{FF2B5EF4-FFF2-40B4-BE49-F238E27FC236}">
                <a16:creationId xmlns:a16="http://schemas.microsoft.com/office/drawing/2014/main" id="{9D163212-095F-4BC7-94E5-E2DDA949E223}"/>
              </a:ext>
            </a:extLst>
          </p:cNvPr>
          <p:cNvSpPr>
            <a:spLocks noChangeArrowheads="1"/>
          </p:cNvSpPr>
          <p:nvPr/>
        </p:nvSpPr>
        <p:spPr bwMode="auto">
          <a:xfrm>
            <a:off x="3426001" y="3182760"/>
            <a:ext cx="434975" cy="431800"/>
          </a:xfrm>
          <a:prstGeom prst="rightArrow">
            <a:avLst>
              <a:gd name="adj1" fmla="val 50000"/>
              <a:gd name="adj2" fmla="val 25184"/>
            </a:avLst>
          </a:prstGeom>
          <a:solidFill>
            <a:srgbClr val="10BC45"/>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8266" name="AutoShape 42">
            <a:extLst>
              <a:ext uri="{FF2B5EF4-FFF2-40B4-BE49-F238E27FC236}">
                <a16:creationId xmlns:a16="http://schemas.microsoft.com/office/drawing/2014/main" id="{B88A597A-BBD7-4413-94D5-54A51D3E8DC9}"/>
              </a:ext>
            </a:extLst>
          </p:cNvPr>
          <p:cNvSpPr>
            <a:spLocks noChangeArrowheads="1"/>
          </p:cNvSpPr>
          <p:nvPr/>
        </p:nvSpPr>
        <p:spPr bwMode="auto">
          <a:xfrm>
            <a:off x="1652763" y="2569985"/>
            <a:ext cx="434975" cy="431800"/>
          </a:xfrm>
          <a:prstGeom prst="rightArrow">
            <a:avLst>
              <a:gd name="adj1" fmla="val 50000"/>
              <a:gd name="adj2" fmla="val 25184"/>
            </a:avLst>
          </a:prstGeom>
          <a:solidFill>
            <a:srgbClr val="10BC45"/>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8267" name="AutoShape 43">
            <a:extLst>
              <a:ext uri="{FF2B5EF4-FFF2-40B4-BE49-F238E27FC236}">
                <a16:creationId xmlns:a16="http://schemas.microsoft.com/office/drawing/2014/main" id="{F313D306-A7A2-48D8-9158-01A059DD2538}"/>
              </a:ext>
            </a:extLst>
          </p:cNvPr>
          <p:cNvSpPr>
            <a:spLocks noChangeArrowheads="1"/>
          </p:cNvSpPr>
          <p:nvPr/>
        </p:nvSpPr>
        <p:spPr bwMode="auto">
          <a:xfrm>
            <a:off x="3414888" y="2571573"/>
            <a:ext cx="434975" cy="431800"/>
          </a:xfrm>
          <a:prstGeom prst="rightArrow">
            <a:avLst>
              <a:gd name="adj1" fmla="val 50000"/>
              <a:gd name="adj2" fmla="val 25184"/>
            </a:avLst>
          </a:prstGeom>
          <a:solidFill>
            <a:srgbClr val="10BC45"/>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308268" name="AutoShape 44">
            <a:extLst>
              <a:ext uri="{FF2B5EF4-FFF2-40B4-BE49-F238E27FC236}">
                <a16:creationId xmlns:a16="http://schemas.microsoft.com/office/drawing/2014/main" id="{E4620048-DDF4-4C23-B3B3-00812E3EC0FD}"/>
              </a:ext>
            </a:extLst>
          </p:cNvPr>
          <p:cNvSpPr>
            <a:spLocks noChangeArrowheads="1"/>
          </p:cNvSpPr>
          <p:nvPr/>
        </p:nvSpPr>
        <p:spPr bwMode="auto">
          <a:xfrm>
            <a:off x="5839001" y="2560460"/>
            <a:ext cx="434975" cy="431800"/>
          </a:xfrm>
          <a:prstGeom prst="rightArrow">
            <a:avLst>
              <a:gd name="adj1" fmla="val 50000"/>
              <a:gd name="adj2" fmla="val 25184"/>
            </a:avLst>
          </a:prstGeom>
          <a:solidFill>
            <a:srgbClr val="10BC45"/>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3345" name="Rectangle 46">
            <a:extLst>
              <a:ext uri="{FF2B5EF4-FFF2-40B4-BE49-F238E27FC236}">
                <a16:creationId xmlns:a16="http://schemas.microsoft.com/office/drawing/2014/main" id="{B2412C03-D62F-4217-9A87-ABD354366517}"/>
              </a:ext>
            </a:extLst>
          </p:cNvPr>
          <p:cNvSpPr>
            <a:spLocks noGrp="1" noChangeArrowheads="1"/>
          </p:cNvSpPr>
          <p:nvPr>
            <p:ph type="title"/>
          </p:nvPr>
        </p:nvSpPr>
        <p:spPr/>
        <p:txBody>
          <a:bodyPr/>
          <a:lstStyle/>
          <a:p>
            <a:pPr eaLnBrk="1" hangingPunct="1"/>
            <a:r>
              <a:rPr lang="en-GB" altLang="en-US" dirty="0"/>
              <a:t>What are food webs?</a:t>
            </a:r>
          </a:p>
        </p:txBody>
      </p:sp>
      <p:pic>
        <p:nvPicPr>
          <p:cNvPr id="34" name="Picture 33">
            <a:extLst>
              <a:ext uri="{FF2B5EF4-FFF2-40B4-BE49-F238E27FC236}">
                <a16:creationId xmlns:a16="http://schemas.microsoft.com/office/drawing/2014/main" id="{B57F029A-6D0B-403D-B3BD-8961C21C7DA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5" name="Picture 9" descr="notes_icon">
            <a:extLst>
              <a:ext uri="{FF2B5EF4-FFF2-40B4-BE49-F238E27FC236}">
                <a16:creationId xmlns:a16="http://schemas.microsoft.com/office/drawing/2014/main" id="{668CE3C0-CBB5-4328-97B1-23CC4B3FC213}"/>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2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825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82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82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2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82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82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82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82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82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826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82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82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82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82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82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82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82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82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082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824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82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826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825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826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825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822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08229"/>
                                        </p:tgtEl>
                                        <p:attrNameLst>
                                          <p:attrName>style.visibility</p:attrName>
                                        </p:attrNameLst>
                                      </p:cBhvr>
                                      <p:to>
                                        <p:strVal val="visible"/>
                                      </p:to>
                                    </p:set>
                                  </p:childTnLst>
                                </p:cTn>
                              </p:par>
                            </p:childTnLst>
                          </p:cTn>
                        </p:par>
                        <p:par>
                          <p:cTn id="71" fill="hold">
                            <p:stCondLst>
                              <p:cond delay="0"/>
                            </p:stCondLst>
                            <p:childTnLst>
                              <p:par>
                                <p:cTn id="72" presetID="1" presetClass="entr" presetSubtype="0" fill="hold" nodeType="afterEffect">
                                  <p:stCondLst>
                                    <p:cond delay="0"/>
                                  </p:stCondLst>
                                  <p:childTnLst>
                                    <p:set>
                                      <p:cBhvr>
                                        <p:cTn id="7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8" grpId="0"/>
      <p:bldP spid="308229" grpId="0"/>
      <p:bldP spid="308230" grpId="0"/>
      <p:bldP spid="308231" grpId="0"/>
      <p:bldP spid="308232" grpId="0"/>
      <p:bldP spid="308233" grpId="0"/>
      <p:bldP spid="308234" grpId="0"/>
      <p:bldP spid="308239" grpId="0"/>
      <p:bldP spid="308240" grpId="0"/>
      <p:bldP spid="308241" grpId="0"/>
      <p:bldP spid="308242" grpId="0"/>
      <p:bldP spid="308246" grpId="0"/>
      <p:bldP spid="308247" grpId="0"/>
      <p:bldP spid="308248" grpId="0"/>
      <p:bldP spid="308251" grpId="0"/>
      <p:bldP spid="308252" grpId="0"/>
      <p:bldP spid="308253" grpId="0"/>
      <p:bldP spid="308258" grpId="0" animBg="1"/>
      <p:bldP spid="308259" grpId="0" animBg="1"/>
      <p:bldP spid="308260" grpId="0" animBg="1"/>
      <p:bldP spid="308261" grpId="0" animBg="1"/>
      <p:bldP spid="308262" grpId="0" animBg="1"/>
      <p:bldP spid="308263" grpId="0" animBg="1"/>
      <p:bldP spid="308264" grpId="0" animBg="1"/>
      <p:bldP spid="308265" grpId="0" animBg="1"/>
      <p:bldP spid="308266" grpId="0" animBg="1"/>
      <p:bldP spid="308267" grpId="0" animBg="1"/>
      <p:bldP spid="30826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10189</TotalTime>
  <Words>1019</Words>
  <Application>Microsoft Office PowerPoint</Application>
  <PresentationFormat>On-screen Show (4:3)</PresentationFormat>
  <Paragraphs>151</Paragraphs>
  <Slides>15</Slides>
  <Notes>15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15</vt:i4>
      </vt:variant>
    </vt:vector>
  </HeadingPairs>
  <TitlesOfParts>
    <vt:vector size="19" baseType="lpstr">
      <vt:lpstr>Arial</vt:lpstr>
      <vt:lpstr>Wingdings 2</vt:lpstr>
      <vt:lpstr>Default Design</vt:lpstr>
      <vt:lpstr>3_Default Design</vt:lpstr>
      <vt:lpstr>Food Webs</vt:lpstr>
      <vt:lpstr>Information</vt:lpstr>
      <vt:lpstr>A garden habitat</vt:lpstr>
      <vt:lpstr>Food chains</vt:lpstr>
      <vt:lpstr>What are food chains?</vt:lpstr>
      <vt:lpstr>Producers</vt:lpstr>
      <vt:lpstr>Consumers</vt:lpstr>
      <vt:lpstr>Examples of food chains</vt:lpstr>
      <vt:lpstr>What are food webs?</vt:lpstr>
      <vt:lpstr>A food web</vt:lpstr>
      <vt:lpstr>Understanding food webs</vt:lpstr>
      <vt:lpstr>Building a food web</vt:lpstr>
      <vt:lpstr>What are decomposers? (1)</vt:lpstr>
      <vt:lpstr>What are decomposers? (2)</vt:lpstr>
      <vt:lpstr>Interdependence</vt:lpstr>
    </vt:vector>
  </TitlesOfParts>
  <Manager/>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Webs</dc:title>
  <dc:subject>Boardworks Elementary School Life Science</dc:subject>
  <dc:creator>Boardworks</dc:creator>
  <cp:lastModifiedBy>Tim Crilly</cp:lastModifiedBy>
  <cp:revision>256</cp:revision>
  <dcterms:created xsi:type="dcterms:W3CDTF">2005-07-04T16:47:03Z</dcterms:created>
  <dcterms:modified xsi:type="dcterms:W3CDTF">2018-12-04T11:02:09Z</dcterms:modified>
</cp:coreProperties>
</file>