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4"/>
  </p:notesMasterIdLst>
  <p:handoutMasterIdLst>
    <p:handoutMasterId r:id="rId15"/>
  </p:handoutMasterIdLst>
  <p:sldIdLst>
    <p:sldId id="430" r:id="rId3"/>
    <p:sldId id="527" r:id="rId4"/>
    <p:sldId id="529" r:id="rId5"/>
    <p:sldId id="532" r:id="rId6"/>
    <p:sldId id="533" r:id="rId7"/>
    <p:sldId id="534" r:id="rId8"/>
    <p:sldId id="535" r:id="rId9"/>
    <p:sldId id="536" r:id="rId10"/>
    <p:sldId id="539" r:id="rId11"/>
    <p:sldId id="530" r:id="rId12"/>
    <p:sldId id="531" r:id="rId13"/>
  </p:sldIdLst>
  <p:sldSz cx="9144000" cy="6858000" type="screen4x3"/>
  <p:notesSz cx="6858000" cy="9296400"/>
  <p:custDataLst>
    <p:tags r:id="rId16"/>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133">
          <p15:clr>
            <a:srgbClr val="A4A3A4"/>
          </p15:clr>
        </p15:guide>
        <p15:guide id="2" pos="226" userDrawn="1">
          <p15:clr>
            <a:srgbClr val="A4A3A4"/>
          </p15:clr>
        </p15:guide>
        <p15:guide id="3" orient="horz" pos="504"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E696"/>
    <a:srgbClr val="10BC45"/>
    <a:srgbClr val="010066"/>
    <a:srgbClr val="33CC33"/>
    <a:srgbClr val="286DA6"/>
    <a:srgbClr val="BEDAF0"/>
    <a:srgbClr val="FFFFFF"/>
    <a:srgbClr val="FF6600"/>
    <a:srgbClr val="CC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varScale="1">
        <p:scale>
          <a:sx n="85" d="100"/>
          <a:sy n="85" d="100"/>
        </p:scale>
        <p:origin x="540" y="60"/>
      </p:cViewPr>
      <p:guideLst>
        <p:guide orient="horz" pos="4133"/>
        <p:guide pos="226"/>
        <p:guide orient="horz" pos="5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0"/>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CB85A24-CC71-4EBD-9F9E-77C0BC1BCD79}"/>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376EFD9-74F3-4DA3-9F5E-4FDB1EB29D57}" type="slidenum">
              <a:rPr lang="en-GB" altLang="en-US"/>
              <a:pPr/>
              <a:t>‹#›</a:t>
            </a:fld>
            <a:endParaRPr lang="en-GB" altLang="en-US" dirty="0"/>
          </a:p>
        </p:txBody>
      </p:sp>
      <p:sp>
        <p:nvSpPr>
          <p:cNvPr id="10244" name="Rectangle 7"/>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D5BED074-0D12-4A6D-840A-72F60EC9D62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Life Science</a:t>
            </a:r>
          </a:p>
        </p:txBody>
      </p:sp>
    </p:spTree>
    <p:custDataLst>
      <p:tags r:id="rId2"/>
    </p:custDataLst>
    <p:extLst>
      <p:ext uri="{BB962C8B-B14F-4D97-AF65-F5344CB8AC3E}">
        <p14:creationId xmlns:p14="http://schemas.microsoft.com/office/powerpoint/2010/main" val="382585799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id="{4E0C1D04-842E-4DDA-85DA-010BD4D80A82}"/>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1619A3B-AC77-4F8A-822E-5379320C8B2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5B40EEA-2BDC-4A1A-846A-91A8B24EC113}" type="slidenum">
              <a:rPr lang="en-US" altLang="en-US"/>
              <a:pPr/>
              <a:t>‹#›</a:t>
            </a:fld>
            <a:endParaRPr lang="en-US" altLang="en-US" dirty="0"/>
          </a:p>
        </p:txBody>
      </p:sp>
      <p:sp>
        <p:nvSpPr>
          <p:cNvPr id="9222" name="Rectangle 9"/>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3E86551C-04F7-46E8-895B-E7DE1D5FF766}"/>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Life Science</a:t>
            </a:r>
          </a:p>
        </p:txBody>
      </p:sp>
    </p:spTree>
    <p:extLst>
      <p:ext uri="{BB962C8B-B14F-4D97-AF65-F5344CB8AC3E}">
        <p14:creationId xmlns:p14="http://schemas.microsoft.com/office/powerpoint/2010/main" val="2839159848"/>
      </p:ext>
    </p:extLst>
  </p:cSld>
  <p:clrMap bg1="lt1" tx1="dk1" bg2="lt2" tx2="dk2" accent1="accent1" accent2="accent2" accent3="accent3" accent4="accent4" accent5="accent5" accent6="accent6" hlink="hlink" folHlink="folHlink"/>
  <p:hf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fld id="{41638925-E2DA-4A18-8829-673AAD6B0AD4}" type="slidenum">
              <a:rPr lang="en-US" altLang="en-US" smtClean="0"/>
              <a:pPr/>
              <a:t>1</a:t>
            </a:fld>
            <a:endParaRPr lang="en-US" altLang="en-US"/>
          </a:p>
        </p:txBody>
      </p:sp>
      <p:sp>
        <p:nvSpPr>
          <p:cNvPr id="3" name="Slide Image Placeholder 2">
            <a:extLst>
              <a:ext uri="{FF2B5EF4-FFF2-40B4-BE49-F238E27FC236}">
                <a16:creationId xmlns:a16="http://schemas.microsoft.com/office/drawing/2014/main" id="{5DC6F1C9-F0D6-4DF7-92B3-D1EECB781EB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23C50CA4-5BB0-48AE-A5E4-D378DFF27DC4}"/>
              </a:ext>
            </a:extLst>
          </p:cNvPr>
          <p:cNvSpPr>
            <a:spLocks noGrp="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Remind students that not all animals eat plants.</a:t>
            </a:r>
            <a:r>
              <a:rPr lang="en-GB" baseline="0" dirty="0"/>
              <a:t> However, the energy supplied to carnivores comes from other animals.</a:t>
            </a:r>
          </a:p>
          <a:p>
            <a:endParaRPr lang="en-GB" baseline="0" dirty="0"/>
          </a:p>
          <a:p>
            <a:r>
              <a:rPr lang="en-GB" b="1" baseline="0" dirty="0"/>
              <a:t>Photo credits: </a:t>
            </a:r>
            <a:r>
              <a:rPr lang="en-GB" sz="1200" b="0" i="0" kern="1200" dirty="0">
                <a:solidFill>
                  <a:schemeClr val="tx1"/>
                </a:solidFill>
                <a:effectLst/>
                <a:latin typeface="Arial" charset="0"/>
                <a:ea typeface="+mn-ea"/>
                <a:cs typeface="+mn-cs"/>
              </a:rPr>
              <a:t>Wounded monkey</a:t>
            </a:r>
            <a:r>
              <a:rPr lang="en-GB" sz="1200" b="1" i="0" kern="1200" dirty="0">
                <a:solidFill>
                  <a:schemeClr val="tx1"/>
                </a:solidFill>
                <a:effectLst/>
                <a:latin typeface="Arial" charset="0"/>
                <a:ea typeface="+mn-ea"/>
                <a:cs typeface="+mn-cs"/>
              </a:rPr>
              <a:t> </a:t>
            </a:r>
            <a:r>
              <a:rPr lang="en-US" altLang="en-US" dirty="0">
                <a:cs typeface="Times New Roman" panose="02020603050405020304" pitchFamily="18" charset="0"/>
              </a:rPr>
              <a:t>© </a:t>
            </a:r>
            <a:r>
              <a:rPr lang="en-US" altLang="en-US" dirty="0" err="1">
                <a:cs typeface="Times New Roman" panose="02020603050405020304" pitchFamily="18" charset="0"/>
              </a:rPr>
              <a:t>Kay_MoTec</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Penguins </a:t>
            </a:r>
            <a:r>
              <a:rPr lang="en-US" altLang="en-US" dirty="0">
                <a:cs typeface="Times New Roman" panose="02020603050405020304" pitchFamily="18" charset="0"/>
              </a:rPr>
              <a:t>© Volodymyr </a:t>
            </a:r>
            <a:r>
              <a:rPr lang="en-US" altLang="en-US" dirty="0" err="1">
                <a:cs typeface="Times New Roman" panose="02020603050405020304" pitchFamily="18" charset="0"/>
              </a:rPr>
              <a:t>Goinyk</a:t>
            </a:r>
            <a:r>
              <a:rPr lang="en-US" altLang="en-US" dirty="0">
                <a:cs typeface="Times New Roman" panose="02020603050405020304" pitchFamily="18" charset="0"/>
              </a:rPr>
              <a:t>, both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10</a:t>
            </a:fld>
            <a:endParaRPr lang="en-US" altLang="en-US"/>
          </a:p>
        </p:txBody>
      </p:sp>
    </p:spTree>
    <p:extLst>
      <p:ext uri="{BB962C8B-B14F-4D97-AF65-F5344CB8AC3E}">
        <p14:creationId xmlns:p14="http://schemas.microsoft.com/office/powerpoint/2010/main" val="244290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credits: </a:t>
            </a:r>
            <a:r>
              <a:rPr lang="en-GB" sz="1200" b="0" i="0" kern="1200" dirty="0">
                <a:solidFill>
                  <a:schemeClr val="tx1"/>
                </a:solidFill>
                <a:effectLst/>
                <a:latin typeface="Arial" charset="0"/>
                <a:ea typeface="+mn-ea"/>
                <a:cs typeface="+mn-cs"/>
              </a:rPr>
              <a:t>Polar Bear</a:t>
            </a:r>
            <a:r>
              <a:rPr lang="en-GB" sz="1200" b="1" i="0" kern="1200" dirty="0">
                <a:solidFill>
                  <a:schemeClr val="tx1"/>
                </a:solidFill>
                <a:effectLst/>
                <a:latin typeface="Arial" charset="0"/>
                <a:ea typeface="+mn-ea"/>
                <a:cs typeface="+mn-cs"/>
              </a:rPr>
              <a:t> </a:t>
            </a:r>
            <a:r>
              <a:rPr lang="en-US" altLang="en-US" dirty="0">
                <a:cs typeface="Times New Roman" panose="02020603050405020304" pitchFamily="18" charset="0"/>
              </a:rPr>
              <a:t>© Vaclav </a:t>
            </a:r>
            <a:r>
              <a:rPr lang="en-US" altLang="en-US" dirty="0" err="1">
                <a:cs typeface="Times New Roman" panose="02020603050405020304" pitchFamily="18" charset="0"/>
              </a:rPr>
              <a:t>Sebek</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Ostrich </a:t>
            </a:r>
            <a:r>
              <a:rPr lang="en-US" altLang="en-US" dirty="0">
                <a:cs typeface="Times New Roman" panose="02020603050405020304" pitchFamily="18" charset="0"/>
              </a:rPr>
              <a:t>© Paula French, both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11</a:t>
            </a:fld>
            <a:endParaRPr lang="en-US" altLang="en-US"/>
          </a:p>
        </p:txBody>
      </p:sp>
    </p:spTree>
    <p:extLst>
      <p:ext uri="{BB962C8B-B14F-4D97-AF65-F5344CB8AC3E}">
        <p14:creationId xmlns:p14="http://schemas.microsoft.com/office/powerpoint/2010/main" val="250365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333465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Before revealing the image of the food chain</a:t>
            </a:r>
            <a:r>
              <a:rPr lang="en-GB" baseline="0" dirty="0"/>
              <a:t> you could ask students to answer the question and draw a diagram to model their answer, using a familiar food chain. Make sure that they understand that even the energy obtained from eating other animals originally came from the sun. </a:t>
            </a:r>
          </a:p>
          <a:p>
            <a:endParaRPr lang="en-GB" baseline="0" dirty="0"/>
          </a:p>
          <a:p>
            <a:r>
              <a:rPr lang="en-GB" dirty="0"/>
              <a:t>Ask the</a:t>
            </a:r>
            <a:r>
              <a:rPr lang="en-GB" baseline="0" dirty="0"/>
              <a:t> students what </a:t>
            </a:r>
            <a:r>
              <a:rPr lang="en-GB" dirty="0"/>
              <a:t>they think might happen to the food chain if plants</a:t>
            </a:r>
            <a:r>
              <a:rPr lang="en-GB" baseline="0" dirty="0"/>
              <a:t> were removed.</a:t>
            </a:r>
            <a:endParaRPr lang="en-GB"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3</a:t>
            </a:fld>
            <a:endParaRPr lang="en-US" altLang="en-US"/>
          </a:p>
        </p:txBody>
      </p:sp>
    </p:spTree>
    <p:extLst>
      <p:ext uri="{BB962C8B-B14F-4D97-AF65-F5344CB8AC3E}">
        <p14:creationId xmlns:p14="http://schemas.microsoft.com/office/powerpoint/2010/main" val="234639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sz="1200" b="0" i="0" kern="1200" dirty="0">
                <a:solidFill>
                  <a:schemeClr val="tx1"/>
                </a:solidFill>
                <a:effectLst/>
                <a:latin typeface="Arial" charset="0"/>
                <a:ea typeface="+mn-ea"/>
                <a:cs typeface="+mn-cs"/>
              </a:rPr>
              <a:t>Seedling </a:t>
            </a:r>
            <a:r>
              <a:rPr lang="en-US" altLang="en-US" dirty="0">
                <a:cs typeface="Times New Roman" panose="02020603050405020304" pitchFamily="18" charset="0"/>
              </a:rPr>
              <a:t>© kram9,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a:xfrm>
            <a:off x="3886200" y="8831580"/>
            <a:ext cx="2971800" cy="464820"/>
          </a:xfrm>
        </p:spPr>
        <p:txBody>
          <a:bodyPr/>
          <a:lstStyle/>
          <a:p>
            <a:fld id="{45B40EEA-2BDC-4A1A-846A-91A8B24EC113}" type="slidenum">
              <a:rPr lang="en-US" altLang="en-US" smtClean="0"/>
              <a:pPr/>
              <a:t>4</a:t>
            </a:fld>
            <a:endParaRPr lang="en-US" altLang="en-US" dirty="0"/>
          </a:p>
        </p:txBody>
      </p:sp>
    </p:spTree>
    <p:extLst>
      <p:ext uri="{BB962C8B-B14F-4D97-AF65-F5344CB8AC3E}">
        <p14:creationId xmlns:p14="http://schemas.microsoft.com/office/powerpoint/2010/main" val="309132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73C125B-83B8-431D-A213-0006EAC62815}" type="slidenum">
              <a:rPr lang="en-GB" altLang="en-US" sz="1200"/>
              <a:pPr eaLnBrk="1" hangingPunct="1"/>
              <a:t>5</a:t>
            </a:fld>
            <a:endParaRPr lang="en-GB"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collaboratively to produce data to serve as the basis for evidence, using fair tests in which variables are controlled and the number of trials are considered.</a:t>
            </a:r>
            <a:endParaRPr lang="en-GB" sz="1200" b="1" kern="1200" dirty="0">
              <a:solidFill>
                <a:schemeClr val="tx1"/>
              </a:solidFill>
              <a:effectLst/>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5D9E374-B4F3-4E04-9DFC-30CED21DC0EB}" type="slidenum">
              <a:rPr lang="en-GB" altLang="en-US" sz="1200"/>
              <a:pPr eaLnBrk="1" hangingPunct="1"/>
              <a:t>6</a:t>
            </a:fld>
            <a:endParaRPr lang="en-GB"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predictions about what would happen if a variable changes.</a:t>
            </a:r>
            <a:endParaRPr lang="en-GB" dirty="0">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3FA1710-192D-42F3-8826-4BEC295D28F2}" type="slidenum">
              <a:rPr lang="en-GB" altLang="en-US" sz="1200"/>
              <a:pPr eaLnBrk="1" hangingPunct="1"/>
              <a:t>7</a:t>
            </a:fld>
            <a:endParaRPr lang="en-GB"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observations and/or take measurements to produce data to serve as the basis for evidence for an explanation of a phenomenon or to test a design solution.</a:t>
            </a:r>
            <a:endParaRPr lang="en-GB" sz="1200" b="1" kern="1200" dirty="0">
              <a:solidFill>
                <a:schemeClr val="tx1"/>
              </a:solidFill>
              <a:effectLst/>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DC9F4B7-F85A-4B7B-8D1D-EAB6D1B31323}" type="slidenum">
              <a:rPr lang="en-GB" altLang="en-US" sz="1200"/>
              <a:pPr eaLnBrk="1" hangingPunct="1"/>
              <a:t>8</a:t>
            </a:fld>
            <a:endParaRPr lang="en-GB"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normAutofit fontScale="92500"/>
          </a:bodyPr>
          <a:lstStyle/>
          <a:p>
            <a:pPr marL="0" marR="0" lvl="0" indent="0" algn="l" defTabSz="914400" rtl="0" eaLnBrk="0" fontAlgn="base" latinLnBrk="0" hangingPunct="0">
              <a:lnSpc>
                <a:spcPct val="110000"/>
              </a:lnSpc>
              <a:spcAft>
                <a:spcPts val="0"/>
              </a:spcAft>
              <a:buClrTx/>
              <a:buSzTx/>
              <a:buFontTx/>
              <a:buNone/>
              <a:tabLst/>
              <a:defRPr/>
            </a:pPr>
            <a:r>
              <a:rPr lang="en-GB" sz="1200" b="1" kern="1200" dirty="0">
                <a:solidFill>
                  <a:schemeClr val="tx1"/>
                </a:solidFill>
                <a:effectLst/>
                <a:latin typeface="Arial" charset="0"/>
                <a:ea typeface="+mn-ea"/>
                <a:cs typeface="+mn-cs"/>
              </a:rPr>
              <a:t>Teacher notes</a:t>
            </a:r>
          </a:p>
          <a:p>
            <a:pPr marL="0" marR="0" lvl="0" indent="0" algn="l" defTabSz="914400" rtl="0" eaLnBrk="0" fontAlgn="base" latinLnBrk="0" hangingPunct="0">
              <a:lnSpc>
                <a:spcPct val="110000"/>
              </a:lnSpc>
              <a:spcAft>
                <a:spcPts val="0"/>
              </a:spcAft>
              <a:buClrTx/>
              <a:buSzTx/>
              <a:buFontTx/>
              <a:buNone/>
              <a:tabLst/>
              <a:defRPr/>
            </a:pPr>
            <a:r>
              <a:rPr lang="en-GB" sz="1200" kern="1200" dirty="0">
                <a:solidFill>
                  <a:schemeClr val="tx1"/>
                </a:solidFill>
                <a:effectLst/>
                <a:latin typeface="Arial" charset="0"/>
                <a:ea typeface="+mn-ea"/>
                <a:cs typeface="+mn-cs"/>
              </a:rPr>
              <a:t>The results of the experiment show that in two weeks, plants in both groups grew by the same amount. These results may challenge students’ expectations. Help them to understand that plants acquire their material for growth chiefly from air and water. Minerals are also needed for growth. In this experiment, both groups had access to minerals: Plants are able to use the minerals dissolved in water, plus any existing minerals stored in their tissues, to enable growth. Over longer periods, the minerals will need replenishing. In hydroponics (discussed in the next slide), plants are grown in mineral-rich water to ensure that they have the materials required for growth.</a:t>
            </a:r>
          </a:p>
          <a:p>
            <a:pPr marL="0" marR="0" lvl="0" indent="0" algn="l" defTabSz="914400" rtl="0" eaLnBrk="0" fontAlgn="base" latinLnBrk="0" hangingPunct="0">
              <a:lnSpc>
                <a:spcPct val="110000"/>
              </a:lnSpc>
              <a:spcAft>
                <a:spcPts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10000"/>
              </a:lnSpc>
              <a:spcAft>
                <a:spcPts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ts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10000"/>
              </a:lnSpc>
              <a:spcAft>
                <a:spcPts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to design a solution to a problem.</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10000"/>
              </a:lnSpc>
              <a:spcAft>
                <a:spcPts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piya</a:t>
            </a:r>
            <a:r>
              <a:rPr lang="en-US" altLang="en-US" dirty="0">
                <a:cs typeface="Times New Roman" panose="02020603050405020304" pitchFamily="18" charset="0"/>
              </a:rPr>
              <a:t> </a:t>
            </a:r>
            <a:r>
              <a:rPr lang="en-US" altLang="en-US" dirty="0" err="1">
                <a:cs typeface="Times New Roman" panose="02020603050405020304" pitchFamily="18" charset="0"/>
              </a:rPr>
              <a:t>Sukchit</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9</a:t>
            </a:fld>
            <a:endParaRPr lang="en-US" altLang="en-US"/>
          </a:p>
        </p:txBody>
      </p:sp>
    </p:spTree>
    <p:extLst>
      <p:ext uri="{BB962C8B-B14F-4D97-AF65-F5344CB8AC3E}">
        <p14:creationId xmlns:p14="http://schemas.microsoft.com/office/powerpoint/2010/main" val="504745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281647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67574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6"/>
    </p:custDataLst>
  </p:cSld>
  <p:clrMap bg1="lt1" tx1="dk1" bg2="lt2" tx2="dk2" accent1="accent1" accent2="accent2" accent3="accent3" accent4="accent4" accent5="accent5" accent6="accent6" hlink="hlink" folHlink="folHlink"/>
  <p:sldLayoutIdLst>
    <p:sldLayoutId id="2147486327" r:id="rId1"/>
    <p:sldLayoutId id="2147486246" r:id="rId2"/>
    <p:sldLayoutId id="2147486247" r:id="rId3"/>
    <p:sldLayoutId id="2147486248" r:id="rId4"/>
    <p:sldLayoutId id="2147486249" r:id="rId5"/>
    <p:sldLayoutId id="2147486250" r:id="rId6"/>
    <p:sldLayoutId id="2147486251" r:id="rId7"/>
    <p:sldLayoutId id="2147486252" r:id="rId8"/>
    <p:sldLayoutId id="2147486253" r:id="rId9"/>
    <p:sldLayoutId id="2147486254" r:id="rId10"/>
    <p:sldLayoutId id="2147486255" r:id="rId11"/>
    <p:sldLayoutId id="2147486256" r:id="rId12"/>
    <p:sldLayoutId id="2147486257" r:id="rId13"/>
    <p:sldLayoutId id="214748632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cSld>
  <p:clrMap bg1="lt1" tx1="dk1" bg2="lt2" tx2="dk2" accent1="accent1" accent2="accent2" accent3="accent3" accent4="accent4" accent5="accent5" accent6="accent6" hlink="hlink" folHlink="folHlink"/>
  <p:sldLayoutIdLst>
    <p:sldLayoutId id="2147486258" r:id="rId1"/>
    <p:sldLayoutId id="2147486259" r:id="rId2"/>
    <p:sldLayoutId id="2147486260" r:id="rId3"/>
    <p:sldLayoutId id="2147486261" r:id="rId4"/>
    <p:sldLayoutId id="2147486262" r:id="rId5"/>
    <p:sldLayoutId id="2147486263" r:id="rId6"/>
    <p:sldLayoutId id="2147486264" r:id="rId7"/>
    <p:sldLayoutId id="2147486265" r:id="rId8"/>
    <p:sldLayoutId id="2147486266" r:id="rId9"/>
    <p:sldLayoutId id="2147486267" r:id="rId10"/>
    <p:sldLayoutId id="2147486268" r:id="rId11"/>
    <p:sldLayoutId id="214748626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1.wmf"/><Relationship Id="rId4" Type="http://schemas.openxmlformats.org/officeDocument/2006/relationships/notesSlide" Target="../notesSlides/notesSlide7.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8.xml"/><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noChangeArrowheads="1"/>
          </p:cNvSpPr>
          <p:nvPr>
            <p:ph type="title"/>
          </p:nvPr>
        </p:nvSpPr>
        <p:spPr/>
        <p:txBody>
          <a:bodyPr/>
          <a:lstStyle/>
          <a:p>
            <a:r>
              <a:rPr lang="en-GB" altLang="en-US" dirty="0"/>
              <a:t>Food</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animals need to eat? (1)</a:t>
            </a:r>
          </a:p>
        </p:txBody>
      </p:sp>
      <p:sp>
        <p:nvSpPr>
          <p:cNvPr id="3" name="TextBox 2"/>
          <p:cNvSpPr txBox="1"/>
          <p:nvPr/>
        </p:nvSpPr>
        <p:spPr>
          <a:xfrm>
            <a:off x="352811" y="790903"/>
            <a:ext cx="5180887" cy="1200329"/>
          </a:xfrm>
          <a:prstGeom prst="rect">
            <a:avLst/>
          </a:prstGeom>
          <a:noFill/>
        </p:spPr>
        <p:txBody>
          <a:bodyPr wrap="square" rtlCol="0">
            <a:spAutoFit/>
          </a:bodyPr>
          <a:lstStyle/>
          <a:p>
            <a:r>
              <a:rPr lang="en-GB" dirty="0"/>
              <a:t>Animals eat plants or other animals to obtain the energy and materials they need. These are used for:</a:t>
            </a:r>
          </a:p>
        </p:txBody>
      </p:sp>
      <p:pic>
        <p:nvPicPr>
          <p:cNvPr id="8"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ECD2B462-8351-4331-85FC-76AFA3B09A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5" name="Picture 4">
            <a:extLst>
              <a:ext uri="{FF2B5EF4-FFF2-40B4-BE49-F238E27FC236}">
                <a16:creationId xmlns:a16="http://schemas.microsoft.com/office/drawing/2014/main" id="{D5A5E0F8-DE66-4B3E-A202-A03EAC917960}"/>
              </a:ext>
            </a:extLst>
          </p:cNvPr>
          <p:cNvPicPr>
            <a:picLocks noChangeAspect="1"/>
          </p:cNvPicPr>
          <p:nvPr/>
        </p:nvPicPr>
        <p:blipFill rotWithShape="1">
          <a:blip r:embed="rId5">
            <a:extLst>
              <a:ext uri="{28A0092B-C50C-407E-A947-70E740481C1C}">
                <a14:useLocalDpi xmlns:a14="http://schemas.microsoft.com/office/drawing/2010/main" val="0"/>
              </a:ext>
            </a:extLst>
          </a:blip>
          <a:srcRect l="13060" t="13068" r="29168"/>
          <a:stretch/>
        </p:blipFill>
        <p:spPr>
          <a:xfrm>
            <a:off x="5732679" y="862950"/>
            <a:ext cx="3058510" cy="3070397"/>
          </a:xfrm>
          <a:prstGeom prst="rect">
            <a:avLst/>
          </a:prstGeom>
        </p:spPr>
      </p:pic>
      <p:pic>
        <p:nvPicPr>
          <p:cNvPr id="11" name="Picture 10">
            <a:extLst>
              <a:ext uri="{FF2B5EF4-FFF2-40B4-BE49-F238E27FC236}">
                <a16:creationId xmlns:a16="http://schemas.microsoft.com/office/drawing/2014/main" id="{8E30AC18-011F-457B-9F9F-021FB23DDD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230" y="3878960"/>
            <a:ext cx="3381510" cy="2255950"/>
          </a:xfrm>
          <a:prstGeom prst="rect">
            <a:avLst/>
          </a:prstGeom>
        </p:spPr>
      </p:pic>
      <p:sp>
        <p:nvSpPr>
          <p:cNvPr id="12" name="Rectangle 11">
            <a:extLst>
              <a:ext uri="{FF2B5EF4-FFF2-40B4-BE49-F238E27FC236}">
                <a16:creationId xmlns:a16="http://schemas.microsoft.com/office/drawing/2014/main" id="{DC3A34D3-489D-4E43-BF9F-30127399C29D}"/>
              </a:ext>
            </a:extLst>
          </p:cNvPr>
          <p:cNvSpPr/>
          <p:nvPr/>
        </p:nvSpPr>
        <p:spPr>
          <a:xfrm>
            <a:off x="358775" y="2334931"/>
            <a:ext cx="5379868" cy="1200329"/>
          </a:xfrm>
          <a:prstGeom prst="rect">
            <a:avLst/>
          </a:prstGeom>
        </p:spPr>
        <p:txBody>
          <a:bodyPr wrap="square">
            <a:spAutoFit/>
          </a:bodyPr>
          <a:lstStyle/>
          <a:p>
            <a:pPr eaLnBrk="1" hangingPunct="1">
              <a:spcBef>
                <a:spcPct val="50000"/>
              </a:spcBef>
              <a:buClr>
                <a:srgbClr val="10BC45"/>
              </a:buClr>
              <a:buFont typeface="Wingdings" panose="05000000000000000000" pitchFamily="2" charset="2"/>
              <a:buChar char="l"/>
            </a:pPr>
            <a:r>
              <a:rPr lang="en-GB" altLang="en-US" dirty="0"/>
              <a:t> </a:t>
            </a:r>
            <a:r>
              <a:rPr lang="en-GB" b="1" dirty="0">
                <a:solidFill>
                  <a:srgbClr val="10BC45"/>
                </a:solidFill>
              </a:rPr>
              <a:t>repair</a:t>
            </a:r>
            <a:r>
              <a:rPr lang="en-GB" dirty="0"/>
              <a:t> – when cells become damaged, the body can use materials from food to make new cells</a:t>
            </a:r>
          </a:p>
        </p:txBody>
      </p:sp>
      <p:sp>
        <p:nvSpPr>
          <p:cNvPr id="14" name="Rectangle 13">
            <a:extLst>
              <a:ext uri="{FF2B5EF4-FFF2-40B4-BE49-F238E27FC236}">
                <a16:creationId xmlns:a16="http://schemas.microsoft.com/office/drawing/2014/main" id="{AABFD077-C241-4DAF-BC95-0AD3DA9DD0D1}"/>
              </a:ext>
            </a:extLst>
          </p:cNvPr>
          <p:cNvSpPr/>
          <p:nvPr/>
        </p:nvSpPr>
        <p:spPr>
          <a:xfrm>
            <a:off x="4243220" y="4484421"/>
            <a:ext cx="4511049" cy="1200329"/>
          </a:xfrm>
          <a:prstGeom prst="rect">
            <a:avLst/>
          </a:prstGeom>
        </p:spPr>
        <p:txBody>
          <a:bodyPr wrap="square">
            <a:spAutoFit/>
          </a:bodyPr>
          <a:lstStyle/>
          <a:p>
            <a:pPr eaLnBrk="1" hangingPunct="1">
              <a:spcBef>
                <a:spcPct val="50000"/>
              </a:spcBef>
              <a:buClr>
                <a:srgbClr val="10BC45"/>
              </a:buClr>
              <a:buFont typeface="Wingdings" panose="05000000000000000000" pitchFamily="2" charset="2"/>
              <a:buChar char="l"/>
            </a:pPr>
            <a:r>
              <a:rPr lang="en-GB" altLang="en-US" dirty="0"/>
              <a:t> </a:t>
            </a:r>
            <a:r>
              <a:rPr lang="en-GB" b="1" dirty="0">
                <a:solidFill>
                  <a:srgbClr val="10BC45"/>
                </a:solidFill>
              </a:rPr>
              <a:t>growth</a:t>
            </a:r>
            <a:r>
              <a:rPr lang="en-GB" dirty="0"/>
              <a:t> – the body can also make new cells to make the animal larger in size.</a:t>
            </a:r>
          </a:p>
        </p:txBody>
      </p:sp>
    </p:spTree>
    <p:extLst>
      <p:ext uri="{BB962C8B-B14F-4D97-AF65-F5344CB8AC3E}">
        <p14:creationId xmlns:p14="http://schemas.microsoft.com/office/powerpoint/2010/main" val="245772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animals need to eat? (2)</a:t>
            </a:r>
          </a:p>
        </p:txBody>
      </p:sp>
      <p:pic>
        <p:nvPicPr>
          <p:cNvPr id="6" name="Picture 5">
            <a:extLst>
              <a:ext uri="{FF2B5EF4-FFF2-40B4-BE49-F238E27FC236}">
                <a16:creationId xmlns:a16="http://schemas.microsoft.com/office/drawing/2014/main" id="{22C5F059-D88E-4E0B-8015-210E6724980D}"/>
              </a:ext>
            </a:extLst>
          </p:cNvPr>
          <p:cNvPicPr>
            <a:picLocks noChangeAspect="1"/>
          </p:cNvPicPr>
          <p:nvPr/>
        </p:nvPicPr>
        <p:blipFill rotWithShape="1">
          <a:blip r:embed="rId3">
            <a:extLst>
              <a:ext uri="{28A0092B-C50C-407E-A947-70E740481C1C}">
                <a14:useLocalDpi xmlns:a14="http://schemas.microsoft.com/office/drawing/2010/main" val="0"/>
              </a:ext>
            </a:extLst>
          </a:blip>
          <a:srcRect l="13486" r="17085"/>
          <a:stretch/>
        </p:blipFill>
        <p:spPr>
          <a:xfrm>
            <a:off x="5186854" y="845760"/>
            <a:ext cx="3216166" cy="2835926"/>
          </a:xfrm>
          <a:prstGeom prst="rect">
            <a:avLst/>
          </a:prstGeom>
        </p:spPr>
      </p:pic>
      <p:pic>
        <p:nvPicPr>
          <p:cNvPr id="8" name="Picture 7">
            <a:extLst>
              <a:ext uri="{FF2B5EF4-FFF2-40B4-BE49-F238E27FC236}">
                <a16:creationId xmlns:a16="http://schemas.microsoft.com/office/drawing/2014/main" id="{8FF540A2-0D50-46D5-AA93-1E09A7A2DE86}"/>
              </a:ext>
            </a:extLst>
          </p:cNvPr>
          <p:cNvPicPr>
            <a:picLocks noChangeAspect="1"/>
          </p:cNvPicPr>
          <p:nvPr/>
        </p:nvPicPr>
        <p:blipFill rotWithShape="1">
          <a:blip r:embed="rId4">
            <a:extLst>
              <a:ext uri="{28A0092B-C50C-407E-A947-70E740481C1C}">
                <a14:useLocalDpi xmlns:a14="http://schemas.microsoft.com/office/drawing/2010/main" val="0"/>
              </a:ext>
            </a:extLst>
          </a:blip>
          <a:srcRect l="26118" t="2930" r="15141"/>
          <a:stretch/>
        </p:blipFill>
        <p:spPr>
          <a:xfrm>
            <a:off x="660970" y="3164299"/>
            <a:ext cx="2837793" cy="2893601"/>
          </a:xfrm>
          <a:prstGeom prst="rect">
            <a:avLst/>
          </a:prstGeom>
        </p:spPr>
      </p:pic>
      <p:sp>
        <p:nvSpPr>
          <p:cNvPr id="10" name="Rectangle 9">
            <a:extLst>
              <a:ext uri="{FF2B5EF4-FFF2-40B4-BE49-F238E27FC236}">
                <a16:creationId xmlns:a16="http://schemas.microsoft.com/office/drawing/2014/main" id="{225383FB-BC8A-4317-B586-44F0248D96F4}"/>
              </a:ext>
            </a:extLst>
          </p:cNvPr>
          <p:cNvSpPr/>
          <p:nvPr/>
        </p:nvSpPr>
        <p:spPr>
          <a:xfrm>
            <a:off x="358776" y="800100"/>
            <a:ext cx="4058846" cy="1569660"/>
          </a:xfrm>
          <a:prstGeom prst="rect">
            <a:avLst/>
          </a:prstGeom>
        </p:spPr>
        <p:txBody>
          <a:bodyPr wrap="square">
            <a:spAutoFit/>
          </a:bodyPr>
          <a:lstStyle/>
          <a:p>
            <a:pPr eaLnBrk="1" hangingPunct="1">
              <a:spcBef>
                <a:spcPct val="50000"/>
              </a:spcBef>
              <a:buClr>
                <a:srgbClr val="10BC45"/>
              </a:buClr>
              <a:buFont typeface="Wingdings" panose="05000000000000000000" pitchFamily="2" charset="2"/>
              <a:buChar char="l"/>
            </a:pPr>
            <a:r>
              <a:rPr lang="en-GB" altLang="en-US" dirty="0"/>
              <a:t> </a:t>
            </a:r>
            <a:r>
              <a:rPr lang="en-GB" b="1" dirty="0">
                <a:solidFill>
                  <a:srgbClr val="10BC45"/>
                </a:solidFill>
              </a:rPr>
              <a:t>warmth</a:t>
            </a:r>
            <a:r>
              <a:rPr lang="en-GB" dirty="0"/>
              <a:t> – some animals can produce their own heat to keep them warm, using the energy from food</a:t>
            </a:r>
          </a:p>
        </p:txBody>
      </p:sp>
      <p:sp>
        <p:nvSpPr>
          <p:cNvPr id="11" name="Rectangle 10">
            <a:extLst>
              <a:ext uri="{FF2B5EF4-FFF2-40B4-BE49-F238E27FC236}">
                <a16:creationId xmlns:a16="http://schemas.microsoft.com/office/drawing/2014/main" id="{2641E2FE-3B58-45E6-A023-ECF1D1CAC889}"/>
              </a:ext>
            </a:extLst>
          </p:cNvPr>
          <p:cNvSpPr/>
          <p:nvPr/>
        </p:nvSpPr>
        <p:spPr>
          <a:xfrm>
            <a:off x="3837828" y="4195600"/>
            <a:ext cx="4831159" cy="830997"/>
          </a:xfrm>
          <a:prstGeom prst="rect">
            <a:avLst/>
          </a:prstGeom>
        </p:spPr>
        <p:txBody>
          <a:bodyPr wrap="square">
            <a:spAutoFit/>
          </a:bodyPr>
          <a:lstStyle/>
          <a:p>
            <a:pPr eaLnBrk="1" hangingPunct="1">
              <a:spcBef>
                <a:spcPct val="50000"/>
              </a:spcBef>
              <a:buClr>
                <a:srgbClr val="10BC45"/>
              </a:buClr>
              <a:buFont typeface="Wingdings" panose="05000000000000000000" pitchFamily="2" charset="2"/>
              <a:buChar char="l"/>
            </a:pPr>
            <a:r>
              <a:rPr lang="en-GB" altLang="en-US" dirty="0"/>
              <a:t> </a:t>
            </a:r>
            <a:r>
              <a:rPr lang="en-GB" b="1" dirty="0">
                <a:solidFill>
                  <a:srgbClr val="10BC45"/>
                </a:solidFill>
              </a:rPr>
              <a:t>motion</a:t>
            </a:r>
            <a:r>
              <a:rPr lang="en-GB" dirty="0"/>
              <a:t> – the energy in food can be used for movement.</a:t>
            </a:r>
          </a:p>
        </p:txBody>
      </p:sp>
    </p:spTree>
    <p:extLst>
      <p:ext uri="{BB962C8B-B14F-4D97-AF65-F5344CB8AC3E}">
        <p14:creationId xmlns:p14="http://schemas.microsoft.com/office/powerpoint/2010/main" val="186442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in food chains</a:t>
            </a:r>
          </a:p>
        </p:txBody>
      </p:sp>
      <p:sp>
        <p:nvSpPr>
          <p:cNvPr id="3" name="TextBox 2"/>
          <p:cNvSpPr txBox="1"/>
          <p:nvPr/>
        </p:nvSpPr>
        <p:spPr>
          <a:xfrm>
            <a:off x="358775" y="5419817"/>
            <a:ext cx="8050209" cy="830997"/>
          </a:xfrm>
          <a:prstGeom prst="rect">
            <a:avLst/>
          </a:prstGeom>
          <a:noFill/>
        </p:spPr>
        <p:txBody>
          <a:bodyPr wrap="square" rtlCol="0">
            <a:spAutoFit/>
          </a:bodyPr>
          <a:lstStyle/>
          <a:p>
            <a:r>
              <a:rPr lang="en-GB" dirty="0"/>
              <a:t>All energy in food chains comes from the Sun. </a:t>
            </a:r>
            <a:br>
              <a:rPr lang="en-GB" dirty="0"/>
            </a:br>
            <a:r>
              <a:rPr lang="en-GB" dirty="0"/>
              <a:t>Plants convert the energy from the sun into food.</a:t>
            </a:r>
          </a:p>
        </p:txBody>
      </p:sp>
      <p:sp>
        <p:nvSpPr>
          <p:cNvPr id="7" name="TextBox 6"/>
          <p:cNvSpPr txBox="1"/>
          <p:nvPr/>
        </p:nvSpPr>
        <p:spPr>
          <a:xfrm>
            <a:off x="358775" y="829004"/>
            <a:ext cx="7610476" cy="461665"/>
          </a:xfrm>
          <a:prstGeom prst="rect">
            <a:avLst/>
          </a:prstGeom>
          <a:solidFill>
            <a:srgbClr val="96E696"/>
          </a:solidFill>
        </p:spPr>
        <p:txBody>
          <a:bodyPr wrap="square" rtlCol="0">
            <a:spAutoFit/>
          </a:bodyPr>
          <a:lstStyle/>
          <a:p>
            <a:r>
              <a:rPr lang="en-GB" dirty="0"/>
              <a:t>Where does the energy in food chains come from?</a:t>
            </a:r>
          </a:p>
        </p:txBody>
      </p:sp>
      <p:pic>
        <p:nvPicPr>
          <p:cNvPr id="6"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2B3E7B8E-F29A-4AD9-873D-AEF65730157D}"/>
              </a:ext>
            </a:extLst>
          </p:cNvPr>
          <p:cNvPicPr>
            <a:picLocks noChangeAspect="1"/>
          </p:cNvPicPr>
          <p:nvPr/>
        </p:nvPicPr>
        <p:blipFill>
          <a:blip r:embed="rId4"/>
          <a:stretch>
            <a:fillRect/>
          </a:stretch>
        </p:blipFill>
        <p:spPr>
          <a:xfrm>
            <a:off x="1687848" y="1409562"/>
            <a:ext cx="5768303" cy="3891362"/>
          </a:xfrm>
          <a:prstGeom prst="rect">
            <a:avLst/>
          </a:prstGeom>
        </p:spPr>
      </p:pic>
      <p:pic>
        <p:nvPicPr>
          <p:cNvPr id="10" name="Picture 9">
            <a:extLst>
              <a:ext uri="{FF2B5EF4-FFF2-40B4-BE49-F238E27FC236}">
                <a16:creationId xmlns:a16="http://schemas.microsoft.com/office/drawing/2014/main" id="{EE929B80-B1BB-4CBC-A4CA-F39CA805013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extLst>
      <p:ext uri="{BB962C8B-B14F-4D97-AF65-F5344CB8AC3E}">
        <p14:creationId xmlns:p14="http://schemas.microsoft.com/office/powerpoint/2010/main" val="227625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Photosynthesis</a:t>
            </a:r>
          </a:p>
        </p:txBody>
      </p:sp>
      <p:sp>
        <p:nvSpPr>
          <p:cNvPr id="4" name="TextBox 3"/>
          <p:cNvSpPr txBox="1"/>
          <p:nvPr/>
        </p:nvSpPr>
        <p:spPr>
          <a:xfrm>
            <a:off x="358770" y="800100"/>
            <a:ext cx="4765017" cy="1200329"/>
          </a:xfrm>
          <a:prstGeom prst="rect">
            <a:avLst/>
          </a:prstGeom>
          <a:noFill/>
        </p:spPr>
        <p:txBody>
          <a:bodyPr wrap="square" rtlCol="0">
            <a:spAutoFit/>
          </a:bodyPr>
          <a:lstStyle/>
          <a:p>
            <a:r>
              <a:rPr lang="en-GB" dirty="0"/>
              <a:t>Plants convert the energy from the Sun into </a:t>
            </a:r>
            <a:r>
              <a:rPr lang="en-GB" b="1" dirty="0"/>
              <a:t>food</a:t>
            </a:r>
            <a:r>
              <a:rPr lang="en-GB" dirty="0"/>
              <a:t> using a process called </a:t>
            </a:r>
            <a:r>
              <a:rPr lang="en-GB" b="1" dirty="0">
                <a:solidFill>
                  <a:srgbClr val="10BC45"/>
                </a:solidFill>
              </a:rPr>
              <a:t>photosynthesis</a:t>
            </a:r>
            <a:r>
              <a:rPr lang="en-GB" dirty="0"/>
              <a:t>. </a:t>
            </a:r>
          </a:p>
        </p:txBody>
      </p:sp>
      <p:sp>
        <p:nvSpPr>
          <p:cNvPr id="5" name="TextBox 4"/>
          <p:cNvSpPr txBox="1"/>
          <p:nvPr/>
        </p:nvSpPr>
        <p:spPr>
          <a:xfrm>
            <a:off x="358766" y="2569270"/>
            <a:ext cx="4765021" cy="830997"/>
          </a:xfrm>
          <a:prstGeom prst="rect">
            <a:avLst/>
          </a:prstGeom>
          <a:noFill/>
        </p:spPr>
        <p:txBody>
          <a:bodyPr wrap="square" rtlCol="0">
            <a:spAutoFit/>
          </a:bodyPr>
          <a:lstStyle/>
          <a:p>
            <a:r>
              <a:rPr lang="en-GB" dirty="0"/>
              <a:t>This requires sunlight, water </a:t>
            </a:r>
            <a:br>
              <a:rPr lang="en-GB" dirty="0"/>
            </a:br>
            <a:r>
              <a:rPr lang="en-GB" dirty="0"/>
              <a:t>and carbon dioxide. </a:t>
            </a:r>
          </a:p>
        </p:txBody>
      </p:sp>
      <p:sp>
        <p:nvSpPr>
          <p:cNvPr id="6" name="TextBox 5"/>
          <p:cNvSpPr txBox="1"/>
          <p:nvPr/>
        </p:nvSpPr>
        <p:spPr>
          <a:xfrm>
            <a:off x="358769" y="3969108"/>
            <a:ext cx="4765018" cy="830997"/>
          </a:xfrm>
          <a:prstGeom prst="rect">
            <a:avLst/>
          </a:prstGeom>
          <a:noFill/>
        </p:spPr>
        <p:txBody>
          <a:bodyPr wrap="square" rtlCol="0">
            <a:spAutoFit/>
          </a:bodyPr>
          <a:lstStyle/>
          <a:p>
            <a:r>
              <a:rPr lang="en-GB" dirty="0"/>
              <a:t>Plants use this food, along with minerals, in order to grow. </a:t>
            </a:r>
          </a:p>
        </p:txBody>
      </p:sp>
      <p:sp>
        <p:nvSpPr>
          <p:cNvPr id="7" name="TextBox 6"/>
          <p:cNvSpPr txBox="1"/>
          <p:nvPr/>
        </p:nvSpPr>
        <p:spPr>
          <a:xfrm>
            <a:off x="358766" y="5348760"/>
            <a:ext cx="6483466" cy="830997"/>
          </a:xfrm>
          <a:prstGeom prst="rect">
            <a:avLst/>
          </a:prstGeom>
          <a:solidFill>
            <a:srgbClr val="96E696"/>
          </a:solidFill>
        </p:spPr>
        <p:txBody>
          <a:bodyPr wrap="square" rtlCol="0">
            <a:spAutoFit/>
          </a:bodyPr>
          <a:lstStyle/>
          <a:p>
            <a:r>
              <a:rPr lang="en-GB" dirty="0"/>
              <a:t>Plants obtain these materials mainly from the water and air, but do plants also need soil? </a:t>
            </a:r>
          </a:p>
        </p:txBody>
      </p:sp>
      <p:pic>
        <p:nvPicPr>
          <p:cNvPr id="8" name="Picture 7">
            <a:extLst>
              <a:ext uri="{FF2B5EF4-FFF2-40B4-BE49-F238E27FC236}">
                <a16:creationId xmlns:a16="http://schemas.microsoft.com/office/drawing/2014/main" id="{A16F014D-D60D-4FC9-A4B2-9AE610F232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8">
            <a:extLst>
              <a:ext uri="{FF2B5EF4-FFF2-40B4-BE49-F238E27FC236}">
                <a16:creationId xmlns:a16="http://schemas.microsoft.com/office/drawing/2014/main" id="{BBA60ABE-00AE-4678-AB90-D833527528E2}"/>
              </a:ext>
            </a:extLst>
          </p:cNvPr>
          <p:cNvPicPr>
            <a:picLocks noChangeAspect="1"/>
          </p:cNvPicPr>
          <p:nvPr/>
        </p:nvPicPr>
        <p:blipFill rotWithShape="1">
          <a:blip r:embed="rId4">
            <a:extLst>
              <a:ext uri="{28A0092B-C50C-407E-A947-70E740481C1C}">
                <a14:useLocalDpi xmlns:a14="http://schemas.microsoft.com/office/drawing/2010/main" val="0"/>
              </a:ext>
            </a:extLst>
          </a:blip>
          <a:srcRect l="45249"/>
          <a:stretch/>
        </p:blipFill>
        <p:spPr>
          <a:xfrm>
            <a:off x="5351691" y="800100"/>
            <a:ext cx="3411309" cy="4096500"/>
          </a:xfrm>
          <a:prstGeom prst="rect">
            <a:avLst/>
          </a:prstGeom>
        </p:spPr>
      </p:pic>
    </p:spTree>
    <p:extLst>
      <p:ext uri="{BB962C8B-B14F-4D97-AF65-F5344CB8AC3E}">
        <p14:creationId xmlns:p14="http://schemas.microsoft.com/office/powerpoint/2010/main" val="407343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58750" y="1365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800"/>
          </a:p>
        </p:txBody>
      </p:sp>
      <p:sp>
        <p:nvSpPr>
          <p:cNvPr id="2054" name="Rectangle 29"/>
          <p:cNvSpPr>
            <a:spLocks noGrp="1" noChangeArrowheads="1"/>
          </p:cNvSpPr>
          <p:nvPr>
            <p:ph type="title"/>
          </p:nvPr>
        </p:nvSpPr>
        <p:spPr/>
        <p:txBody>
          <a:bodyPr/>
          <a:lstStyle/>
          <a:p>
            <a:pPr eaLnBrk="1" hangingPunct="1"/>
            <a:r>
              <a:rPr lang="en-GB" dirty="0"/>
              <a:t>Do plants need soil to grow well?</a:t>
            </a:r>
            <a:endParaRPr lang="en-GB" altLang="en-US" dirty="0"/>
          </a:p>
        </p:txBody>
      </p:sp>
      <p:pic>
        <p:nvPicPr>
          <p:cNvPr id="9"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BA2564BA-3BA3-4666-8DBF-48E9B5B108E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7">
            <a:extLst>
              <a:ext uri="{FF2B5EF4-FFF2-40B4-BE49-F238E27FC236}">
                <a16:creationId xmlns:a16="http://schemas.microsoft.com/office/drawing/2014/main" id="{D6C7532A-9CAA-4859-A5B1-9F130D09984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97792"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86"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0C8A6599-C30E-42C8-9250-40F000ED52C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6847178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3"/>
          <p:cNvSpPr>
            <a:spLocks noGrp="1" noChangeArrowheads="1"/>
          </p:cNvSpPr>
          <p:nvPr>
            <p:ph type="title"/>
          </p:nvPr>
        </p:nvSpPr>
        <p:spPr/>
        <p:txBody>
          <a:bodyPr/>
          <a:lstStyle/>
          <a:p>
            <a:pPr eaLnBrk="1" hangingPunct="1"/>
            <a:r>
              <a:rPr lang="en-GB" dirty="0"/>
              <a:t>Plant growth experiment prediction</a:t>
            </a:r>
            <a:endParaRPr lang="en-GB" altLang="en-US" dirty="0"/>
          </a:p>
        </p:txBody>
      </p:sp>
      <p:pic>
        <p:nvPicPr>
          <p:cNvPr id="7"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F8C1E7FE-B863-460C-9C40-971EC14DC74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6" name="Picture 5">
            <a:extLst>
              <a:ext uri="{FF2B5EF4-FFF2-40B4-BE49-F238E27FC236}">
                <a16:creationId xmlns:a16="http://schemas.microsoft.com/office/drawing/2014/main" id="{919874FC-DD22-451D-B32B-434593A735D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5524"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109"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D33DD01E-0B7B-438B-AACE-7A7AB3C7739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5251272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165100" y="2159000"/>
            <a:ext cx="877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ltLang="en-US"/>
          </a:p>
        </p:txBody>
      </p:sp>
      <p:sp>
        <p:nvSpPr>
          <p:cNvPr id="4102" name="Rectangle 18"/>
          <p:cNvSpPr>
            <a:spLocks noGrp="1" noChangeArrowheads="1"/>
          </p:cNvSpPr>
          <p:nvPr>
            <p:ph type="title"/>
          </p:nvPr>
        </p:nvSpPr>
        <p:spPr/>
        <p:txBody>
          <a:bodyPr/>
          <a:lstStyle/>
          <a:p>
            <a:pPr eaLnBrk="1" hangingPunct="1"/>
            <a:r>
              <a:rPr lang="en-GB" dirty="0"/>
              <a:t>The plant growth experiment</a:t>
            </a:r>
            <a:endParaRPr lang="en-GB" altLang="en-US" dirty="0"/>
          </a:p>
        </p:txBody>
      </p:sp>
      <p:pic>
        <p:nvPicPr>
          <p:cNvPr id="9"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200B157B-44C8-4999-B744-00E673127D6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F49AF48D-2BEB-4B53-92C4-D0FADC551A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2" name="Picture 7" descr="notes_icon">
            <a:extLst>
              <a:ext uri="{FF2B5EF4-FFF2-40B4-BE49-F238E27FC236}">
                <a16:creationId xmlns:a16="http://schemas.microsoft.com/office/drawing/2014/main" id="{6B287572-3153-40E3-B402-2132B1515D90}"/>
              </a:ext>
            </a:extLst>
          </p:cNvPr>
          <p:cNvPicPr>
            <a:picLocks noChangeAspect="1" noChangeArrowheads="1"/>
          </p:cNvPicPr>
          <p:nvPr/>
        </p:nvPicPr>
        <p:blipFill>
          <a:blip r:embed="rId8" cstate="print"/>
          <a:srcRect/>
          <a:stretch>
            <a:fillRect/>
          </a:stretch>
        </p:blipFill>
        <p:spPr bwMode="auto">
          <a:xfrm>
            <a:off x="7485566" y="150813"/>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49172661-76D9-4445-A508-CC9C4658809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9499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34"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65ECE67C-99B1-4595-A5BD-4F27B1B78C5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346395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0"/>
          <p:cNvSpPr>
            <a:spLocks noGrp="1" noChangeArrowheads="1"/>
          </p:cNvSpPr>
          <p:nvPr>
            <p:ph type="title"/>
          </p:nvPr>
        </p:nvSpPr>
        <p:spPr/>
        <p:txBody>
          <a:bodyPr/>
          <a:lstStyle/>
          <a:p>
            <a:pPr eaLnBrk="1" hangingPunct="1"/>
            <a:r>
              <a:rPr lang="en-GB" dirty="0"/>
              <a:t>Experiment conclusion</a:t>
            </a:r>
            <a:endParaRPr lang="en-GB" altLang="en-US" dirty="0"/>
          </a:p>
        </p:txBody>
      </p:sp>
      <p:pic>
        <p:nvPicPr>
          <p:cNvPr id="8"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1386255F-BAE3-4504-B72C-13C34F20271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6" name="Picture 5">
            <a:extLst>
              <a:ext uri="{FF2B5EF4-FFF2-40B4-BE49-F238E27FC236}">
                <a16:creationId xmlns:a16="http://schemas.microsoft.com/office/drawing/2014/main" id="{CC31D87F-1E23-48B4-9DF9-35E8E43ABB2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573383" y="86520"/>
            <a:ext cx="442911" cy="516730"/>
          </a:xfrm>
          <a:prstGeom prst="rect">
            <a:avLst/>
          </a:prstGeom>
          <a:noFill/>
          <a:ln w="9525">
            <a:noFill/>
            <a:miter lim="800000"/>
            <a:headEnd/>
            <a:tailEnd/>
          </a:ln>
        </p:spPr>
      </p:pic>
      <p:pic>
        <p:nvPicPr>
          <p:cNvPr id="7" name="Picture 7" descr="notes_icon">
            <a:extLst>
              <a:ext uri="{FF2B5EF4-FFF2-40B4-BE49-F238E27FC236}">
                <a16:creationId xmlns:a16="http://schemas.microsoft.com/office/drawing/2014/main" id="{116695E3-4376-42F1-BDF2-B8C6D94CF0CD}"/>
              </a:ext>
            </a:extLst>
          </p:cNvPr>
          <p:cNvPicPr>
            <a:picLocks noChangeAspect="1" noChangeArrowheads="1"/>
          </p:cNvPicPr>
          <p:nvPr/>
        </p:nvPicPr>
        <p:blipFill>
          <a:blip r:embed="rId8" cstate="print"/>
          <a:srcRect/>
          <a:stretch>
            <a:fillRect/>
          </a:stretch>
        </p:blipFill>
        <p:spPr bwMode="auto">
          <a:xfrm>
            <a:off x="8057066"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57"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378BCFEB-48E6-4203-A0CE-E2235548163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6223591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plants need for growth?</a:t>
            </a:r>
          </a:p>
        </p:txBody>
      </p:sp>
      <p:sp>
        <p:nvSpPr>
          <p:cNvPr id="3" name="TextBox 2"/>
          <p:cNvSpPr txBox="1"/>
          <p:nvPr/>
        </p:nvSpPr>
        <p:spPr>
          <a:xfrm>
            <a:off x="352811" y="790903"/>
            <a:ext cx="7861023" cy="830997"/>
          </a:xfrm>
          <a:prstGeom prst="rect">
            <a:avLst/>
          </a:prstGeom>
          <a:noFill/>
        </p:spPr>
        <p:txBody>
          <a:bodyPr wrap="square" rtlCol="0">
            <a:spAutoFit/>
          </a:bodyPr>
          <a:lstStyle/>
          <a:p>
            <a:r>
              <a:rPr lang="en-GB" dirty="0"/>
              <a:t>The materials that plants need for growth mainly come from </a:t>
            </a:r>
            <a:r>
              <a:rPr lang="en-GB" b="1" dirty="0"/>
              <a:t>air</a:t>
            </a:r>
            <a:r>
              <a:rPr lang="en-GB" dirty="0"/>
              <a:t> and </a:t>
            </a:r>
            <a:r>
              <a:rPr lang="en-GB" b="1" dirty="0"/>
              <a:t>water</a:t>
            </a:r>
            <a:r>
              <a:rPr lang="en-GB" dirty="0"/>
              <a:t>. </a:t>
            </a:r>
          </a:p>
        </p:txBody>
      </p:sp>
      <p:sp>
        <p:nvSpPr>
          <p:cNvPr id="4" name="TextBox 3"/>
          <p:cNvSpPr txBox="1"/>
          <p:nvPr/>
        </p:nvSpPr>
        <p:spPr>
          <a:xfrm>
            <a:off x="352811" y="4427363"/>
            <a:ext cx="3601969" cy="1200329"/>
          </a:xfrm>
          <a:prstGeom prst="rect">
            <a:avLst/>
          </a:prstGeom>
          <a:noFill/>
        </p:spPr>
        <p:txBody>
          <a:bodyPr wrap="square" rtlCol="0">
            <a:spAutoFit/>
          </a:bodyPr>
          <a:lstStyle/>
          <a:p>
            <a:r>
              <a:rPr lang="en-GB" dirty="0"/>
              <a:t>This means that plants can be grown in water that contains minerals. </a:t>
            </a:r>
          </a:p>
        </p:txBody>
      </p:sp>
      <p:sp>
        <p:nvSpPr>
          <p:cNvPr id="5" name="Rectangle 4"/>
          <p:cNvSpPr/>
          <p:nvPr/>
        </p:nvSpPr>
        <p:spPr>
          <a:xfrm>
            <a:off x="1514335" y="6036880"/>
            <a:ext cx="6699499" cy="461665"/>
          </a:xfrm>
          <a:prstGeom prst="rect">
            <a:avLst/>
          </a:prstGeom>
        </p:spPr>
        <p:txBody>
          <a:bodyPr wrap="square">
            <a:spAutoFit/>
          </a:bodyPr>
          <a:lstStyle/>
          <a:p>
            <a:r>
              <a:rPr lang="en-GB" dirty="0"/>
              <a:t>In agriculture, this is called </a:t>
            </a:r>
            <a:r>
              <a:rPr lang="en-GB" b="1" dirty="0">
                <a:solidFill>
                  <a:srgbClr val="10BC45"/>
                </a:solidFill>
              </a:rPr>
              <a:t>hydroponics</a:t>
            </a:r>
            <a:r>
              <a:rPr lang="en-GB" dirty="0"/>
              <a:t>. </a:t>
            </a:r>
          </a:p>
        </p:txBody>
      </p:sp>
      <p:pic>
        <p:nvPicPr>
          <p:cNvPr id="7" name="Picture 6">
            <a:extLst>
              <a:ext uri="{FF2B5EF4-FFF2-40B4-BE49-F238E27FC236}">
                <a16:creationId xmlns:a16="http://schemas.microsoft.com/office/drawing/2014/main" id="{ED06C774-9758-4CC7-9A9C-E675A7B583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7">
            <a:extLst>
              <a:ext uri="{FF2B5EF4-FFF2-40B4-BE49-F238E27FC236}">
                <a16:creationId xmlns:a16="http://schemas.microsoft.com/office/drawing/2014/main" id="{6B845319-42CD-41DF-AD78-10841A49A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336" y="3077209"/>
            <a:ext cx="4134451" cy="2859353"/>
          </a:xfrm>
          <a:prstGeom prst="rect">
            <a:avLst/>
          </a:prstGeom>
        </p:spPr>
      </p:pic>
      <p:sp>
        <p:nvSpPr>
          <p:cNvPr id="9" name="TextBox 8">
            <a:extLst>
              <a:ext uri="{FF2B5EF4-FFF2-40B4-BE49-F238E27FC236}">
                <a16:creationId xmlns:a16="http://schemas.microsoft.com/office/drawing/2014/main" id="{9BB254FD-F945-466E-BD80-03248F3BFDA9}"/>
              </a:ext>
            </a:extLst>
          </p:cNvPr>
          <p:cNvSpPr txBox="1"/>
          <p:nvPr/>
        </p:nvSpPr>
        <p:spPr>
          <a:xfrm>
            <a:off x="352811" y="2003056"/>
            <a:ext cx="8205050" cy="830997"/>
          </a:xfrm>
          <a:prstGeom prst="rect">
            <a:avLst/>
          </a:prstGeom>
          <a:noFill/>
        </p:spPr>
        <p:txBody>
          <a:bodyPr wrap="square" rtlCol="0">
            <a:spAutoFit/>
          </a:bodyPr>
          <a:lstStyle/>
          <a:p>
            <a:r>
              <a:rPr lang="en-GB" dirty="0"/>
              <a:t>Plants also need small amounts of minerals, which they usually take up from the soil through their roots.</a:t>
            </a:r>
          </a:p>
        </p:txBody>
      </p:sp>
      <p:sp>
        <p:nvSpPr>
          <p:cNvPr id="10" name="TextBox 9">
            <a:extLst>
              <a:ext uri="{FF2B5EF4-FFF2-40B4-BE49-F238E27FC236}">
                <a16:creationId xmlns:a16="http://schemas.microsoft.com/office/drawing/2014/main" id="{967712C2-2004-4042-865D-C789E4EBC491}"/>
              </a:ext>
            </a:extLst>
          </p:cNvPr>
          <p:cNvSpPr txBox="1"/>
          <p:nvPr/>
        </p:nvSpPr>
        <p:spPr>
          <a:xfrm>
            <a:off x="352811" y="3215209"/>
            <a:ext cx="3757261" cy="830997"/>
          </a:xfrm>
          <a:prstGeom prst="rect">
            <a:avLst/>
          </a:prstGeom>
          <a:noFill/>
        </p:spPr>
        <p:txBody>
          <a:bodyPr wrap="square" rtlCol="0">
            <a:spAutoFit/>
          </a:bodyPr>
          <a:lstStyle/>
          <a:p>
            <a:r>
              <a:rPr lang="en-GB" dirty="0"/>
              <a:t>However, minerals can also come from water.</a:t>
            </a:r>
          </a:p>
        </p:txBody>
      </p:sp>
    </p:spTree>
    <p:extLst>
      <p:ext uri="{BB962C8B-B14F-4D97-AF65-F5344CB8AC3E}">
        <p14:creationId xmlns:p14="http://schemas.microsoft.com/office/powerpoint/2010/main" val="205633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6NydC0b"/>
  <p:tag name="ARTICULATE_DESIGN_ID_3_DEFAULT DESIGN" val="HDJmmRhd"/>
  <p:tag name="ARTICULATE_DESIGN_ID_2_DEFAULT DESIGN" val="pEnH22Mp"/>
  <p:tag name="ARTICULATE_DESIGN_ID_4_DEFAULT DESIGN" val="7uClMhSI"/>
  <p:tag name="ARTICULATE_DESIGN_ID_5_DEFAULT DESIGN" val="JExolLPG"/>
  <p:tag name="ARTICULATE_DESIGN_ID_6_DEFAULT DESIGN" val="XRCz2crX"/>
  <p:tag name="ARTICULATE_DESIGN_ID_7_DEFAULT DESIGN" val="jodQ0N7l"/>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17075</TotalTime>
  <Words>816</Words>
  <Application>Microsoft Office PowerPoint</Application>
  <PresentationFormat>On-screen Show (4:3)</PresentationFormat>
  <Paragraphs>69</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Wingdings</vt:lpstr>
      <vt:lpstr>Wingdings 2</vt:lpstr>
      <vt:lpstr>Default Design</vt:lpstr>
      <vt:lpstr>3_Default Design</vt:lpstr>
      <vt:lpstr>Food</vt:lpstr>
      <vt:lpstr>Information</vt:lpstr>
      <vt:lpstr>Energy in food chains</vt:lpstr>
      <vt:lpstr>Photosynthesis</vt:lpstr>
      <vt:lpstr>Do plants need soil to grow well?</vt:lpstr>
      <vt:lpstr>Plant growth experiment prediction</vt:lpstr>
      <vt:lpstr>The plant growth experiment</vt:lpstr>
      <vt:lpstr>Experiment conclusion</vt:lpstr>
      <vt:lpstr>What do plants need for growth?</vt:lpstr>
      <vt:lpstr>Why do animals need to eat? (1)</vt:lpstr>
      <vt:lpstr>Why do animals need to eat? (2)</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dc:title>
  <dc:subject>Boardworks Elementary School Life Science</dc:subject>
  <dc:creator>Boardworks</dc:creator>
  <cp:lastModifiedBy>Tim Crilly</cp:lastModifiedBy>
  <cp:revision>818</cp:revision>
  <dcterms:created xsi:type="dcterms:W3CDTF">2003-10-06T13:07:42Z</dcterms:created>
  <dcterms:modified xsi:type="dcterms:W3CDTF">2018-12-04T11:02:14Z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A40D212B-C43C-4791-97FB-528DF1828B42</vt:lpwstr>
  </property>
  <property fmtid="{D5CDD505-2E9C-101B-9397-08002B2CF9AE}" pid="3" name="ArticulatePath">
    <vt:lpwstr>Acceleration</vt:lpwstr>
  </property>
</Properties>
</file>