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327" r:id="rId1"/>
    <p:sldMasterId id="2147486342" r:id="rId2"/>
  </p:sldMasterIdLst>
  <p:notesMasterIdLst>
    <p:notesMasterId r:id="rId11"/>
  </p:notesMasterIdLst>
  <p:handoutMasterIdLst>
    <p:handoutMasterId r:id="rId12"/>
  </p:handoutMasterIdLst>
  <p:sldIdLst>
    <p:sldId id="430" r:id="rId3"/>
    <p:sldId id="527" r:id="rId4"/>
    <p:sldId id="520" r:id="rId5"/>
    <p:sldId id="528" r:id="rId6"/>
    <p:sldId id="529" r:id="rId7"/>
    <p:sldId id="532" r:id="rId8"/>
    <p:sldId id="533" r:id="rId9"/>
    <p:sldId id="534" r:id="rId10"/>
  </p:sldIdLst>
  <p:sldSz cx="9144000" cy="6858000" type="screen4x3"/>
  <p:notesSz cx="6858000" cy="92964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E696"/>
    <a:srgbClr val="10BC45"/>
    <a:srgbClr val="010066"/>
    <a:srgbClr val="33CC33"/>
    <a:srgbClr val="286DA6"/>
    <a:srgbClr val="BEDAF0"/>
    <a:srgbClr val="FFFFFF"/>
    <a:srgbClr val="FF6600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979" autoAdjust="0"/>
  </p:normalViewPr>
  <p:slideViewPr>
    <p:cSldViewPr snapToGrid="0" showGuides="1">
      <p:cViewPr varScale="1">
        <p:scale>
          <a:sx n="85" d="100"/>
          <a:sy n="85" d="100"/>
        </p:scale>
        <p:origin x="540" y="66"/>
      </p:cViewPr>
      <p:guideLst>
        <p:guide orient="horz" pos="4133"/>
        <p:guide pos="204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306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DCB85A24-CC71-4EBD-9F9E-77C0BC1BCD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376EFD9-74F3-4DA3-9F5E-4FDB1EB29D57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5BED074-0D12-4A6D-840A-72F60EC9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247294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E0C1D04-842E-4DDA-85DA-010BD4D80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1619A3B-AC77-4F8A-822E-5379320C8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B40EEA-2BDC-4A1A-846A-91A8B24EC1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E86551C-04F7-46E8-895B-E7DE1D5F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21653325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638925-E2DA-4A18-8829-673AAD6B0AD4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DC6F1C9-F0D6-4DF7-92B3-D1EECB78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23C50CA4-5BB0-48AE-A5E4-D378DFF2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65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credits: </a:t>
            </a:r>
            <a:r>
              <a:rPr lang="en-GB" altLang="en-US" dirty="0">
                <a:latin typeface="Arial" panose="020B0604020202020204" pitchFamily="34" charset="0"/>
              </a:rPr>
              <a:t>M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other common toad and her baby </a:t>
            </a:r>
            <a:r>
              <a:rPr lang="en-GB" altLang="en-US" dirty="0">
                <a:latin typeface="Arial" panose="020B0604020202020204" pitchFamily="34" charset="0"/>
              </a:rPr>
              <a:t>© Eric </a:t>
            </a:r>
            <a:r>
              <a:rPr lang="en-GB" altLang="en-US" dirty="0" err="1">
                <a:latin typeface="Arial" panose="020B0604020202020204" pitchFamily="34" charset="0"/>
              </a:rPr>
              <a:t>Isselee</a:t>
            </a:r>
            <a:r>
              <a:rPr lang="en-GB" altLang="en-US" dirty="0">
                <a:latin typeface="Arial" panose="020B0604020202020204" pitchFamily="34" charset="0"/>
              </a:rPr>
              <a:t>; 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Young spruce sapling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Fotofermer</a:t>
            </a:r>
            <a:r>
              <a:rPr lang="en-GB" altLang="en-US" dirty="0">
                <a:latin typeface="Arial" panose="020B0604020202020204" pitchFamily="34" charset="0"/>
              </a:rPr>
              <a:t>; 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pruce tree </a:t>
            </a:r>
            <a:r>
              <a:rPr lang="en-GB" altLang="en-US" dirty="0">
                <a:latin typeface="Arial" panose="020B0604020202020204" pitchFamily="34" charset="0"/>
              </a:rPr>
              <a:t>© Irina </a:t>
            </a:r>
            <a:r>
              <a:rPr lang="en-GB" altLang="en-US" dirty="0" err="1">
                <a:latin typeface="Arial" panose="020B0604020202020204" pitchFamily="34" charset="0"/>
              </a:rPr>
              <a:t>Rogova</a:t>
            </a:r>
            <a:r>
              <a:rPr lang="en-GB" altLang="en-US" dirty="0">
                <a:latin typeface="Arial" panose="020B0604020202020204" pitchFamily="34" charset="0"/>
              </a:rPr>
              <a:t>, all at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F494CC-E9DC-47E7-9283-A50ACC56B332}" type="slidenum">
              <a:rPr lang="en-US" altLang="en-US" sz="1200" b="1">
                <a:solidFill>
                  <a:schemeClr val="tx1"/>
                </a:solidFill>
              </a:rPr>
              <a:pPr algn="r"/>
              <a:t>3</a:t>
            </a:fld>
            <a:endParaRPr lang="en-US" altLang="en-US" sz="1200" b="1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Prompt students to give</a:t>
            </a:r>
            <a:r>
              <a:rPr lang="en-GB" baseline="0" dirty="0"/>
              <a:t> their opinion. Then a</a:t>
            </a:r>
            <a:r>
              <a:rPr lang="en-GB" dirty="0"/>
              <a:t>sk</a:t>
            </a:r>
            <a:r>
              <a:rPr lang="en-GB" baseline="0" dirty="0"/>
              <a:t> students to identify two ways in which the offspring are different from the parent and two ways they are the same, for both the dogs and the oak.</a:t>
            </a:r>
          </a:p>
          <a:p>
            <a:endParaRPr lang="en-GB" baseline="0" dirty="0"/>
          </a:p>
          <a:p>
            <a:r>
              <a:rPr lang="en-GB" b="1" baseline="0" dirty="0"/>
              <a:t>Photo credits: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1-month seedling oak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Fotofermer</a:t>
            </a:r>
            <a:r>
              <a:rPr lang="en-GB" altLang="en-US" dirty="0">
                <a:latin typeface="Arial" panose="020B0604020202020204" pitchFamily="34" charset="0"/>
              </a:rPr>
              <a:t>; 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ak tree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Zerbor</a:t>
            </a:r>
            <a:r>
              <a:rPr lang="en-GB" altLang="en-US" dirty="0">
                <a:latin typeface="Arial" panose="020B0604020202020204" pitchFamily="34" charset="0"/>
              </a:rPr>
              <a:t>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Border collie adult and puppy </a:t>
            </a:r>
            <a:r>
              <a:rPr lang="en-GB" altLang="en-US" dirty="0">
                <a:latin typeface="Arial" panose="020B0604020202020204" pitchFamily="34" charset="0"/>
              </a:rPr>
              <a:t>© Erik Lam, all at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31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</a:t>
            </a:r>
            <a:r>
              <a:rPr lang="en-GB" b="1" baseline="0" dirty="0"/>
              <a:t> notes</a:t>
            </a:r>
          </a:p>
          <a:p>
            <a:r>
              <a:rPr lang="en-GB" baseline="0" dirty="0"/>
              <a:t>Give students an example of another parent and its offspring and ask them to compare them in the same way, using a Venn diagram. If appropriate, students could compare themselves to one of their own parents.</a:t>
            </a:r>
          </a:p>
          <a:p>
            <a:endParaRPr lang="en-GB" baseline="0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Photo credits: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altLang="en-US" dirty="0">
                <a:latin typeface="Arial" panose="020B0604020202020204" pitchFamily="34" charset="0"/>
              </a:rPr>
              <a:t>© 5 second Studio; 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itten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Ermolaev</a:t>
            </a:r>
            <a:r>
              <a:rPr lang="en-GB" altLang="en-US" dirty="0">
                <a:latin typeface="Arial" panose="020B0604020202020204" pitchFamily="34" charset="0"/>
              </a:rPr>
              <a:t> Alexander, both at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01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</a:t>
            </a:r>
            <a:r>
              <a:rPr lang="en-GB" b="1" baseline="0" dirty="0"/>
              <a:t> notes</a:t>
            </a:r>
          </a:p>
          <a:p>
            <a:r>
              <a:rPr lang="en-GB" baseline="0" dirty="0"/>
              <a:t>Ask students to give specific evidence to back up their decision. They should be able to identify that the baby bird has webbed feet, a duck bill and stripes on its head.</a:t>
            </a:r>
          </a:p>
          <a:p>
            <a:pPr marL="0" marR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The birds shown are a mallard duck, a chicken and a yellow canary. The correct parent is the mallard duck. </a:t>
            </a:r>
          </a:p>
          <a:p>
            <a:pPr marL="0" marR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Photo credits: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Female mallard duck </a:t>
            </a:r>
            <a:r>
              <a:rPr lang="en-GB" altLang="en-US" dirty="0">
                <a:latin typeface="Arial" panose="020B0604020202020204" pitchFamily="34" charset="0"/>
              </a:rPr>
              <a:t>© Nature Art;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full body of brown chicken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stockphoto</a:t>
            </a:r>
            <a:r>
              <a:rPr lang="en-GB" altLang="en-US" dirty="0">
                <a:latin typeface="Arial" panose="020B0604020202020204" pitchFamily="34" charset="0"/>
              </a:rPr>
              <a:t> mania;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Yellow canary </a:t>
            </a:r>
            <a:r>
              <a:rPr lang="en-GB" altLang="en-US" dirty="0">
                <a:latin typeface="Arial" panose="020B0604020202020204" pitchFamily="34" charset="0"/>
              </a:rPr>
              <a:t>© Eric </a:t>
            </a:r>
            <a:r>
              <a:rPr lang="en-GB" altLang="en-US" dirty="0" err="1">
                <a:latin typeface="Arial" panose="020B0604020202020204" pitchFamily="34" charset="0"/>
              </a:rPr>
              <a:t>Isselee</a:t>
            </a:r>
            <a:r>
              <a:rPr lang="en-GB" altLang="en-US" dirty="0">
                <a:latin typeface="Arial" panose="020B0604020202020204" pitchFamily="34" charset="0"/>
              </a:rPr>
              <a:t>; </a:t>
            </a:r>
            <a:r>
              <a:rPr lang="en-GB" alt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ewborn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duckling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DenisNata</a:t>
            </a:r>
            <a:r>
              <a:rPr lang="en-GB" altLang="en-US" dirty="0">
                <a:latin typeface="Arial" panose="020B0604020202020204" pitchFamily="34" charset="0"/>
              </a:rPr>
              <a:t>, all at Shutterstock.com 2018</a:t>
            </a: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15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Ask students what they think is happening in this photo, and what type </a:t>
            </a:r>
            <a:r>
              <a:rPr lang="en-GB" dirty="0" err="1"/>
              <a:t>behavior</a:t>
            </a:r>
            <a:r>
              <a:rPr lang="en-GB" dirty="0"/>
              <a:t> this may</a:t>
            </a:r>
            <a:r>
              <a:rPr lang="en-GB" baseline="0" dirty="0"/>
              <a:t> be an example of.</a:t>
            </a:r>
          </a:p>
          <a:p>
            <a:r>
              <a:rPr lang="en-GB" baseline="0" dirty="0"/>
              <a:t>The image shows two elephants walking either side of their young in order to protect them.</a:t>
            </a:r>
          </a:p>
          <a:p>
            <a:endParaRPr lang="en-GB" baseline="0" dirty="0"/>
          </a:p>
          <a:p>
            <a:r>
              <a:rPr lang="en-GB" b="1" baseline="0" dirty="0"/>
              <a:t>Photo credit: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Herd of Asian Elephants </a:t>
            </a:r>
            <a:r>
              <a:rPr lang="en-GB" altLang="en-US" dirty="0">
                <a:latin typeface="Arial" panose="020B0604020202020204" pitchFamily="34" charset="0"/>
              </a:rPr>
              <a:t>© Julian W,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6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Ask</a:t>
            </a:r>
            <a:r>
              <a:rPr lang="en-GB" baseline="0" dirty="0"/>
              <a:t> the students if they can identify what the baby birds are doing in the photo, and why, before revealing the answer. </a:t>
            </a:r>
          </a:p>
          <a:p>
            <a:endParaRPr lang="en-GB" baseline="0" dirty="0"/>
          </a:p>
          <a:p>
            <a:r>
              <a:rPr lang="en-GB" baseline="0" dirty="0"/>
              <a:t>This slide contains audio.</a:t>
            </a:r>
          </a:p>
          <a:p>
            <a:endParaRPr lang="en-GB" baseline="0" dirty="0"/>
          </a:p>
          <a:p>
            <a:r>
              <a:rPr lang="en-GB" b="1" baseline="0" dirty="0"/>
              <a:t>Photo credit: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Icterine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Warbler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Vishnevskiy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Vasily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Sound credit: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Chicks chirping - This work is licensed under the Creative Commons 0 License.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6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52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11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52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16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969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7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9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227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2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6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472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402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74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43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2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16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01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9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37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3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6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0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9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43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1493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8" r:id="rId1"/>
    <p:sldLayoutId id="2147486329" r:id="rId2"/>
    <p:sldLayoutId id="2147486330" r:id="rId3"/>
    <p:sldLayoutId id="2147486331" r:id="rId4"/>
    <p:sldLayoutId id="2147486332" r:id="rId5"/>
    <p:sldLayoutId id="2147486333" r:id="rId6"/>
    <p:sldLayoutId id="2147486334" r:id="rId7"/>
    <p:sldLayoutId id="2147486335" r:id="rId8"/>
    <p:sldLayoutId id="2147486336" r:id="rId9"/>
    <p:sldLayoutId id="2147486337" r:id="rId10"/>
    <p:sldLayoutId id="2147486338" r:id="rId11"/>
    <p:sldLayoutId id="2147486339" r:id="rId12"/>
    <p:sldLayoutId id="2147486340" r:id="rId13"/>
    <p:sldLayoutId id="214748634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9719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3" r:id="rId1"/>
    <p:sldLayoutId id="2147486344" r:id="rId2"/>
    <p:sldLayoutId id="2147486345" r:id="rId3"/>
    <p:sldLayoutId id="2147486346" r:id="rId4"/>
    <p:sldLayoutId id="2147486347" r:id="rId5"/>
    <p:sldLayoutId id="2147486348" r:id="rId6"/>
    <p:sldLayoutId id="2147486349" r:id="rId7"/>
    <p:sldLayoutId id="2147486350" r:id="rId8"/>
    <p:sldLayoutId id="2147486351" r:id="rId9"/>
    <p:sldLayoutId id="2147486352" r:id="rId10"/>
    <p:sldLayoutId id="2147486353" r:id="rId11"/>
    <p:sldLayoutId id="21474863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Growing Up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Obtaining, Evaluating and Communicating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B589C0-0FC8-4540-AA9A-97717B1B6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70" y="1261765"/>
            <a:ext cx="3617955" cy="4823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F02355-77D5-4269-A72E-0BC871AA5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84" y="4416716"/>
            <a:ext cx="759571" cy="1138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6E6C77-984D-4F21-99BB-C1C944507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2505295"/>
            <a:ext cx="4456781" cy="31961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1226F7-FE41-4D84-B769-79FEB6CE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and offspring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28E8F-952C-4250-8A04-5A1C04B61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8775" y="1248201"/>
            <a:ext cx="6235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These are also known as </a:t>
            </a:r>
            <a:r>
              <a:rPr lang="en-GB" b="1" dirty="0">
                <a:solidFill>
                  <a:srgbClr val="10BC45"/>
                </a:solidFill>
              </a:rPr>
              <a:t>offspring</a:t>
            </a:r>
            <a:r>
              <a:rPr lang="en-GB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800100"/>
            <a:ext cx="597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Adult plants and animals can have young.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7057A3-C61D-409B-85BA-31746DA71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00101"/>
            <a:ext cx="3794597" cy="5761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AC36B3-B55A-4C4D-9C56-D5EAED48B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51" y="3098020"/>
            <a:ext cx="2952934" cy="3415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B2D07F-9A83-42F4-A6C3-25F5E598FD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3" y="4928553"/>
            <a:ext cx="1019268" cy="1527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same or different?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5" y="2211360"/>
            <a:ext cx="4079194" cy="830997"/>
          </a:xfrm>
          <a:prstGeom prst="rect">
            <a:avLst/>
          </a:prstGeom>
          <a:solidFill>
            <a:srgbClr val="96E696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But are the offspring exactly </a:t>
            </a:r>
          </a:p>
          <a:p>
            <a:r>
              <a:rPr lang="en-GB" dirty="0"/>
              <a:t>the same as their parents?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774" y="800100"/>
            <a:ext cx="445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Many of the offspring’s characteristics are inherited from their parents.</a:t>
            </a:r>
          </a:p>
        </p:txBody>
      </p:sp>
      <p:pic>
        <p:nvPicPr>
          <p:cNvPr id="6" name="Picture 9" descr="notes_icon">
            <a:extLst>
              <a:ext uri="{FF2B5EF4-FFF2-40B4-BE49-F238E27FC236}">
                <a16:creationId xmlns:a16="http://schemas.microsoft.com/office/drawing/2014/main" id="{4D0BDF5A-1988-4AE9-B012-59C288F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4BF62B-C681-4252-BE9B-10FC803B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3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101DA6-2821-496C-ACEF-12B89ABCA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63" y="2715397"/>
            <a:ext cx="2340877" cy="2805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70CAD-C995-490F-B775-7329911D0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2670966"/>
            <a:ext cx="2130866" cy="3194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characteristics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811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Offspring are very much, but not exactly, like their parents.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03899" y="2018033"/>
            <a:ext cx="4424240" cy="450166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959102" y="2059346"/>
            <a:ext cx="4466493" cy="450165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7" name="Picture 9" descr="notes_icon">
            <a:extLst>
              <a:ext uri="{FF2B5EF4-FFF2-40B4-BE49-F238E27FC236}">
                <a16:creationId xmlns:a16="http://schemas.microsoft.com/office/drawing/2014/main" id="{4D0BDF5A-1988-4AE9-B012-59C288F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70036" y="2242672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Parent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6451" y="219745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Offspring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8843" y="3107068"/>
            <a:ext cx="199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green eyes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8139" y="3323243"/>
            <a:ext cx="158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blue eyes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0773" y="3434554"/>
            <a:ext cx="15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striped fur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7925" y="4385072"/>
            <a:ext cx="88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large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6451" y="4615904"/>
            <a:ext cx="110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small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0773" y="4431238"/>
            <a:ext cx="15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black </a:t>
            </a:r>
            <a:br>
              <a:rPr lang="en-GB" dirty="0"/>
            </a:br>
            <a:r>
              <a:rPr lang="en-GB" dirty="0"/>
              <a:t>tail tip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775" y="1356246"/>
            <a:ext cx="773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can see this when comparing this cat and its kitten.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061547-B96B-45D8-B801-AE76F6471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8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C40A8DE-3093-48B4-87D6-4E5D08F20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3" y="2563292"/>
            <a:ext cx="3088534" cy="3017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2F1372-3650-4A45-B5D8-6C0FD16C1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" y="2657975"/>
            <a:ext cx="3003925" cy="2878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F8EB5B-AAB2-4CC5-8554-439171E65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0114" y="2841480"/>
            <a:ext cx="2624155" cy="2997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E74A6-7D83-49A5-B47D-7A56609ACE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59" y="800295"/>
            <a:ext cx="2666766" cy="2217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right parent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839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baby bird has fallen out of its nest. </a:t>
            </a:r>
          </a:p>
        </p:txBody>
      </p:sp>
      <p:pic>
        <p:nvPicPr>
          <p:cNvPr id="4" name="Picture 9" descr="notes_icon">
            <a:extLst>
              <a:ext uri="{FF2B5EF4-FFF2-40B4-BE49-F238E27FC236}">
                <a16:creationId xmlns:a16="http://schemas.microsoft.com/office/drawing/2014/main" id="{4D0BDF5A-1988-4AE9-B012-59C288F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775" y="1321194"/>
            <a:ext cx="4389072" cy="830997"/>
          </a:xfrm>
          <a:prstGeom prst="rect">
            <a:avLst/>
          </a:prstGeom>
          <a:solidFill>
            <a:srgbClr val="96E696"/>
          </a:solidFill>
        </p:spPr>
        <p:txBody>
          <a:bodyPr wrap="square">
            <a:spAutoFit/>
          </a:bodyPr>
          <a:lstStyle/>
          <a:p>
            <a:r>
              <a:rPr lang="en-GB" dirty="0"/>
              <a:t>Can you use its characteristics to identify the correct parent?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FAF8C5-53CB-4B43-9149-125AE5621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7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Behavior</a:t>
            </a:r>
            <a:r>
              <a:rPr lang="en-GB" dirty="0"/>
              <a:t> in parents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7713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 some animals, the parents look after their young.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4" y="1529340"/>
            <a:ext cx="818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behave in certain ways in order to help the offspring to survive, including:</a:t>
            </a:r>
          </a:p>
        </p:txBody>
      </p:sp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4D0BDF5A-1988-4AE9-B012-59C288F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6EC0F4-4095-4EA4-BF39-6E449F69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68D319-6967-4DD1-829F-C8CC2878D22B}"/>
              </a:ext>
            </a:extLst>
          </p:cNvPr>
          <p:cNvSpPr/>
          <p:nvPr/>
        </p:nvSpPr>
        <p:spPr>
          <a:xfrm>
            <a:off x="358774" y="2684357"/>
            <a:ext cx="1612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feeding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48F1D-71F5-44D7-A818-79489A1FAC41}"/>
              </a:ext>
            </a:extLst>
          </p:cNvPr>
          <p:cNvSpPr/>
          <p:nvPr/>
        </p:nvSpPr>
        <p:spPr>
          <a:xfrm>
            <a:off x="358775" y="3413597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comforting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AADDAB-449A-4D41-B1F8-E38B12EF9F84}"/>
              </a:ext>
            </a:extLst>
          </p:cNvPr>
          <p:cNvSpPr/>
          <p:nvPr/>
        </p:nvSpPr>
        <p:spPr>
          <a:xfrm>
            <a:off x="360535" y="4142838"/>
            <a:ext cx="2405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providing protection.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8A7ECB-3EA1-44BF-8F43-7203F840B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11" y="2458047"/>
            <a:ext cx="4988602" cy="34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Behavior</a:t>
            </a:r>
            <a:r>
              <a:rPr lang="en-GB" dirty="0"/>
              <a:t> in offspring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4" y="800100"/>
            <a:ext cx="855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Offspring also use special </a:t>
            </a:r>
            <a:r>
              <a:rPr lang="en-GB" dirty="0" err="1"/>
              <a:t>behavior</a:t>
            </a:r>
            <a:r>
              <a:rPr lang="en-GB" dirty="0"/>
              <a:t> to help them to survive.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2" y="5059623"/>
            <a:ext cx="8339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young make signals, such as crying, cheeping or other noises. This alerts their parents when they are hungry or in danger.</a:t>
            </a:r>
          </a:p>
        </p:txBody>
      </p:sp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4D0BDF5A-1988-4AE9-B012-59C288F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370F5-D0C7-451E-91A1-492404671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85" y="1356062"/>
            <a:ext cx="4787493" cy="3609264"/>
          </a:xfrm>
          <a:prstGeom prst="rect">
            <a:avLst/>
          </a:prstGeom>
        </p:spPr>
      </p:pic>
      <p:pic>
        <p:nvPicPr>
          <p:cNvPr id="4" name="43380__freesound_agfx__chicks_very_young_short">
            <a:hlinkClick r:id="" action="ppaction://media"/>
            <a:extLst>
              <a:ext uri="{FF2B5EF4-FFF2-40B4-BE49-F238E27FC236}">
                <a16:creationId xmlns:a16="http://schemas.microsoft.com/office/drawing/2014/main" id="{70787A54-91B3-4081-A68C-5F13BD7ED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7014" y="1408435"/>
            <a:ext cx="609600" cy="609600"/>
          </a:xfrm>
          <a:prstGeom prst="rect">
            <a:avLst/>
          </a:prstGeom>
        </p:spPr>
      </p:pic>
      <p:pic>
        <p:nvPicPr>
          <p:cNvPr id="8" name="Picture 23" descr="speaker">
            <a:extLst>
              <a:ext uri="{FF2B5EF4-FFF2-40B4-BE49-F238E27FC236}">
                <a16:creationId xmlns:a16="http://schemas.microsoft.com/office/drawing/2014/main" id="{E9848B64-507B-4A4D-884A-0B3F6A49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69" y="81002"/>
            <a:ext cx="517667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36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P6NydC0b"/>
  <p:tag name="ARTICULATE_DESIGN_ID_3_DEFAULT DESIGN" val="HDJmmRhd"/>
  <p:tag name="ARTICULATE_DESIGN_ID_2_DEFAULT DESIGN" val="pEnH22Mp"/>
  <p:tag name="ARTICULATE_DESIGN_ID_4_DEFAULT DESIGN" val="7uClMhSI"/>
  <p:tag name="ARTICULATE_DESIGN_ID_5_DEFAULT DESIGN" val="JExolLPG"/>
  <p:tag name="ARTICULATE_DESIGN_ID_6_DEFAULT DESIGN" val="XRCz2crX"/>
  <p:tag name="ARTICULATE_DESIGN_ID_7_DEFAULT DESIGN" val="jodQ0N7l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17105</TotalTime>
  <Words>585</Words>
  <Application>Microsoft Office PowerPoint</Application>
  <PresentationFormat>On-screen Show (4:3)</PresentationFormat>
  <Paragraphs>70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Wingdings</vt:lpstr>
      <vt:lpstr>Wingdings 2</vt:lpstr>
      <vt:lpstr>1_Default Design</vt:lpstr>
      <vt:lpstr>4_Default Design</vt:lpstr>
      <vt:lpstr>Growing Up</vt:lpstr>
      <vt:lpstr>Information</vt:lpstr>
      <vt:lpstr>Parents and offspring</vt:lpstr>
      <vt:lpstr>The same or different?</vt:lpstr>
      <vt:lpstr>Common characteristics</vt:lpstr>
      <vt:lpstr>Find the right parent</vt:lpstr>
      <vt:lpstr>Behavior in parents</vt:lpstr>
      <vt:lpstr>Behavior in offspring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Up</dc:title>
  <dc:subject>Boardworks Elementary School Life Science</dc:subject>
  <dc:creator>Boardworks</dc:creator>
  <cp:lastModifiedBy>Tim Crilly</cp:lastModifiedBy>
  <cp:revision>782</cp:revision>
  <dcterms:created xsi:type="dcterms:W3CDTF">2003-10-06T13:07:42Z</dcterms:created>
  <dcterms:modified xsi:type="dcterms:W3CDTF">2018-12-04T11:02:20Z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A40D212B-C43C-4791-97FB-528DF1828B42</vt:lpwstr>
  </property>
  <property fmtid="{D5CDD505-2E9C-101B-9397-08002B2CF9AE}" pid="3" name="ArticulatePath">
    <vt:lpwstr>Acceleration</vt:lpwstr>
  </property>
</Properties>
</file>