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3.xml" ContentType="application/vnd.ms-office.activeX+xml"/>
  <Override PartName="/ppt/notesSlides/notesSlide7.xml" ContentType="application/vnd.openxmlformats-officedocument.presentationml.notesSlide+xml"/>
  <Override PartName="/ppt/activeX/activeX4.xml" ContentType="application/vnd.ms-office.activeX+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00" r:id="rId2"/>
  </p:sldMasterIdLst>
  <p:notesMasterIdLst>
    <p:notesMasterId r:id="rId11"/>
  </p:notesMasterIdLst>
  <p:handoutMasterIdLst>
    <p:handoutMasterId r:id="rId12"/>
  </p:handoutMasterIdLst>
  <p:sldIdLst>
    <p:sldId id="347" r:id="rId3"/>
    <p:sldId id="527" r:id="rId4"/>
    <p:sldId id="279" r:id="rId5"/>
    <p:sldId id="257" r:id="rId6"/>
    <p:sldId id="321" r:id="rId7"/>
    <p:sldId id="348" r:id="rId8"/>
    <p:sldId id="340" r:id="rId9"/>
    <p:sldId id="338" r:id="rId10"/>
  </p:sldIdLst>
  <p:sldSz cx="9144000" cy="6858000" type="screen4x3"/>
  <p:notesSz cx="6858000" cy="9296400"/>
  <p:defaultTextStyle>
    <a:defPPr>
      <a:defRPr lang="en-GB"/>
    </a:defPPr>
    <a:lvl1pPr algn="l" rtl="0" fontAlgn="base">
      <a:spcBef>
        <a:spcPct val="0"/>
      </a:spcBef>
      <a:spcAft>
        <a:spcPct val="0"/>
      </a:spcAft>
      <a:defRPr sz="2400" kern="1200">
        <a:solidFill>
          <a:srgbClr val="000066"/>
        </a:solidFill>
        <a:latin typeface="Arial" charset="0"/>
        <a:ea typeface="+mn-ea"/>
        <a:cs typeface="+mn-cs"/>
      </a:defRPr>
    </a:lvl1pPr>
    <a:lvl2pPr marL="457200" algn="l" rtl="0" fontAlgn="base">
      <a:spcBef>
        <a:spcPct val="0"/>
      </a:spcBef>
      <a:spcAft>
        <a:spcPct val="0"/>
      </a:spcAft>
      <a:defRPr sz="2400" kern="1200">
        <a:solidFill>
          <a:srgbClr val="000066"/>
        </a:solidFill>
        <a:latin typeface="Arial" charset="0"/>
        <a:ea typeface="+mn-ea"/>
        <a:cs typeface="+mn-cs"/>
      </a:defRPr>
    </a:lvl2pPr>
    <a:lvl3pPr marL="914400" algn="l" rtl="0" fontAlgn="base">
      <a:spcBef>
        <a:spcPct val="0"/>
      </a:spcBef>
      <a:spcAft>
        <a:spcPct val="0"/>
      </a:spcAft>
      <a:defRPr sz="2400" kern="1200">
        <a:solidFill>
          <a:srgbClr val="000066"/>
        </a:solidFill>
        <a:latin typeface="Arial" charset="0"/>
        <a:ea typeface="+mn-ea"/>
        <a:cs typeface="+mn-cs"/>
      </a:defRPr>
    </a:lvl3pPr>
    <a:lvl4pPr marL="1371600" algn="l" rtl="0" fontAlgn="base">
      <a:spcBef>
        <a:spcPct val="0"/>
      </a:spcBef>
      <a:spcAft>
        <a:spcPct val="0"/>
      </a:spcAft>
      <a:defRPr sz="2400" kern="1200">
        <a:solidFill>
          <a:srgbClr val="000066"/>
        </a:solidFill>
        <a:latin typeface="Arial" charset="0"/>
        <a:ea typeface="+mn-ea"/>
        <a:cs typeface="+mn-cs"/>
      </a:defRPr>
    </a:lvl4pPr>
    <a:lvl5pPr marL="1828800" algn="l" rtl="0" fontAlgn="base">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FFFFE5"/>
    <a:srgbClr val="FFFFDD"/>
    <a:srgbClr val="FFFFF3"/>
    <a:srgbClr val="FFFFCC"/>
    <a:srgbClr val="006600"/>
    <a:srgbClr val="FF0000"/>
    <a:srgbClr val="00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54" autoAdjust="0"/>
  </p:normalViewPr>
  <p:slideViewPr>
    <p:cSldViewPr snapToGrid="0">
      <p:cViewPr varScale="1">
        <p:scale>
          <a:sx n="85" d="100"/>
          <a:sy n="85" d="100"/>
        </p:scale>
        <p:origin x="540" y="84"/>
      </p:cViewPr>
      <p:guideLst>
        <p:guide orient="horz" pos="482"/>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3" name="Rectangle 5"/>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solidFill>
                  <a:schemeClr val="tx1"/>
                </a:solidFill>
              </a:defRPr>
            </a:lvl1pPr>
          </a:lstStyle>
          <a:p>
            <a:fld id="{06DC8662-8ED4-47AE-9337-1709F78A5748}" type="slidenum">
              <a:rPr lang="en-GB" b="1"/>
              <a:pPr/>
              <a:t>‹#›</a:t>
            </a:fld>
            <a:endParaRPr lang="en-GB" b="1"/>
          </a:p>
        </p:txBody>
      </p:sp>
      <p:sp>
        <p:nvSpPr>
          <p:cNvPr id="6" name="Rectangle 7">
            <a:extLst>
              <a:ext uri="{FF2B5EF4-FFF2-40B4-BE49-F238E27FC236}">
                <a16:creationId xmlns:a16="http://schemas.microsoft.com/office/drawing/2014/main" id="{9C0BE466-D1DC-4A4C-B585-B3413FA429E6}"/>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FF7712ED-6187-40CC-87ED-C46233C716D3}"/>
              </a:ext>
            </a:extLst>
          </p:cNvPr>
          <p:cNvSpPr>
            <a:spLocks noChangeArrowheads="1"/>
          </p:cNvSpPr>
          <p:nvPr/>
        </p:nvSpPr>
        <p:spPr bwMode="auto">
          <a:xfrm>
            <a:off x="895527" y="116205"/>
            <a:ext cx="5066949"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Elementary School Life Science</a:t>
            </a: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175" name="Rectangle 7"/>
          <p:cNvSpPr>
            <a:spLocks noGrp="1" noChangeArrowheads="1"/>
          </p:cNvSpPr>
          <p:nvPr>
            <p:ph type="sldNum" sz="quarter" idx="5"/>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7B7BF23B-90AD-4B75-B9B4-0BAAFAB054B2}" type="slidenum">
              <a:rPr lang="en-GB" smtClean="0"/>
              <a:pPr/>
              <a:t>‹#›</a:t>
            </a:fld>
            <a:endParaRPr lang="en-GB"/>
          </a:p>
        </p:txBody>
      </p:sp>
      <p:sp>
        <p:nvSpPr>
          <p:cNvPr id="8" name="Rectangle 9">
            <a:extLst>
              <a:ext uri="{FF2B5EF4-FFF2-40B4-BE49-F238E27FC236}">
                <a16:creationId xmlns:a16="http://schemas.microsoft.com/office/drawing/2014/main" id="{F6E269DC-54D7-4CFC-90BE-3DEF7DC533DB}"/>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70B13053-4B1C-4DDD-88FA-6C33A1E796CB}"/>
              </a:ext>
            </a:extLst>
          </p:cNvPr>
          <p:cNvSpPr>
            <a:spLocks noChangeArrowheads="1"/>
          </p:cNvSpPr>
          <p:nvPr/>
        </p:nvSpPr>
        <p:spPr bwMode="auto">
          <a:xfrm>
            <a:off x="895527" y="116205"/>
            <a:ext cx="5066949"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Elementary School Life Science</a:t>
            </a:r>
          </a:p>
        </p:txBody>
      </p:sp>
    </p:spTree>
  </p:cSld>
  <p:clrMap bg1="lt1" tx1="dk1" bg2="lt2" tx2="dk2" accent1="accent1" accent2="accent2" accent3="accent3" accent4="accent4" accent5="accent5" accent6="accent6" hlink="hlink" folHlink="folHlink"/>
  <p:hf hdr="0" ftr="0" dt="0"/>
  <p:notesStyle>
    <a:lvl1pPr algn="l" rtl="0" fontAlgn="base">
      <a:spcBef>
        <a:spcPts val="432"/>
      </a:spcBef>
      <a:spcAft>
        <a:spcPct val="0"/>
      </a:spcAft>
      <a:defRPr sz="1200" kern="1200">
        <a:solidFill>
          <a:schemeClr val="tx1"/>
        </a:solidFill>
        <a:latin typeface="Arial" charset="0"/>
        <a:ea typeface="+mn-ea"/>
        <a:cs typeface="+mn-cs"/>
      </a:defRPr>
    </a:lvl1pPr>
    <a:lvl2pPr marL="457200" algn="l" rtl="0" fontAlgn="base">
      <a:spcBef>
        <a:spcPts val="432"/>
      </a:spcBef>
      <a:spcAft>
        <a:spcPct val="0"/>
      </a:spcAft>
      <a:defRPr sz="1200" kern="1200">
        <a:solidFill>
          <a:schemeClr val="tx1"/>
        </a:solidFill>
        <a:latin typeface="Arial" charset="0"/>
        <a:ea typeface="+mn-ea"/>
        <a:cs typeface="+mn-cs"/>
      </a:defRPr>
    </a:lvl2pPr>
    <a:lvl3pPr marL="914400" algn="l" rtl="0" fontAlgn="base">
      <a:spcBef>
        <a:spcPts val="432"/>
      </a:spcBef>
      <a:spcAft>
        <a:spcPct val="0"/>
      </a:spcAft>
      <a:defRPr sz="1200" kern="1200">
        <a:solidFill>
          <a:schemeClr val="tx1"/>
        </a:solidFill>
        <a:latin typeface="Arial" charset="0"/>
        <a:ea typeface="+mn-ea"/>
        <a:cs typeface="+mn-cs"/>
      </a:defRPr>
    </a:lvl3pPr>
    <a:lvl4pPr marL="1371600" algn="l" rtl="0" fontAlgn="base">
      <a:spcBef>
        <a:spcPts val="432"/>
      </a:spcBef>
      <a:spcAft>
        <a:spcPct val="0"/>
      </a:spcAft>
      <a:defRPr sz="1200" kern="1200">
        <a:solidFill>
          <a:schemeClr val="tx1"/>
        </a:solidFill>
        <a:latin typeface="Arial" charset="0"/>
        <a:ea typeface="+mn-ea"/>
        <a:cs typeface="+mn-cs"/>
      </a:defRPr>
    </a:lvl4pPr>
    <a:lvl5pPr marL="1828800" algn="l" rtl="0" fontAlgn="base">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05FEFF-E31A-4AAD-A316-7A18B13598C5}" type="slidenum">
              <a:rPr lang="en-GB"/>
              <a:pPr/>
              <a:t>1</a:t>
            </a:fld>
            <a:endParaRPr lang="en-GB"/>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2</a:t>
            </a:fld>
            <a:endParaRPr lang="en-US" altLang="en-US"/>
          </a:p>
        </p:txBody>
      </p:sp>
    </p:spTree>
    <p:extLst>
      <p:ext uri="{BB962C8B-B14F-4D97-AF65-F5344CB8AC3E}">
        <p14:creationId xmlns:p14="http://schemas.microsoft.com/office/powerpoint/2010/main" val="60217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6D5FB-7F04-4352-B66B-07CF3B2CBAE2}" type="slidenum">
              <a:rPr lang="en-GB"/>
              <a:pPr/>
              <a:t>3</a:t>
            </a:fld>
            <a:endParaRPr lang="en-GB"/>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9DEEA-3A61-4F79-AB08-488B5F8C2932}" type="slidenum">
              <a:rPr lang="en-GB"/>
              <a:pPr/>
              <a:t>4</a:t>
            </a:fld>
            <a:endParaRPr lang="en-GB"/>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GB" b="1" dirty="0"/>
              <a:t>Teacher notes</a:t>
            </a:r>
          </a:p>
          <a:p>
            <a:r>
              <a:rPr lang="en-GB" dirty="0"/>
              <a:t>Emphasize that the park itself is a habitat, and also that lots of smaller habitats are contained within it. Discuss the idea of a habitats, mini-habitats and micro-habitats. </a:t>
            </a:r>
          </a:p>
          <a:p>
            <a:r>
              <a:rPr lang="en-GB" dirty="0"/>
              <a:t>Habitat: The park</a:t>
            </a:r>
            <a:endParaRPr lang="en-US" dirty="0"/>
          </a:p>
          <a:p>
            <a:r>
              <a:rPr lang="en-GB" dirty="0"/>
              <a:t>Mini-habitat: tree, bushes, flower bed, lawn </a:t>
            </a:r>
            <a:endParaRPr lang="en-US" dirty="0"/>
          </a:p>
          <a:p>
            <a:r>
              <a:rPr lang="en-GB" dirty="0"/>
              <a:t>Micro-habitat: under a leaf, under a stone.</a:t>
            </a:r>
          </a:p>
          <a:p>
            <a:endParaRPr lang="en-GB" dirty="0"/>
          </a:p>
          <a:p>
            <a:r>
              <a:rPr lang="en-GB" dirty="0"/>
              <a:t>Explain that organisms have features that help them to survive in their habitats. </a:t>
            </a:r>
          </a:p>
          <a:p>
            <a:endParaRPr lang="en-GB" dirty="0"/>
          </a:p>
          <a:p>
            <a:pPr defTabSz="928299" eaLnBrk="0" hangingPunct="0">
              <a:defRPr/>
            </a:pPr>
            <a:r>
              <a:rPr lang="en-GB" dirty="0"/>
              <a:t>This slide covers the Science and Engineering Practices:</a:t>
            </a:r>
          </a:p>
          <a:p>
            <a:pPr marL="174056" indent="-174056" defTabSz="928299" eaLnBrk="0" hangingPunct="0">
              <a:buFont typeface="Arial" panose="020B0604020202020204" pitchFamily="34" charset="0"/>
              <a:buChar char="•"/>
              <a:defRPr/>
            </a:pPr>
            <a:r>
              <a:rPr lang="en-GB" b="1" dirty="0"/>
              <a:t>Planning and Carrying Out Investigations: </a:t>
            </a:r>
            <a:r>
              <a:rPr lang="en-GB" dirty="0"/>
              <a:t>Make observations and/or measurements to produce data to serve as the basis for evidence for an explanation of a phenomenon or test a design solution.</a:t>
            </a:r>
          </a:p>
          <a:p>
            <a:pPr marL="174056" indent="-174056" defTabSz="928299" eaLnBrk="0" hangingPunct="0">
              <a:buFont typeface="Arial" panose="020B0604020202020204" pitchFamily="34" charset="0"/>
              <a:buChar char="•"/>
              <a:defRPr/>
            </a:pPr>
            <a:r>
              <a:rPr lang="en-GB" b="1" dirty="0"/>
              <a:t>Constructing Explanations and Designing Solutions:</a:t>
            </a:r>
            <a:r>
              <a:rPr lang="en-GB" dirty="0"/>
              <a:t> Construct an explanation of observed relationships (e.g., the distribution of plants in the back yard).</a:t>
            </a:r>
            <a:endParaRPr lang="en-GB" dirty="0">
              <a:effectLs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7A382-42D4-470D-9B32-E5135A57D3DE}" type="slidenum">
              <a:rPr lang="en-GB"/>
              <a:pPr/>
              <a:t>5</a:t>
            </a:fld>
            <a:endParaRPr lang="en-GB"/>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b="1" dirty="0"/>
              <a:t>Teacher notes</a:t>
            </a:r>
          </a:p>
          <a:p>
            <a:r>
              <a:rPr lang="en-US" dirty="0"/>
              <a:t>Some organisms look for a home that allows them to hide or to keep cool. Others need a home that provides lots of sunshine. Have students research common organisms in your local or state environment and ask them to consider what features make these organisms suited to their habitat. </a:t>
            </a:r>
          </a:p>
          <a:p>
            <a:endParaRPr lang="en-US" dirty="0"/>
          </a:p>
          <a:p>
            <a:pPr defTabSz="928299" eaLnBrk="0" hangingPunct="0">
              <a:defRPr/>
            </a:pPr>
            <a:r>
              <a:rPr lang="en-GB" dirty="0"/>
              <a:t>This slide covers the Science and Engineering Practice:</a:t>
            </a:r>
          </a:p>
          <a:p>
            <a:pPr marL="174056" indent="-174056" defTabSz="928299" eaLnBrk="0" hangingPunct="0">
              <a:buFont typeface="Arial" panose="020B0604020202020204" pitchFamily="34" charset="0"/>
              <a:buChar char="•"/>
              <a:defRPr/>
            </a:pPr>
            <a:r>
              <a:rPr lang="en-GB" b="1" dirty="0"/>
              <a:t>Asking Questions and Defining Problems: </a:t>
            </a:r>
            <a:r>
              <a:rPr lang="en-GB" dirty="0"/>
              <a:t>Ask questions that can be investigated and predict reasonable outcomes based on patterns such as cause and effect relationships.</a:t>
            </a:r>
            <a:endParaRPr lang="en-GB" dirty="0">
              <a:effectLs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6D5FB-7F04-4352-B66B-07CF3B2CBAE2}" type="slidenum">
              <a:rPr lang="en-GB"/>
              <a:pPr/>
              <a:t>6</a:t>
            </a:fld>
            <a:endParaRPr lang="en-GB"/>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dirty="0"/>
              <a:t>Teacher notes</a:t>
            </a:r>
          </a:p>
          <a:p>
            <a:r>
              <a:rPr lang="en-US" dirty="0"/>
              <a:t>Help students to explain that a river habitat is a cool, freshwater environment</a:t>
            </a:r>
            <a:r>
              <a:rPr lang="en-US" baseline="0" dirty="0"/>
              <a:t> that would not meet the needs of the octopus. If it was moved to this environment, the octopus would not have the ability to survive and would most likely die.</a:t>
            </a:r>
          </a:p>
          <a:p>
            <a:endParaRPr lang="en-US" baseline="0" dirty="0"/>
          </a:p>
          <a:p>
            <a:pPr defTabSz="928299" eaLnBrk="0" hangingPunct="0">
              <a:defRPr/>
            </a:pPr>
            <a:r>
              <a:rPr lang="en-GB" dirty="0"/>
              <a:t>This slide covers the Science and Engineering Practice:</a:t>
            </a:r>
          </a:p>
          <a:p>
            <a:pPr marL="174056" indent="-174056" defTabSz="928299" eaLnBrk="0" hangingPunct="0">
              <a:buFont typeface="Arial" panose="020B0604020202020204" pitchFamily="34" charset="0"/>
              <a:buChar char="•"/>
              <a:defRPr/>
            </a:pPr>
            <a:r>
              <a:rPr lang="en-GB" b="1" dirty="0"/>
              <a:t>Asking Questions and Defining Problems: </a:t>
            </a:r>
            <a:r>
              <a:rPr lang="en-GB" dirty="0"/>
              <a:t>Ask questions that can be investigated and predict reasonable outcomes based on patterns such as cause and effect relationships.</a:t>
            </a:r>
            <a:endParaRPr lang="en-GB" dirty="0">
              <a:effectLs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6CA00F-3474-4A52-811C-2B7D780EBABF}" type="slidenum">
              <a:rPr lang="en-GB"/>
              <a:pPr/>
              <a:t>7</a:t>
            </a:fld>
            <a:endParaRPr lang="en-GB"/>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pPr defTabSz="928299" eaLnBrk="0" hangingPunct="0">
              <a:defRPr/>
            </a:pPr>
            <a:r>
              <a:rPr lang="en-GB" dirty="0"/>
              <a:t>This slide covers the Science and Engineering Practices:</a:t>
            </a:r>
          </a:p>
          <a:p>
            <a:pPr marL="174056" indent="-174056" defTabSz="928299" eaLnBrk="0" hangingPunct="0">
              <a:buFont typeface="Arial" panose="020B0604020202020204" pitchFamily="34" charset="0"/>
              <a:buChar char="•"/>
              <a:defRPr/>
            </a:pPr>
            <a:r>
              <a:rPr lang="en-GB" b="1" dirty="0"/>
              <a:t>Constructing Explanations and Designing Solutions: </a:t>
            </a:r>
            <a:r>
              <a:rPr lang="en-GB" dirty="0"/>
              <a:t>Use evidence (e.g., measurements, observations, patterns) to construct or support an explanation or design a solution to a problem.</a:t>
            </a:r>
          </a:p>
          <a:p>
            <a:pPr marL="174056" indent="-174056" defTabSz="928299" eaLnBrk="0" hangingPunct="0">
              <a:buFont typeface="Arial" panose="020B0604020202020204" pitchFamily="34" charset="0"/>
              <a:buChar char="•"/>
              <a:defRPr/>
            </a:pPr>
            <a:r>
              <a:rPr lang="en-GB" b="1" dirty="0"/>
              <a:t>Engaging in Argument from Evidence: </a:t>
            </a:r>
            <a:r>
              <a:rPr lang="en-GB" dirty="0"/>
              <a:t>Construct and/or support an argument with evidence, data, and/or a model.</a:t>
            </a:r>
          </a:p>
          <a:p>
            <a:pPr marL="174056" indent="-174056" defTabSz="928299" eaLnBrk="0" hangingPunct="0">
              <a:buFont typeface="Arial" panose="020B0604020202020204" pitchFamily="34" charset="0"/>
              <a:buChar char="•"/>
              <a:defRPr/>
            </a:pPr>
            <a:r>
              <a:rPr lang="en-GB" b="1" dirty="0"/>
              <a:t>Obtaining, Evaluating, and Communicating Information:</a:t>
            </a:r>
            <a:r>
              <a:rPr lang="en-GB" dirty="0"/>
              <a:t> Communicate scientific and/or technical information orally and/or in written formats, including various forms of media and may include tables, diagrams, and charts.</a:t>
            </a:r>
            <a:endParaRPr lang="en-GB" dirty="0">
              <a:effectLs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BE0A47-3DD0-490A-9E8F-239383E56597}" type="slidenum">
              <a:rPr lang="en-GB"/>
              <a:pPr/>
              <a:t>8</a:t>
            </a:fld>
            <a:endParaRPr lang="en-GB"/>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normAutofit fontScale="92500"/>
          </a:bodyPr>
          <a:lstStyle/>
          <a:p>
            <a:pPr>
              <a:lnSpc>
                <a:spcPct val="110000"/>
              </a:lnSpc>
            </a:pPr>
            <a:r>
              <a:rPr lang="en-GB" b="1" dirty="0"/>
              <a:t>Teacher notes</a:t>
            </a:r>
          </a:p>
          <a:p>
            <a:pPr>
              <a:lnSpc>
                <a:spcPct val="110000"/>
              </a:lnSpc>
            </a:pPr>
            <a:r>
              <a:rPr lang="en-GB" dirty="0"/>
              <a:t>Explain that organisms only flourish in a healthy environment where there is enough food. Ask students to think about the ways in which organisms are affected by changing conditions such as: the draining of a pond, the removal of weeds from a pond, the removal of shade, or pollution.  </a:t>
            </a:r>
          </a:p>
          <a:p>
            <a:pPr>
              <a:lnSpc>
                <a:spcPct val="110000"/>
              </a:lnSpc>
            </a:pPr>
            <a:r>
              <a:rPr lang="en-GB" dirty="0"/>
              <a:t>Ask students to describe examples of human impacts on the environment that have brought about beneficial changes and examples that have detrimental effects.</a:t>
            </a:r>
          </a:p>
          <a:p>
            <a:pPr>
              <a:lnSpc>
                <a:spcPct val="110000"/>
              </a:lnSpc>
            </a:pPr>
            <a:endParaRPr lang="en-GB" dirty="0"/>
          </a:p>
          <a:p>
            <a:pPr>
              <a:lnSpc>
                <a:spcPct val="110000"/>
              </a:lnSpc>
            </a:pPr>
            <a:r>
              <a:rPr lang="en-GB" dirty="0"/>
              <a:t>For more information on environmental changes, please refer to the </a:t>
            </a:r>
            <a:r>
              <a:rPr lang="en-GB" i="1" dirty="0"/>
              <a:t>Environmental Change</a:t>
            </a:r>
            <a:r>
              <a:rPr lang="en-GB" dirty="0"/>
              <a:t> presentation.</a:t>
            </a:r>
          </a:p>
          <a:p>
            <a:pPr>
              <a:lnSpc>
                <a:spcPct val="110000"/>
              </a:lnSpc>
            </a:pPr>
            <a:endParaRPr lang="en-GB" dirty="0"/>
          </a:p>
          <a:p>
            <a:pPr defTabSz="928299" eaLnBrk="0" hangingPunct="0">
              <a:lnSpc>
                <a:spcPct val="110000"/>
              </a:lnSpc>
              <a:defRPr/>
            </a:pPr>
            <a:r>
              <a:rPr lang="en-GB" dirty="0"/>
              <a:t>This slide covers the Science and Engineering Practices:</a:t>
            </a:r>
          </a:p>
          <a:p>
            <a:pPr marL="174056" indent="-174056" defTabSz="928299" eaLnBrk="0" hangingPunct="0">
              <a:lnSpc>
                <a:spcPct val="110000"/>
              </a:lnSpc>
              <a:buFont typeface="Arial" panose="020B0604020202020204" pitchFamily="34" charset="0"/>
              <a:buChar char="•"/>
              <a:defRPr/>
            </a:pPr>
            <a:r>
              <a:rPr lang="en-GB" b="1" dirty="0"/>
              <a:t>Asking Questions and Defining Problems: </a:t>
            </a:r>
            <a:r>
              <a:rPr lang="en-GB" dirty="0"/>
              <a:t>Ask questions that can be investigated and predict reasonable outcomes based on patterns such as cause and effect relationships.</a:t>
            </a:r>
          </a:p>
          <a:p>
            <a:pPr marL="174056" indent="-174056" defTabSz="928299" eaLnBrk="0" hangingPunct="0">
              <a:lnSpc>
                <a:spcPct val="110000"/>
              </a:lnSpc>
              <a:buFont typeface="Arial" panose="020B0604020202020204" pitchFamily="34" charset="0"/>
              <a:buChar char="•"/>
              <a:defRPr/>
            </a:pPr>
            <a:r>
              <a:rPr lang="en-GB" b="1" dirty="0"/>
              <a:t>Obtaining, Evaluating, and Communicating Information:</a:t>
            </a:r>
            <a:r>
              <a:rPr lang="en-GB" dirty="0"/>
              <a:t> Communicate scientific and/or technical information orally and/or in written formats, including various forms of media and may include tables, diagrams, and charts.</a:t>
            </a:r>
            <a:endParaRPr lang="en-GB" dirty="0">
              <a:effectLst/>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8</a:t>
            </a:r>
          </a:p>
        </p:txBody>
      </p:sp>
    </p:spTree>
    <p:custDataLst>
      <p:tags r:id="rId1"/>
    </p:custDataLst>
    <p:extLst>
      <p:ext uri="{BB962C8B-B14F-4D97-AF65-F5344CB8AC3E}">
        <p14:creationId xmlns:p14="http://schemas.microsoft.com/office/powerpoint/2010/main" val="2873201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350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5253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61801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299948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8</a:t>
            </a:r>
          </a:p>
        </p:txBody>
      </p:sp>
    </p:spTree>
    <p:custDataLst>
      <p:tags r:id="rId1"/>
    </p:custDataLst>
    <p:extLst>
      <p:ext uri="{BB962C8B-B14F-4D97-AF65-F5344CB8AC3E}">
        <p14:creationId xmlns:p14="http://schemas.microsoft.com/office/powerpoint/2010/main" val="389655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62830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7354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5603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6282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6112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80488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577923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343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5225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210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275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4550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49615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32188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892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269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6750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601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57923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323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8</a:t>
            </a:r>
          </a:p>
        </p:txBody>
      </p:sp>
    </p:spTree>
    <p:custDataLst>
      <p:tags r:id="rId16"/>
    </p:custDataLst>
    <p:extLst>
      <p:ext uri="{BB962C8B-B14F-4D97-AF65-F5344CB8AC3E}">
        <p14:creationId xmlns:p14="http://schemas.microsoft.com/office/powerpoint/2010/main" val="22627041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8</a:t>
            </a:r>
          </a:p>
        </p:txBody>
      </p:sp>
    </p:spTree>
    <p:custDataLst>
      <p:tags r:id="rId14"/>
    </p:custDataLst>
    <p:extLst>
      <p:ext uri="{BB962C8B-B14F-4D97-AF65-F5344CB8AC3E}">
        <p14:creationId xmlns:p14="http://schemas.microsoft.com/office/powerpoint/2010/main" val="166563966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0.xml"/><Relationship Id="rId7" Type="http://schemas.openxmlformats.org/officeDocument/2006/relationships/image" Target="../media/image11.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notesSlide" Target="../notesSlides/notesSlide4.xml"/><Relationship Id="rId9" Type="http://schemas.openxmlformats.org/officeDocument/2006/relationships/image" Target="../media/image9.wmf"/></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0.xml"/><Relationship Id="rId7" Type="http://schemas.openxmlformats.org/officeDocument/2006/relationships/image" Target="../media/image11.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notesSlide" Target="../notesSlides/notesSlide5.xml"/><Relationship Id="rId9"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F3B627-DD8C-4013-82EC-DA9860220D49}"/>
              </a:ext>
            </a:extLst>
          </p:cNvPr>
          <p:cNvSpPr>
            <a:spLocks noGrp="1"/>
          </p:cNvSpPr>
          <p:nvPr>
            <p:ph type="title"/>
          </p:nvPr>
        </p:nvSpPr>
        <p:spPr/>
        <p:txBody>
          <a:bodyPr/>
          <a:lstStyle/>
          <a:p>
            <a:r>
              <a:rPr lang="en-GB" dirty="0"/>
              <a:t>Habitats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6. Structure and Function</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Text Box 5"/>
          <p:cNvSpPr txBox="1">
            <a:spLocks noChangeArrowheads="1"/>
          </p:cNvSpPr>
          <p:nvPr/>
        </p:nvSpPr>
        <p:spPr bwMode="auto">
          <a:xfrm>
            <a:off x="342987" y="778905"/>
            <a:ext cx="8367713" cy="830997"/>
          </a:xfrm>
          <a:prstGeom prst="rect">
            <a:avLst/>
          </a:prstGeom>
          <a:noFill/>
          <a:ln w="9525">
            <a:noFill/>
            <a:miter lim="800000"/>
            <a:headEnd/>
            <a:tailEnd/>
          </a:ln>
          <a:effectLst/>
        </p:spPr>
        <p:txBody>
          <a:bodyPr>
            <a:spAutoFit/>
          </a:bodyPr>
          <a:lstStyle/>
          <a:p>
            <a:r>
              <a:rPr lang="en-GB" dirty="0"/>
              <a:t>Plants and animals live together in </a:t>
            </a:r>
            <a:r>
              <a:rPr lang="en-GB" b="1" dirty="0">
                <a:solidFill>
                  <a:srgbClr val="10BC45"/>
                </a:solidFill>
              </a:rPr>
              <a:t>habitats</a:t>
            </a:r>
            <a:r>
              <a:rPr lang="en-GB" dirty="0"/>
              <a:t>. A habitat is the natural home or environment of an organism. </a:t>
            </a:r>
          </a:p>
        </p:txBody>
      </p:sp>
      <p:sp>
        <p:nvSpPr>
          <p:cNvPr id="68619" name="Rectangle 11"/>
          <p:cNvSpPr>
            <a:spLocks noGrp="1" noChangeArrowheads="1"/>
          </p:cNvSpPr>
          <p:nvPr>
            <p:ph type="title"/>
          </p:nvPr>
        </p:nvSpPr>
        <p:spPr>
          <a:noFill/>
        </p:spPr>
        <p:txBody>
          <a:bodyPr/>
          <a:lstStyle/>
          <a:p>
            <a:r>
              <a:rPr lang="en-GB" dirty="0"/>
              <a:t>Living in habitats</a:t>
            </a:r>
          </a:p>
        </p:txBody>
      </p:sp>
      <p:sp>
        <p:nvSpPr>
          <p:cNvPr id="68623" name="Text Box 15"/>
          <p:cNvSpPr txBox="1">
            <a:spLocks noChangeArrowheads="1"/>
          </p:cNvSpPr>
          <p:nvPr/>
        </p:nvSpPr>
        <p:spPr bwMode="auto">
          <a:xfrm>
            <a:off x="342987" y="2306080"/>
            <a:ext cx="2826753" cy="1569660"/>
          </a:xfrm>
          <a:prstGeom prst="rect">
            <a:avLst/>
          </a:prstGeom>
          <a:noFill/>
          <a:ln w="9525">
            <a:noFill/>
            <a:miter lim="800000"/>
            <a:headEnd/>
            <a:tailEnd/>
          </a:ln>
          <a:effectLst/>
        </p:spPr>
        <p:txBody>
          <a:bodyPr wrap="square">
            <a:spAutoFit/>
          </a:bodyPr>
          <a:lstStyle/>
          <a:p>
            <a:r>
              <a:rPr lang="en-GB" dirty="0"/>
              <a:t>A habitat includes everything that a living thing needs to survive. </a:t>
            </a:r>
            <a:endParaRPr lang="en-GB" dirty="0">
              <a:solidFill>
                <a:schemeClr val="tx1"/>
              </a:solidFill>
            </a:endParaRPr>
          </a:p>
        </p:txBody>
      </p:sp>
      <p:sp>
        <p:nvSpPr>
          <p:cNvPr id="68624" name="Text Box 16"/>
          <p:cNvSpPr txBox="1">
            <a:spLocks noChangeArrowheads="1"/>
          </p:cNvSpPr>
          <p:nvPr/>
        </p:nvSpPr>
        <p:spPr bwMode="auto">
          <a:xfrm>
            <a:off x="342987" y="4287280"/>
            <a:ext cx="3008313" cy="1569660"/>
          </a:xfrm>
          <a:prstGeom prst="rect">
            <a:avLst/>
          </a:prstGeom>
          <a:noFill/>
          <a:ln w="9525">
            <a:noFill/>
            <a:miter lim="800000"/>
            <a:headEnd/>
            <a:tailEnd/>
          </a:ln>
          <a:effectLst/>
        </p:spPr>
        <p:txBody>
          <a:bodyPr>
            <a:spAutoFit/>
          </a:bodyPr>
          <a:lstStyle/>
          <a:p>
            <a:r>
              <a:rPr lang="en-GB" dirty="0"/>
              <a:t>Plants and animals living together in different habitats form an </a:t>
            </a:r>
            <a:r>
              <a:rPr lang="en-GB" b="1" dirty="0">
                <a:solidFill>
                  <a:srgbClr val="10BC45"/>
                </a:solidFill>
              </a:rPr>
              <a:t>ecosystem</a:t>
            </a:r>
            <a:r>
              <a:rPr lang="en-GB" dirty="0"/>
              <a:t>.</a:t>
            </a:r>
          </a:p>
        </p:txBody>
      </p:sp>
      <p:pic>
        <p:nvPicPr>
          <p:cNvPr id="68625" name="Picture 17" descr="forest habitat"/>
          <p:cNvPicPr>
            <a:picLocks noChangeAspect="1" noChangeArrowheads="1"/>
          </p:cNvPicPr>
          <p:nvPr/>
        </p:nvPicPr>
        <p:blipFill>
          <a:blip r:embed="rId3"/>
          <a:srcRect/>
          <a:stretch>
            <a:fillRect/>
          </a:stretch>
        </p:blipFill>
        <p:spPr bwMode="auto">
          <a:xfrm>
            <a:off x="3419475" y="1547813"/>
            <a:ext cx="5724525" cy="4445000"/>
          </a:xfrm>
          <a:prstGeom prst="rect">
            <a:avLst/>
          </a:prstGeom>
          <a:noFill/>
        </p:spPr>
      </p:pic>
      <p:pic>
        <p:nvPicPr>
          <p:cNvPr id="8" name="Picture 7">
            <a:extLst>
              <a:ext uri="{FF2B5EF4-FFF2-40B4-BE49-F238E27FC236}">
                <a16:creationId xmlns:a16="http://schemas.microsoft.com/office/drawing/2014/main" id="{44936BBB-23AC-47DB-9FE9-54B565AFF57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2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3" grpId="0"/>
      <p:bldP spid="686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879475" y="136525"/>
            <a:ext cx="184150" cy="366713"/>
          </a:xfrm>
          <a:prstGeom prst="rect">
            <a:avLst/>
          </a:prstGeom>
          <a:noFill/>
          <a:ln w="9525">
            <a:noFill/>
            <a:miter lim="800000"/>
            <a:headEnd/>
            <a:tailEnd/>
          </a:ln>
          <a:effectLst/>
        </p:spPr>
        <p:txBody>
          <a:bodyPr wrap="none">
            <a:spAutoFit/>
          </a:bodyPr>
          <a:lstStyle/>
          <a:p>
            <a:endParaRPr lang="en-US" sz="1800">
              <a:solidFill>
                <a:schemeClr val="tx1"/>
              </a:solidFill>
            </a:endParaRPr>
          </a:p>
        </p:txBody>
      </p:sp>
      <p:sp>
        <p:nvSpPr>
          <p:cNvPr id="17429" name="Rectangle 21"/>
          <p:cNvSpPr>
            <a:spLocks noGrp="1" noChangeArrowheads="1"/>
          </p:cNvSpPr>
          <p:nvPr>
            <p:ph type="title"/>
          </p:nvPr>
        </p:nvSpPr>
        <p:spPr>
          <a:noFill/>
        </p:spPr>
        <p:txBody>
          <a:bodyPr/>
          <a:lstStyle/>
          <a:p>
            <a:r>
              <a:rPr lang="en-GB" dirty="0"/>
              <a:t>Different types of habitats</a:t>
            </a:r>
          </a:p>
        </p:txBody>
      </p:sp>
      <p:pic>
        <p:nvPicPr>
          <p:cNvPr id="8" name="Picture 7">
            <a:extLst>
              <a:ext uri="{FF2B5EF4-FFF2-40B4-BE49-F238E27FC236}">
                <a16:creationId xmlns:a16="http://schemas.microsoft.com/office/drawing/2014/main" id="{3246CD6D-B1C4-4721-A9D5-E80CF630BD6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12BDDD96-F63A-4588-8784-08A6A6751E05}"/>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846DDF14-3EB9-46BE-A1CE-997AD419C31C}"/>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AB96CF1C-6398-4063-B7C8-8D9AC96B3A3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7935"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7452"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4696206D-668C-4415-A77A-E03A16D39053}"/>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84" name="Rectangle 28"/>
          <p:cNvSpPr>
            <a:spLocks noGrp="1" noChangeArrowheads="1"/>
          </p:cNvSpPr>
          <p:nvPr>
            <p:ph type="title"/>
          </p:nvPr>
        </p:nvSpPr>
        <p:spPr>
          <a:noFill/>
        </p:spPr>
        <p:txBody>
          <a:bodyPr/>
          <a:lstStyle/>
          <a:p>
            <a:r>
              <a:rPr lang="en-GB" dirty="0"/>
              <a:t>Conditions within habitats</a:t>
            </a:r>
          </a:p>
        </p:txBody>
      </p:sp>
      <p:pic>
        <p:nvPicPr>
          <p:cNvPr id="7" name="Picture 6">
            <a:extLst>
              <a:ext uri="{FF2B5EF4-FFF2-40B4-BE49-F238E27FC236}">
                <a16:creationId xmlns:a16="http://schemas.microsoft.com/office/drawing/2014/main" id="{160D6488-E1AC-40BC-809F-1D4475E2E08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19C36805-3E8C-45C8-A23F-8937AA006BD0}"/>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E19588BF-8473-4092-BBCA-24CF92D306E5}"/>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BAA6C9FE-2CDB-449B-A2B5-6616FFB4ACB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7935"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47507"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3DE128E6-D0CF-46F8-BE75-7E949BBEBEF4}"/>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Text Box 5"/>
          <p:cNvSpPr txBox="1">
            <a:spLocks noChangeArrowheads="1"/>
          </p:cNvSpPr>
          <p:nvPr/>
        </p:nvSpPr>
        <p:spPr bwMode="auto">
          <a:xfrm>
            <a:off x="336073" y="776464"/>
            <a:ext cx="8367713" cy="830997"/>
          </a:xfrm>
          <a:prstGeom prst="rect">
            <a:avLst/>
          </a:prstGeom>
          <a:noFill/>
          <a:ln w="9525">
            <a:noFill/>
            <a:miter lim="800000"/>
            <a:headEnd/>
            <a:tailEnd/>
          </a:ln>
          <a:effectLst/>
        </p:spPr>
        <p:txBody>
          <a:bodyPr>
            <a:spAutoFit/>
          </a:bodyPr>
          <a:lstStyle/>
          <a:p>
            <a:r>
              <a:rPr lang="en-GB" dirty="0"/>
              <a:t>This octopus lives in the sea next to Indonesia, where the water is warm.</a:t>
            </a:r>
          </a:p>
        </p:txBody>
      </p:sp>
      <p:sp>
        <p:nvSpPr>
          <p:cNvPr id="68619" name="Rectangle 11"/>
          <p:cNvSpPr>
            <a:spLocks noGrp="1" noChangeArrowheads="1"/>
          </p:cNvSpPr>
          <p:nvPr>
            <p:ph type="title"/>
          </p:nvPr>
        </p:nvSpPr>
        <p:spPr>
          <a:noFill/>
        </p:spPr>
        <p:txBody>
          <a:bodyPr/>
          <a:lstStyle/>
          <a:p>
            <a:r>
              <a:rPr lang="en-GB" dirty="0"/>
              <a:t>Animals and their habitats</a:t>
            </a:r>
          </a:p>
        </p:txBody>
      </p:sp>
      <p:sp>
        <p:nvSpPr>
          <p:cNvPr id="8" name="Text Box 5"/>
          <p:cNvSpPr txBox="1">
            <a:spLocks noChangeArrowheads="1"/>
          </p:cNvSpPr>
          <p:nvPr/>
        </p:nvSpPr>
        <p:spPr bwMode="auto">
          <a:xfrm>
            <a:off x="336073" y="4618137"/>
            <a:ext cx="4139703" cy="1200329"/>
          </a:xfrm>
          <a:prstGeom prst="rect">
            <a:avLst/>
          </a:prstGeom>
          <a:noFill/>
          <a:ln w="9525">
            <a:noFill/>
            <a:miter lim="800000"/>
            <a:headEnd/>
            <a:tailEnd/>
          </a:ln>
          <a:effectLst/>
        </p:spPr>
        <p:txBody>
          <a:bodyPr wrap="square">
            <a:spAutoFit/>
          </a:bodyPr>
          <a:lstStyle/>
          <a:p>
            <a:r>
              <a:rPr lang="en-GB" dirty="0"/>
              <a:t>What would happen if you moved it to a river habitat instead?</a:t>
            </a:r>
          </a:p>
        </p:txBody>
      </p:sp>
      <p:sp>
        <p:nvSpPr>
          <p:cNvPr id="9" name="Text Box 5"/>
          <p:cNvSpPr txBox="1">
            <a:spLocks noChangeArrowheads="1"/>
          </p:cNvSpPr>
          <p:nvPr/>
        </p:nvSpPr>
        <p:spPr bwMode="auto">
          <a:xfrm>
            <a:off x="336073" y="2057022"/>
            <a:ext cx="3963552" cy="830997"/>
          </a:xfrm>
          <a:prstGeom prst="rect">
            <a:avLst/>
          </a:prstGeom>
          <a:noFill/>
          <a:ln w="9525">
            <a:noFill/>
            <a:miter lim="800000"/>
            <a:headEnd/>
            <a:tailEnd/>
          </a:ln>
          <a:effectLst/>
        </p:spPr>
        <p:txBody>
          <a:bodyPr wrap="square">
            <a:spAutoFit/>
          </a:bodyPr>
          <a:lstStyle/>
          <a:p>
            <a:r>
              <a:rPr lang="en-GB" dirty="0"/>
              <a:t>The octopus is suited to live in its own habitat.</a:t>
            </a:r>
          </a:p>
        </p:txBody>
      </p:sp>
      <p:sp>
        <p:nvSpPr>
          <p:cNvPr id="11" name="Text Box 5"/>
          <p:cNvSpPr txBox="1">
            <a:spLocks noChangeArrowheads="1"/>
          </p:cNvSpPr>
          <p:nvPr/>
        </p:nvSpPr>
        <p:spPr bwMode="auto">
          <a:xfrm>
            <a:off x="336073" y="3337580"/>
            <a:ext cx="4250537" cy="830997"/>
          </a:xfrm>
          <a:prstGeom prst="rect">
            <a:avLst/>
          </a:prstGeom>
          <a:noFill/>
          <a:ln w="9525">
            <a:noFill/>
            <a:miter lim="800000"/>
            <a:headEnd/>
            <a:tailEnd/>
          </a:ln>
          <a:effectLst/>
        </p:spPr>
        <p:txBody>
          <a:bodyPr wrap="square">
            <a:spAutoFit/>
          </a:bodyPr>
          <a:lstStyle/>
          <a:p>
            <a:r>
              <a:rPr lang="en-GB" dirty="0"/>
              <a:t>This means that it needs warm, salty water to survive.</a:t>
            </a:r>
          </a:p>
        </p:txBody>
      </p:sp>
      <p:pic>
        <p:nvPicPr>
          <p:cNvPr id="3" name="Picture 2">
            <a:extLst>
              <a:ext uri="{FF2B5EF4-FFF2-40B4-BE49-F238E27FC236}">
                <a16:creationId xmlns:a16="http://schemas.microsoft.com/office/drawing/2014/main" id="{DAFC884E-8F30-4135-B8C1-AA173F791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071" y="2182258"/>
            <a:ext cx="4250538" cy="2831512"/>
          </a:xfrm>
          <a:prstGeom prst="rect">
            <a:avLst/>
          </a:prstGeom>
        </p:spPr>
      </p:pic>
      <p:pic>
        <p:nvPicPr>
          <p:cNvPr id="13" name="Picture 12">
            <a:extLst>
              <a:ext uri="{FF2B5EF4-FFF2-40B4-BE49-F238E27FC236}">
                <a16:creationId xmlns:a16="http://schemas.microsoft.com/office/drawing/2014/main" id="{AB6565DE-8007-4720-92E5-12145CE4711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7E156282-B409-4F62-9177-B2DFBAF4BC61}"/>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59E74188-6BC5-4896-A639-745F7A8EFDE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17009"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009" name="Rectangle 17"/>
          <p:cNvSpPr>
            <a:spLocks noGrp="1" noChangeArrowheads="1"/>
          </p:cNvSpPr>
          <p:nvPr>
            <p:ph type="title"/>
          </p:nvPr>
        </p:nvSpPr>
        <p:spPr>
          <a:noFill/>
        </p:spPr>
        <p:txBody>
          <a:bodyPr/>
          <a:lstStyle/>
          <a:p>
            <a:r>
              <a:rPr lang="en-GB" dirty="0"/>
              <a:t>Matching animals with habitats</a:t>
            </a:r>
          </a:p>
        </p:txBody>
      </p:sp>
      <p:pic>
        <p:nvPicPr>
          <p:cNvPr id="5" name="Picture 4">
            <a:extLst>
              <a:ext uri="{FF2B5EF4-FFF2-40B4-BE49-F238E27FC236}">
                <a16:creationId xmlns:a16="http://schemas.microsoft.com/office/drawing/2014/main" id="{8E173704-AB09-433A-A240-2CE663601B5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6" name="Picture 6" descr="flash_icon">
            <a:extLst>
              <a:ext uri="{FF2B5EF4-FFF2-40B4-BE49-F238E27FC236}">
                <a16:creationId xmlns:a16="http://schemas.microsoft.com/office/drawing/2014/main" id="{6A40752C-6724-4EA0-BEA3-AD9DA54D4791}"/>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6">
            <a:extLst>
              <a:ext uri="{FF2B5EF4-FFF2-40B4-BE49-F238E27FC236}">
                <a16:creationId xmlns:a16="http://schemas.microsoft.com/office/drawing/2014/main" id="{6B4500BA-D2F4-462B-8386-D809C89F7B6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49357"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13027"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C3C8051C-55A9-427E-B18D-4A4180B0B670}"/>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60" name="Rectangle 16"/>
          <p:cNvSpPr>
            <a:spLocks noGrp="1" noChangeArrowheads="1"/>
          </p:cNvSpPr>
          <p:nvPr>
            <p:ph type="title"/>
          </p:nvPr>
        </p:nvSpPr>
        <p:spPr>
          <a:noFill/>
        </p:spPr>
        <p:txBody>
          <a:bodyPr/>
          <a:lstStyle/>
          <a:p>
            <a:r>
              <a:rPr lang="en-GB" dirty="0"/>
              <a:t>Protection and pollution</a:t>
            </a:r>
          </a:p>
        </p:txBody>
      </p:sp>
      <p:pic>
        <p:nvPicPr>
          <p:cNvPr id="7" name="Picture 6" descr="flash_icon">
            <a:extLst>
              <a:ext uri="{FF2B5EF4-FFF2-40B4-BE49-F238E27FC236}">
                <a16:creationId xmlns:a16="http://schemas.microsoft.com/office/drawing/2014/main" id="{938AA868-3E95-4490-BE6A-437E91F842C6}"/>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38DC38F5-254A-42EE-97B1-62670CA78DB6}"/>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6" name="Picture 5">
            <a:extLst>
              <a:ext uri="{FF2B5EF4-FFF2-40B4-BE49-F238E27FC236}">
                <a16:creationId xmlns:a16="http://schemas.microsoft.com/office/drawing/2014/main" id="{6562251D-D71B-42A4-9FF3-241331CE64C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656059"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10978"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F2DAEC92-2CC3-4B72-87EF-B7C1E1A0A56F}"/>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9938</TotalTime>
  <Words>758</Words>
  <Application>Microsoft Office PowerPoint</Application>
  <PresentationFormat>On-screen Show (4:3)</PresentationFormat>
  <Paragraphs>66</Paragraphs>
  <Slides>8</Slides>
  <Notes>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vt:i4>
      </vt:variant>
    </vt:vector>
  </HeadingPairs>
  <TitlesOfParts>
    <vt:vector size="12" baseType="lpstr">
      <vt:lpstr>Arial</vt:lpstr>
      <vt:lpstr>Wingdings 2</vt:lpstr>
      <vt:lpstr>Default Design</vt:lpstr>
      <vt:lpstr>3_Default Design</vt:lpstr>
      <vt:lpstr>Habitats</vt:lpstr>
      <vt:lpstr>Information</vt:lpstr>
      <vt:lpstr>Living in habitats</vt:lpstr>
      <vt:lpstr>Different types of habitats</vt:lpstr>
      <vt:lpstr>Conditions within habitats</vt:lpstr>
      <vt:lpstr>Animals and their habitats</vt:lpstr>
      <vt:lpstr>Matching animals with habitats</vt:lpstr>
      <vt:lpstr>Protection and pollution</vt:lpstr>
    </vt:vector>
  </TitlesOfParts>
  <Manager/>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Habitats</dc:title>
  <dc:subject>Boardworks Elementary School Life Science</dc:subject>
  <dc:creator>Boardworks </dc:creator>
  <cp:lastModifiedBy>Tim Crilly</cp:lastModifiedBy>
  <cp:revision>229</cp:revision>
  <dcterms:created xsi:type="dcterms:W3CDTF">2005-07-04T16:47:03Z</dcterms:created>
  <dcterms:modified xsi:type="dcterms:W3CDTF">2018-12-04T11:02:27Z</dcterms:modified>
</cp:coreProperties>
</file>