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activeX/activeX3.xml" ContentType="application/vnd.ms-office.activeX+xml"/>
  <Override PartName="/ppt/notesSlides/notesSlide6.xml" ContentType="application/vnd.openxmlformats-officedocument.presentationml.notesSlide+xml"/>
  <Override PartName="/ppt/activeX/activeX4.xml" ContentType="application/vnd.ms-office.activeX+xml"/>
  <Override PartName="/ppt/notesSlides/notesSlide7.xml" ContentType="application/vnd.openxmlformats-officedocument.presentationml.notesSlide+xml"/>
  <Override PartName="/ppt/activeX/activeX5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6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863" r:id="rId2"/>
  </p:sldMasterIdLst>
  <p:notesMasterIdLst>
    <p:notesMasterId r:id="rId15"/>
  </p:notesMasterIdLst>
  <p:handoutMasterIdLst>
    <p:handoutMasterId r:id="rId16"/>
  </p:handoutMasterIdLst>
  <p:sldIdLst>
    <p:sldId id="430" r:id="rId3"/>
    <p:sldId id="527" r:id="rId4"/>
    <p:sldId id="531" r:id="rId5"/>
    <p:sldId id="539" r:id="rId6"/>
    <p:sldId id="528" r:id="rId7"/>
    <p:sldId id="534" r:id="rId8"/>
    <p:sldId id="529" r:id="rId9"/>
    <p:sldId id="537" r:id="rId10"/>
    <p:sldId id="532" r:id="rId11"/>
    <p:sldId id="530" r:id="rId12"/>
    <p:sldId id="536" r:id="rId13"/>
    <p:sldId id="538" r:id="rId14"/>
  </p:sldIdLst>
  <p:sldSz cx="9144000" cy="6858000" type="screen4x3"/>
  <p:notesSz cx="6858000" cy="92964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E696"/>
    <a:srgbClr val="10BC45"/>
    <a:srgbClr val="010066"/>
    <a:srgbClr val="33CC33"/>
    <a:srgbClr val="286DA6"/>
    <a:srgbClr val="BEDAF0"/>
    <a:srgbClr val="FFFFFF"/>
    <a:srgbClr val="FF6600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354" autoAdjust="0"/>
  </p:normalViewPr>
  <p:slideViewPr>
    <p:cSldViewPr snapToGrid="0" showGuides="1">
      <p:cViewPr varScale="1">
        <p:scale>
          <a:sx n="85" d="100"/>
          <a:sy n="85" d="100"/>
        </p:scale>
        <p:origin x="540" y="84"/>
      </p:cViewPr>
      <p:guideLst>
        <p:guide orient="horz" pos="4133"/>
        <p:guide pos="226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32"/>
      </p:cViewPr>
      <p:guideLst>
        <p:guide orient="horz" pos="2928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DCB85A24-CC71-4EBD-9F9E-77C0BC1BCD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376EFD9-74F3-4DA3-9F5E-4FDB1EB29D5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5BED074-0D12-4A6D-840A-72F60EC9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0193272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E0C1D04-842E-4DDA-85DA-010BD4D80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1619A3B-AC77-4F8A-822E-5379320C8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B40EEA-2BDC-4A1A-846A-91A8B24EC11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E86551C-04F7-46E8-895B-E7DE1D5F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42792951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831580"/>
            <a:ext cx="2971800" cy="464820"/>
          </a:xfrm>
        </p:spPr>
        <p:txBody>
          <a:bodyPr/>
          <a:lstStyle/>
          <a:p>
            <a:fld id="{41638925-E2DA-4A18-8829-673AAD6B0AD4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DC6F1C9-F0D6-4DF7-92B3-D1EECB78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23C50CA4-5BB0-48AE-A5E4-D378DFF2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DBFD23-F260-4E8A-9B4B-965FD20EAE9B}" type="slidenum">
              <a:rPr lang="en-GB" altLang="en-US" sz="1200" i="0"/>
              <a:pPr eaLnBrk="1" hangingPunct="1"/>
              <a:t>10</a:t>
            </a:fld>
            <a:endParaRPr lang="en-GB" altLang="en-US" sz="1200" i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models to describe and/or predict phenomena.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583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Students could be given population data for a declining</a:t>
            </a:r>
            <a:r>
              <a:rPr lang="en-GB" baseline="0" dirty="0"/>
              <a:t> species </a:t>
            </a:r>
            <a:r>
              <a:rPr lang="en-GB" dirty="0"/>
              <a:t>and background information about a change in the environment of a species. Ask them</a:t>
            </a:r>
            <a:r>
              <a:rPr lang="en-GB" baseline="0" dirty="0"/>
              <a:t> to identify what has happened to the population numbers by </a:t>
            </a:r>
            <a:r>
              <a:rPr lang="en-GB" baseline="0" dirty="0" err="1"/>
              <a:t>analyzing</a:t>
            </a:r>
            <a:r>
              <a:rPr lang="en-GB" baseline="0" dirty="0"/>
              <a:t> the data. They could also give a reasoned explanation of why this might have happened and identify which part of the life cycle has been affected. </a:t>
            </a:r>
          </a:p>
          <a:p>
            <a:endParaRPr lang="en-GB" baseline="0" dirty="0"/>
          </a:p>
          <a:p>
            <a:r>
              <a:rPr lang="en-GB" b="1" baseline="0" dirty="0"/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Edvard </a:t>
            </a:r>
            <a:r>
              <a:rPr lang="en-GB" altLang="en-US" dirty="0" err="1">
                <a:latin typeface="Arial" panose="020B0604020202020204" pitchFamily="34" charset="0"/>
              </a:rPr>
              <a:t>Mizsei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0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65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</a:t>
            </a:r>
          </a:p>
          <a:p>
            <a:r>
              <a:rPr lang="en-GB" dirty="0"/>
              <a:t>You could carry</a:t>
            </a:r>
            <a:r>
              <a:rPr lang="en-GB" baseline="0" dirty="0"/>
              <a:t> out a practical investigation into an organism’s life cycle by studying a species in the classroom or school environment.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0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51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87C6D5-E939-4F37-BC56-25F6071B2232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87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C59DED-8ACC-424D-806D-F16870670AFE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20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Teacher</a:t>
            </a:r>
            <a:r>
              <a:rPr lang="en-GB" b="1" baseline="0" dirty="0"/>
              <a:t> notes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GB" i="1" baseline="0" dirty="0"/>
              <a:t>What differences are there?</a:t>
            </a:r>
            <a:br>
              <a:rPr lang="en-GB" baseline="0" dirty="0"/>
            </a:br>
            <a:r>
              <a:rPr lang="en-GB" baseline="0" dirty="0"/>
              <a:t>Students could identify the differences between the changes that each species go through, or where these occur.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GB" i="1" baseline="0" dirty="0"/>
              <a:t>What similarities are there? </a:t>
            </a:r>
            <a:br>
              <a:rPr lang="en-GB" baseline="0" dirty="0"/>
            </a:br>
            <a:r>
              <a:rPr lang="en-GB" baseline="0" dirty="0"/>
              <a:t>They both start with an egg, the adults lay eggs, they both die, the both get bigger.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en-GB" i="1" baseline="0" dirty="0"/>
              <a:t>Can you name four processes that they have in common?</a:t>
            </a:r>
            <a:br>
              <a:rPr lang="en-GB" baseline="0" dirty="0"/>
            </a:br>
            <a:r>
              <a:rPr lang="en-GB" baseline="0" dirty="0"/>
              <a:t>Birth, growth, reproduction, death.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GB" baseline="0" dirty="0"/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GB" baseline="0" dirty="0"/>
              <a:t>Once you have named the four processes, ask students to identify where these occur. Perhaps going back to the animations too.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GB" baseline="0" dirty="0"/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 data to make sense of phenomena, using logical reasoning, mathematics, and/or computation.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evidence (e.g., measurements, observations, patterns) to construct or support an explanation or design a solution to a problem.</a:t>
            </a:r>
            <a:endParaRPr lang="en-GB" baseline="0" dirty="0"/>
          </a:p>
          <a:p>
            <a:pPr marL="0" indent="0">
              <a:lnSpc>
                <a:spcPct val="120000"/>
              </a:lnSpc>
              <a:buFontTx/>
              <a:buNone/>
            </a:pPr>
            <a:endParaRPr lang="en-GB" baseline="0" dirty="0"/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GB" b="1" baseline="0" dirty="0"/>
              <a:t>Photo credits: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Frog spawn </a:t>
            </a:r>
            <a:r>
              <a:rPr lang="en-GB" altLang="en-US" dirty="0">
                <a:latin typeface="Arial" panose="020B0604020202020204" pitchFamily="34" charset="0"/>
              </a:rPr>
              <a:t>© Joanna K-V;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Wood Frog Tadpole </a:t>
            </a:r>
            <a:r>
              <a:rPr lang="en-GB" altLang="en-US" dirty="0">
                <a:latin typeface="Arial" panose="020B0604020202020204" pitchFamily="34" charset="0"/>
              </a:rPr>
              <a:t>© Steve Byland;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 adult Green Frog </a:t>
            </a:r>
            <a:r>
              <a:rPr lang="en-GB" altLang="en-US" dirty="0">
                <a:latin typeface="Arial" panose="020B0604020202020204" pitchFamily="34" charset="0"/>
              </a:rPr>
              <a:t>© Gerald A. DeBoer;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Brown frog and frog spawn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Gertjan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Hooijer</a:t>
            </a:r>
            <a:r>
              <a:rPr lang="en-GB" altLang="en-US" dirty="0">
                <a:latin typeface="Arial" panose="020B0604020202020204" pitchFamily="34" charset="0"/>
              </a:rPr>
              <a:t>; </a:t>
            </a:r>
            <a:r>
              <a:rPr lang="en-GB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oad playing dead</a:t>
            </a:r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eduard</a:t>
            </a:r>
            <a:r>
              <a:rPr lang="en-GB" altLang="en-US" dirty="0">
                <a:latin typeface="Arial" panose="020B0604020202020204" pitchFamily="34" charset="0"/>
              </a:rPr>
              <a:t> Ionescu;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butterfly eggs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Thammanoon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Khamchalee</a:t>
            </a:r>
            <a:r>
              <a:rPr lang="en-GB" altLang="en-US" dirty="0">
                <a:latin typeface="Arial" panose="020B0604020202020204" pitchFamily="34" charset="0"/>
              </a:rPr>
              <a:t>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Beautiful caterpillar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Kostiantyn</a:t>
            </a:r>
            <a:r>
              <a:rPr lang="en-GB" altLang="en-US" dirty="0">
                <a:latin typeface="Arial" panose="020B0604020202020204" pitchFamily="34" charset="0"/>
              </a:rPr>
              <a:t> Kravchenko;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Chrysalis of Butterfly </a:t>
            </a:r>
            <a:r>
              <a:rPr lang="en-GB" altLang="en-US" dirty="0">
                <a:latin typeface="Arial" panose="020B0604020202020204" pitchFamily="34" charset="0"/>
              </a:rPr>
              <a:t>© Hendra Xu;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Large Tree Nymphs butterfly and eggs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happykamill</a:t>
            </a:r>
            <a:r>
              <a:rPr lang="en-GB" altLang="en-US" dirty="0">
                <a:latin typeface="Arial" panose="020B0604020202020204" pitchFamily="34" charset="0"/>
              </a:rPr>
              <a:t>;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Dead butterfly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Alohapatty</a:t>
            </a:r>
            <a:r>
              <a:rPr lang="en-GB" altLang="en-US" dirty="0">
                <a:latin typeface="Arial" panose="020B0604020202020204" pitchFamily="34" charset="0"/>
              </a:rPr>
              <a:t>, all at Shutterstock.com 2018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57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0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746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327" r:id="rId1"/>
    <p:sldLayoutId id="2147486246" r:id="rId2"/>
    <p:sldLayoutId id="2147486247" r:id="rId3"/>
    <p:sldLayoutId id="2147486248" r:id="rId4"/>
    <p:sldLayoutId id="2147486249" r:id="rId5"/>
    <p:sldLayoutId id="2147486250" r:id="rId6"/>
    <p:sldLayoutId id="2147486251" r:id="rId7"/>
    <p:sldLayoutId id="2147486252" r:id="rId8"/>
    <p:sldLayoutId id="2147486253" r:id="rId9"/>
    <p:sldLayoutId id="2147486254" r:id="rId10"/>
    <p:sldLayoutId id="2147486255" r:id="rId11"/>
    <p:sldLayoutId id="2147486256" r:id="rId12"/>
    <p:sldLayoutId id="2147486257" r:id="rId13"/>
    <p:sldLayoutId id="21474863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258" r:id="rId1"/>
    <p:sldLayoutId id="2147486259" r:id="rId2"/>
    <p:sldLayoutId id="2147486260" r:id="rId3"/>
    <p:sldLayoutId id="2147486261" r:id="rId4"/>
    <p:sldLayoutId id="2147486262" r:id="rId5"/>
    <p:sldLayoutId id="2147486263" r:id="rId6"/>
    <p:sldLayoutId id="2147486264" r:id="rId7"/>
    <p:sldLayoutId id="2147486265" r:id="rId8"/>
    <p:sldLayoutId id="2147486266" r:id="rId9"/>
    <p:sldLayoutId id="2147486267" r:id="rId10"/>
    <p:sldLayoutId id="2147486268" r:id="rId11"/>
    <p:sldLayoutId id="21474862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wmf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6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Life Cycles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Plant life cycle</a:t>
            </a:r>
          </a:p>
        </p:txBody>
      </p:sp>
      <p:pic>
        <p:nvPicPr>
          <p:cNvPr id="6" name="Picture 6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9E564-0ABC-4518-A721-3B973B11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113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AF15C0BE-A927-4CA8-865D-6ED348016C4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0253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67176-B1C6-4F08-B9A9-EE4F3F091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596" y="3051197"/>
            <a:ext cx="5927857" cy="3206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102" y="1956283"/>
            <a:ext cx="6708888" cy="461665"/>
          </a:xfrm>
          <a:prstGeom prst="rect">
            <a:avLst/>
          </a:prstGeom>
          <a:solidFill>
            <a:srgbClr val="96E696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Can you apply this model to plant reproduction?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776" y="800100"/>
            <a:ext cx="857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know that all life cycles involve birth, growth, reproduction and death.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9518" y="258953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Birth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528" y="4423800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Growth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1212" y="5517123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Reproduction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2127" y="2628674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Death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2A4D4E3B-4E76-41E6-8845-7F2A2D48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313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957084-3C3E-4CAA-A1AF-949B1669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16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Disrupted life cycles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6" y="800100"/>
            <a:ext cx="7202609" cy="830997"/>
          </a:xfrm>
          <a:prstGeom prst="rect">
            <a:avLst/>
          </a:prstGeom>
          <a:solidFill>
            <a:srgbClr val="96E69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will happen if an organism does not complete its life cycle?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774" y="2183451"/>
            <a:ext cx="878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will not </a:t>
            </a:r>
            <a:r>
              <a:rPr lang="en-GB" b="1" dirty="0">
                <a:solidFill>
                  <a:srgbClr val="10BC45"/>
                </a:solidFill>
              </a:rPr>
              <a:t>reproduce</a:t>
            </a:r>
            <a:r>
              <a:rPr lang="en-GB" dirty="0"/>
              <a:t>, which may affect population numbers.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776" y="3197469"/>
            <a:ext cx="3070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Reproduction is essential for the continued existence of every kind of organism. </a:t>
            </a:r>
          </a:p>
        </p:txBody>
      </p:sp>
      <p:pic>
        <p:nvPicPr>
          <p:cNvPr id="15" name="Picture 9" descr="notes_icon">
            <a:extLst>
              <a:ext uri="{FF2B5EF4-FFF2-40B4-BE49-F238E27FC236}">
                <a16:creationId xmlns:a16="http://schemas.microsoft.com/office/drawing/2014/main" id="{4D0BDF5A-1988-4AE9-B012-59C288F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41F9B-7B8E-432F-BEA9-BABA5CC53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60" y="3017160"/>
            <a:ext cx="4088130" cy="27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</a:t>
            </a:r>
          </a:p>
          <a:p>
            <a:r>
              <a:rPr lang="en-GB" sz="1600" dirty="0"/>
              <a:t>7. Stability and change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cycles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780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 plants and animals have their own unique </a:t>
            </a:r>
            <a:r>
              <a:rPr lang="en-GB" b="1" dirty="0">
                <a:solidFill>
                  <a:srgbClr val="10BC45"/>
                </a:solidFill>
              </a:rPr>
              <a:t>life cycle</a:t>
            </a:r>
            <a:r>
              <a:rPr lang="en-GB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6" y="1696716"/>
            <a:ext cx="7958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series of changes that occur during the life of an organism, including reproduction.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776" y="2962664"/>
            <a:ext cx="7610474" cy="461665"/>
          </a:xfrm>
          <a:prstGeom prst="rect">
            <a:avLst/>
          </a:prstGeom>
          <a:solidFill>
            <a:srgbClr val="96E69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you describe any stages in the life cycle of a cat?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775" y="5443835"/>
            <a:ext cx="219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are born.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4401" y="5443834"/>
            <a:ext cx="1775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grow.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9887" y="5443834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have kittens.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0802" y="5443833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die. </a:t>
            </a:r>
          </a:p>
        </p:txBody>
      </p:sp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4D0BDF5A-1988-4AE9-B012-59C288F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EF1AD-F5A8-462C-9685-B06099B92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DE46C-C85C-411B-B75C-4A7634B1C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3859280"/>
            <a:ext cx="1851757" cy="1149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DEEF46-F31E-432C-97AE-C3801E0D3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236" y="3885636"/>
            <a:ext cx="2082251" cy="11496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920707-30E8-41C4-9740-C60710E6D3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283" y="3885636"/>
            <a:ext cx="1890271" cy="11496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51FA4D-CE60-41D4-B08D-D4D8FAA6B5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2595" y="3891686"/>
            <a:ext cx="1904536" cy="1143553"/>
          </a:xfrm>
          <a:prstGeom prst="rect">
            <a:avLst/>
          </a:prstGeom>
        </p:spPr>
      </p:pic>
      <p:sp>
        <p:nvSpPr>
          <p:cNvPr id="19" name="Arrow: Up 18">
            <a:extLst>
              <a:ext uri="{FF2B5EF4-FFF2-40B4-BE49-F238E27FC236}">
                <a16:creationId xmlns:a16="http://schemas.microsoft.com/office/drawing/2014/main" id="{8C999015-572D-4AB2-BD95-3B0CD8753AD4}"/>
              </a:ext>
            </a:extLst>
          </p:cNvPr>
          <p:cNvSpPr/>
          <p:nvPr/>
        </p:nvSpPr>
        <p:spPr bwMode="auto">
          <a:xfrm>
            <a:off x="1158922" y="5035239"/>
            <a:ext cx="251460" cy="461665"/>
          </a:xfrm>
          <a:prstGeom prst="up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FE661DA3-68C2-4CF2-8EEF-7D387CA73CF4}"/>
              </a:ext>
            </a:extLst>
          </p:cNvPr>
          <p:cNvSpPr/>
          <p:nvPr/>
        </p:nvSpPr>
        <p:spPr bwMode="auto">
          <a:xfrm>
            <a:off x="3384471" y="5057401"/>
            <a:ext cx="251460" cy="461665"/>
          </a:xfrm>
          <a:prstGeom prst="up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9FBD09A8-FE23-4FF2-97ED-743C2B7E2CE3}"/>
              </a:ext>
            </a:extLst>
          </p:cNvPr>
          <p:cNvSpPr/>
          <p:nvPr/>
        </p:nvSpPr>
        <p:spPr bwMode="auto">
          <a:xfrm>
            <a:off x="5610020" y="5057400"/>
            <a:ext cx="251460" cy="461665"/>
          </a:xfrm>
          <a:prstGeom prst="up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2D579E79-C1E0-4213-B597-BCDA5B00403F}"/>
              </a:ext>
            </a:extLst>
          </p:cNvPr>
          <p:cNvSpPr/>
          <p:nvPr/>
        </p:nvSpPr>
        <p:spPr bwMode="auto">
          <a:xfrm>
            <a:off x="7793071" y="5057400"/>
            <a:ext cx="251460" cy="461665"/>
          </a:xfrm>
          <a:prstGeom prst="up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/>
      <p:bldP spid="10" grpId="0"/>
      <p:bldP spid="11" grpId="0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BA9D-0062-4ADA-BB5A-EDBD2DFF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 life cycle</a:t>
            </a:r>
          </a:p>
        </p:txBody>
      </p:sp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CCA584F8-C0F7-4B1A-90D0-E67A0EB9E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86FE98-F188-4B53-AA78-0E5747B0A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4131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D34E33D9-4AAD-437E-B18F-47C3695F9A3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6493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Butterfly life cycle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304CBC35-4497-4D1D-8403-E781D18B5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FD78E8-AAA3-4E5D-BDDE-6D93B97E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63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FC6C4601-06A4-4CF5-89EA-2A9DA91E6DF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1194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Ordering the butterfly life cycle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AC9A4F-2ED4-414B-9690-62FDF5D40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lash_icon">
            <a:extLst>
              <a:ext uri="{FF2B5EF4-FFF2-40B4-BE49-F238E27FC236}">
                <a16:creationId xmlns:a16="http://schemas.microsoft.com/office/drawing/2014/main" id="{18E021ED-226C-41DB-ACAA-33CB0E30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5138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A93458E3-5294-4DC9-A0E3-C9999383774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4749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Frog life cycle</a:t>
            </a:r>
          </a:p>
        </p:txBody>
      </p:sp>
      <p:pic>
        <p:nvPicPr>
          <p:cNvPr id="6" name="Picture 6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3CFBDF-E920-4E06-8494-8AA919ED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88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744F80A5-27FD-419F-9B16-09C7E1CEA09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909527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Ordering the frog life cycle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24147E-052E-416F-BCFB-9236D82B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lash_icon">
            <a:extLst>
              <a:ext uri="{FF2B5EF4-FFF2-40B4-BE49-F238E27FC236}">
                <a16:creationId xmlns:a16="http://schemas.microsoft.com/office/drawing/2014/main" id="{9D895EE9-5D26-443B-A765-144373C44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6162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2C6C2B83-42F0-4BAD-ABDD-D3530698B87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358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rrow: Down 74">
            <a:extLst>
              <a:ext uri="{FF2B5EF4-FFF2-40B4-BE49-F238E27FC236}">
                <a16:creationId xmlns:a16="http://schemas.microsoft.com/office/drawing/2014/main" id="{B08F8134-8422-4FAB-B8EF-54FDE5A961A1}"/>
              </a:ext>
            </a:extLst>
          </p:cNvPr>
          <p:cNvSpPr/>
          <p:nvPr/>
        </p:nvSpPr>
        <p:spPr bwMode="auto">
          <a:xfrm>
            <a:off x="7565026" y="5306604"/>
            <a:ext cx="181096" cy="270701"/>
          </a:xfrm>
          <a:prstGeom prst="down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33C03E9E-44F8-430F-AE29-8AD28FB950DA}"/>
              </a:ext>
            </a:extLst>
          </p:cNvPr>
          <p:cNvSpPr/>
          <p:nvPr/>
        </p:nvSpPr>
        <p:spPr bwMode="auto">
          <a:xfrm>
            <a:off x="7572588" y="4212666"/>
            <a:ext cx="181096" cy="270701"/>
          </a:xfrm>
          <a:prstGeom prst="down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3FA6AD0A-3568-443D-A005-8DAA8159C485}"/>
              </a:ext>
            </a:extLst>
          </p:cNvPr>
          <p:cNvSpPr/>
          <p:nvPr/>
        </p:nvSpPr>
        <p:spPr bwMode="auto">
          <a:xfrm>
            <a:off x="7565026" y="3137673"/>
            <a:ext cx="181096" cy="270701"/>
          </a:xfrm>
          <a:prstGeom prst="down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2" name="Arrow: Down 71">
            <a:extLst>
              <a:ext uri="{FF2B5EF4-FFF2-40B4-BE49-F238E27FC236}">
                <a16:creationId xmlns:a16="http://schemas.microsoft.com/office/drawing/2014/main" id="{63CF8E75-4DE1-47BE-993A-C04265DC0936}"/>
              </a:ext>
            </a:extLst>
          </p:cNvPr>
          <p:cNvSpPr/>
          <p:nvPr/>
        </p:nvSpPr>
        <p:spPr bwMode="auto">
          <a:xfrm>
            <a:off x="7565026" y="2045790"/>
            <a:ext cx="181096" cy="270701"/>
          </a:xfrm>
          <a:prstGeom prst="down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E6A5DBE3-B49F-46DA-A962-5FA48A5CC8B3}"/>
              </a:ext>
            </a:extLst>
          </p:cNvPr>
          <p:cNvSpPr/>
          <p:nvPr/>
        </p:nvSpPr>
        <p:spPr bwMode="auto">
          <a:xfrm>
            <a:off x="5386543" y="5332933"/>
            <a:ext cx="181096" cy="270701"/>
          </a:xfrm>
          <a:prstGeom prst="down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DB90EF71-BFEC-4F3D-B5CD-15A15BBA2B58}"/>
              </a:ext>
            </a:extLst>
          </p:cNvPr>
          <p:cNvSpPr/>
          <p:nvPr/>
        </p:nvSpPr>
        <p:spPr bwMode="auto">
          <a:xfrm>
            <a:off x="5386543" y="4225847"/>
            <a:ext cx="181096" cy="270701"/>
          </a:xfrm>
          <a:prstGeom prst="down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53389BC8-8155-4DF7-BC33-5B1E38AC675A}"/>
              </a:ext>
            </a:extLst>
          </p:cNvPr>
          <p:cNvSpPr/>
          <p:nvPr/>
        </p:nvSpPr>
        <p:spPr bwMode="auto">
          <a:xfrm>
            <a:off x="5386543" y="3137673"/>
            <a:ext cx="181096" cy="270701"/>
          </a:xfrm>
          <a:prstGeom prst="down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68" name="Arrow: Down 67">
            <a:extLst>
              <a:ext uri="{FF2B5EF4-FFF2-40B4-BE49-F238E27FC236}">
                <a16:creationId xmlns:a16="http://schemas.microsoft.com/office/drawing/2014/main" id="{3BBC8510-977D-4DBF-8DD9-467F01758D6C}"/>
              </a:ext>
            </a:extLst>
          </p:cNvPr>
          <p:cNvSpPr/>
          <p:nvPr/>
        </p:nvSpPr>
        <p:spPr bwMode="auto">
          <a:xfrm>
            <a:off x="5386543" y="2049499"/>
            <a:ext cx="181096" cy="270701"/>
          </a:xfrm>
          <a:prstGeom prst="downArrow">
            <a:avLst/>
          </a:prstGeom>
          <a:solidFill>
            <a:srgbClr val="10BC45"/>
          </a:solidFill>
          <a:ln w="9525" cap="flat" cmpd="sng" algn="ctr">
            <a:solidFill>
              <a:srgbClr val="10BC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6FF2FA-B50D-4437-BDB8-979D03098AB1}"/>
              </a:ext>
            </a:extLst>
          </p:cNvPr>
          <p:cNvSpPr/>
          <p:nvPr/>
        </p:nvSpPr>
        <p:spPr>
          <a:xfrm>
            <a:off x="371596" y="3264398"/>
            <a:ext cx="4303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/>
              <a:t>What similarities are there?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life cycles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5" y="800100"/>
            <a:ext cx="4130098" cy="461665"/>
          </a:xfrm>
          <a:prstGeom prst="rect">
            <a:avLst/>
          </a:prstGeom>
          <a:solidFill>
            <a:srgbClr val="96E69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Look at these two life cycles.</a:t>
            </a:r>
          </a:p>
        </p:txBody>
      </p:sp>
      <p:pic>
        <p:nvPicPr>
          <p:cNvPr id="21" name="Picture 9" descr="notes_icon">
            <a:extLst>
              <a:ext uri="{FF2B5EF4-FFF2-40B4-BE49-F238E27FC236}">
                <a16:creationId xmlns:a16="http://schemas.microsoft.com/office/drawing/2014/main" id="{4D0BDF5A-1988-4AE9-B012-59C288F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2A4D4E3B-4E76-41E6-8845-7F2A2D48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651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55618B-4A72-49D0-8F9D-505F6E490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0DBABB-9974-49CA-BDA4-A8C6CD9CC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88" y="1253448"/>
            <a:ext cx="1338770" cy="8893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E06FA9-6427-4CEF-8950-985E25FEC5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06" y="2320200"/>
            <a:ext cx="1354253" cy="8893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269E78-4543-40AA-AF70-D0A83055F7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06" y="3413013"/>
            <a:ext cx="1338770" cy="8685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81C6E6-26EB-4FD9-893B-2E56733A0A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06" y="4497036"/>
            <a:ext cx="1354253" cy="9121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B7B097-CC17-4555-9E86-DF182DC57B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06" y="5603634"/>
            <a:ext cx="1343750" cy="9226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E5D906-30E6-4C63-BE71-35DF24D27B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432" y="1241445"/>
            <a:ext cx="1410284" cy="8931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B6F586-BDF9-4705-BD84-BCD6871DE1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70" y="2320200"/>
            <a:ext cx="1430746" cy="8931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C1368B8-A6A7-4A67-A1C0-4683A7BC33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60" y="3409375"/>
            <a:ext cx="1447165" cy="8931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A45572-6B6F-4FB8-89EB-3C00433ABA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11" y="4488130"/>
            <a:ext cx="1464414" cy="9210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BFA5556-3F29-444B-8767-360692D7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02" y="5579240"/>
            <a:ext cx="1464414" cy="901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EB58151-CDD0-4458-B877-25A2A62D460D}"/>
              </a:ext>
            </a:extLst>
          </p:cNvPr>
          <p:cNvSpPr txBox="1"/>
          <p:nvPr/>
        </p:nvSpPr>
        <p:spPr>
          <a:xfrm>
            <a:off x="5013359" y="800100"/>
            <a:ext cx="102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DC3E57-C449-48DB-88E5-B2F02A62912B}"/>
              </a:ext>
            </a:extLst>
          </p:cNvPr>
          <p:cNvSpPr txBox="1"/>
          <p:nvPr/>
        </p:nvSpPr>
        <p:spPr>
          <a:xfrm>
            <a:off x="6900289" y="789750"/>
            <a:ext cx="146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Butterfly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AA3690-8DE7-40CE-AE58-FA4951B35CB6}"/>
              </a:ext>
            </a:extLst>
          </p:cNvPr>
          <p:cNvSpPr txBox="1"/>
          <p:nvPr/>
        </p:nvSpPr>
        <p:spPr>
          <a:xfrm>
            <a:off x="358774" y="2032249"/>
            <a:ext cx="431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/>
              <a:t>What differences are there?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3C64033-9B4B-4E37-8694-4408C66F2D83}"/>
              </a:ext>
            </a:extLst>
          </p:cNvPr>
          <p:cNvSpPr txBox="1"/>
          <p:nvPr/>
        </p:nvSpPr>
        <p:spPr>
          <a:xfrm>
            <a:off x="364466" y="4496548"/>
            <a:ext cx="382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dirty="0"/>
              <a:t>Can you name four processes that they have in common? </a:t>
            </a:r>
          </a:p>
        </p:txBody>
      </p:sp>
    </p:spTree>
    <p:extLst>
      <p:ext uri="{BB962C8B-B14F-4D97-AF65-F5344CB8AC3E}">
        <p14:creationId xmlns:p14="http://schemas.microsoft.com/office/powerpoint/2010/main" val="3822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73" grpId="0" animBg="1"/>
      <p:bldP spid="72" grpId="0" animBg="1"/>
      <p:bldP spid="71" grpId="0" animBg="1"/>
      <p:bldP spid="70" grpId="0" animBg="1"/>
      <p:bldP spid="69" grpId="0" animBg="1"/>
      <p:bldP spid="68" grpId="0" animBg="1"/>
      <p:bldP spid="42" grpId="0"/>
      <p:bldP spid="77" grpId="0"/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P6NydC0b"/>
  <p:tag name="ARTICULATE_DESIGN_ID_3_DEFAULT DESIGN" val="HDJmmRhd"/>
  <p:tag name="ARTICULATE_DESIGN_ID_2_DEFAULT DESIGN" val="pEnH22Mp"/>
  <p:tag name="ARTICULATE_DESIGN_ID_4_DEFAULT DESIGN" val="7uClMhSI"/>
  <p:tag name="ARTICULATE_DESIGN_ID_5_DEFAULT DESIGN" val="JExolLPG"/>
  <p:tag name="ARTICULATE_DESIGN_ID_6_DEFAULT DESIGN" val="XRCz2crX"/>
  <p:tag name="ARTICULATE_DESIGN_ID_7_DEFAULT DESIGN" val="jodQ0N7l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17143</TotalTime>
  <Words>357</Words>
  <Application>Microsoft Office PowerPoint</Application>
  <PresentationFormat>On-screen Show (4:3)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Wingdings</vt:lpstr>
      <vt:lpstr>Wingdings 2</vt:lpstr>
      <vt:lpstr>Default Design</vt:lpstr>
      <vt:lpstr>3_Default Design</vt:lpstr>
      <vt:lpstr>Life Cycles</vt:lpstr>
      <vt:lpstr>Information</vt:lpstr>
      <vt:lpstr>Life cycles</vt:lpstr>
      <vt:lpstr>Cat life cycle</vt:lpstr>
      <vt:lpstr>Butterfly life cycle</vt:lpstr>
      <vt:lpstr>Ordering the butterfly life cycle</vt:lpstr>
      <vt:lpstr>Frog life cycle</vt:lpstr>
      <vt:lpstr>Ordering the frog life cycle</vt:lpstr>
      <vt:lpstr>Comparing life cycles</vt:lpstr>
      <vt:lpstr>Plant life cycle</vt:lpstr>
      <vt:lpstr>Using the model</vt:lpstr>
      <vt:lpstr>Disrupted life cycles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Cycles</dc:title>
  <dc:subject>Boardworks Elementary School Life Science</dc:subject>
  <dc:creator>Boardworks</dc:creator>
  <cp:lastModifiedBy>Tim Crilly</cp:lastModifiedBy>
  <cp:revision>795</cp:revision>
  <dcterms:created xsi:type="dcterms:W3CDTF">2003-10-06T13:07:42Z</dcterms:created>
  <dcterms:modified xsi:type="dcterms:W3CDTF">2018-12-04T11:02:41Z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A40D212B-C43C-4791-97FB-528DF1828B42</vt:lpwstr>
  </property>
  <property fmtid="{D5CDD505-2E9C-101B-9397-08002B2CF9AE}" pid="3" name="ArticulatePath">
    <vt:lpwstr>Acceleration</vt:lpwstr>
  </property>
</Properties>
</file>