
<file path=[Content_Types].xml><?xml version="1.0" encoding="utf-8"?>
<Types xmlns="http://schemas.openxmlformats.org/package/2006/content-types">
  <Default Extension="bin" ContentType="application/vnd.ms-office.activeX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ppt/tags/tag12.xml" ContentType="application/vnd.openxmlformats-officedocument.presentationml.tags+xml"/>
  <Override PartName="/ppt/notesSlides/notesSlide2.xml" ContentType="application/vnd.openxmlformats-officedocument.presentationml.notesSlide+xml"/>
  <Override PartName="/ppt/tags/tag1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activeX/activeX1.xml" ContentType="application/vnd.ms-office.activeX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2" r:id="rId1"/>
    <p:sldMasterId id="2147483863" r:id="rId2"/>
  </p:sldMasterIdLst>
  <p:notesMasterIdLst>
    <p:notesMasterId r:id="rId14"/>
  </p:notesMasterIdLst>
  <p:handoutMasterIdLst>
    <p:handoutMasterId r:id="rId15"/>
  </p:handoutMasterIdLst>
  <p:sldIdLst>
    <p:sldId id="430" r:id="rId3"/>
    <p:sldId id="527" r:id="rId4"/>
    <p:sldId id="520" r:id="rId5"/>
    <p:sldId id="528" r:id="rId6"/>
    <p:sldId id="324" r:id="rId7"/>
    <p:sldId id="325" r:id="rId8"/>
    <p:sldId id="326" r:id="rId9"/>
    <p:sldId id="529" r:id="rId10"/>
    <p:sldId id="532" r:id="rId11"/>
    <p:sldId id="530" r:id="rId12"/>
    <p:sldId id="533" r:id="rId13"/>
  </p:sldIdLst>
  <p:sldSz cx="9144000" cy="6858000" type="screen4x3"/>
  <p:notesSz cx="6858000" cy="92964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rgbClr val="000066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rgbClr val="000066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33">
          <p15:clr>
            <a:srgbClr val="A4A3A4"/>
          </p15:clr>
        </p15:guide>
        <p15:guide id="2" pos="226" userDrawn="1">
          <p15:clr>
            <a:srgbClr val="A4A3A4"/>
          </p15:clr>
        </p15:guide>
        <p15:guide id="3" orient="horz" pos="50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0066"/>
    <a:srgbClr val="96E696"/>
    <a:srgbClr val="10BC45"/>
    <a:srgbClr val="33CC33"/>
    <a:srgbClr val="286DA6"/>
    <a:srgbClr val="BEDAF0"/>
    <a:srgbClr val="FFFFFF"/>
    <a:srgbClr val="FF6600"/>
    <a:srgbClr val="CC0099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8917" autoAdjust="0"/>
    <p:restoredTop sz="82979" autoAdjust="0"/>
  </p:normalViewPr>
  <p:slideViewPr>
    <p:cSldViewPr snapToGrid="0" showGuides="1">
      <p:cViewPr varScale="1">
        <p:scale>
          <a:sx n="85" d="100"/>
          <a:sy n="85" d="100"/>
        </p:scale>
        <p:origin x="540" y="66"/>
      </p:cViewPr>
      <p:guideLst>
        <p:guide orient="horz" pos="4133"/>
        <p:guide pos="226"/>
        <p:guide orient="horz" pos="50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50" d="100"/>
        <a:sy n="15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77" d="100"/>
          <a:sy n="77" d="100"/>
        </p:scale>
        <p:origin x="2064" y="132"/>
      </p:cViewPr>
      <p:guideLst>
        <p:guide orient="horz" pos="2928"/>
        <p:guide pos="2160"/>
      </p:guideLst>
    </p:cSldViewPr>
  </p:notesViewPr>
  <p:gridSpacing cx="360045" cy="36004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0.xml"/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7" name="Rectangle 5">
            <a:extLst>
              <a:ext uri="{FF2B5EF4-FFF2-40B4-BE49-F238E27FC236}">
                <a16:creationId xmlns:a16="http://schemas.microsoft.com/office/drawing/2014/main" id="{DCB85A24-CC71-4EBD-9F9E-77C0BC1BCD79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966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3376EFD9-74F3-4DA3-9F5E-4FDB1EB29D57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10244" name="Rectangle 7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6" name="Rectangle 9">
            <a:extLst>
              <a:ext uri="{FF2B5EF4-FFF2-40B4-BE49-F238E27FC236}">
                <a16:creationId xmlns:a16="http://schemas.microsoft.com/office/drawing/2014/main" id="{D5BED074-0D12-4A6D-840A-72F60EC9D6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6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258579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4E0C1D04-842E-4DDA-85DA-010BD4D80A82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415791"/>
            <a:ext cx="502920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A1619A3B-AC77-4F8A-822E-5379320C8B2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tx1"/>
                </a:solidFill>
              </a:defRPr>
            </a:lvl1pPr>
          </a:lstStyle>
          <a:p>
            <a:fld id="{45B40EEA-2BDC-4A1A-846A-91A8B24EC113}" type="slidenum">
              <a:rPr lang="en-US" altLang="en-US"/>
              <a:pPr/>
              <a:t>‹#›</a:t>
            </a:fld>
            <a:endParaRPr lang="en-US" altLang="en-US" dirty="0"/>
          </a:p>
        </p:txBody>
      </p:sp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192405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© Boardworks</a:t>
            </a:r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3E86551C-04F7-46E8-895B-E7DE1D5FF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526" y="116205"/>
            <a:ext cx="50669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ctr"/>
            <a:r>
              <a:rPr lang="en-GB" sz="1200" b="1" dirty="0">
                <a:solidFill>
                  <a:schemeClr val="tx1"/>
                </a:solidFill>
              </a:rPr>
              <a:t>Boardworks Elementary School Life Science</a:t>
            </a:r>
          </a:p>
        </p:txBody>
      </p:sp>
    </p:spTree>
    <p:extLst>
      <p:ext uri="{BB962C8B-B14F-4D97-AF65-F5344CB8AC3E}">
        <p14:creationId xmlns:p14="http://schemas.microsoft.com/office/powerpoint/2010/main" val="283915984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ts val="432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41638925-E2DA-4A18-8829-673AAD6B0AD4}" type="slidenum">
              <a:rPr lang="en-US" altLang="en-US" smtClean="0"/>
              <a:pPr/>
              <a:t>1</a:t>
            </a:fld>
            <a:endParaRPr lang="en-US" altLang="en-US"/>
          </a:p>
        </p:txBody>
      </p:sp>
      <p:sp>
        <p:nvSpPr>
          <p:cNvPr id="3" name="Slide Image Placeholder 2">
            <a:extLst>
              <a:ext uri="{FF2B5EF4-FFF2-40B4-BE49-F238E27FC236}">
                <a16:creationId xmlns:a16="http://schemas.microsoft.com/office/drawing/2014/main" id="{5DC6F1C9-F0D6-4DF7-92B3-D1EECB781EB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Notes Placeholder 3">
            <a:extLst>
              <a:ext uri="{FF2B5EF4-FFF2-40B4-BE49-F238E27FC236}">
                <a16:creationId xmlns:a16="http://schemas.microsoft.com/office/drawing/2014/main" id="{23C50CA4-5BB0-48AE-A5E4-D378DFF27D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Constructing Explanations and Designing Solutions:</a:t>
            </a:r>
            <a:r>
              <a:rPr lang="en-GB" dirty="0"/>
              <a:t> Use information from observations (</a:t>
            </a:r>
            <a:r>
              <a:rPr lang="en-GB" dirty="0" err="1"/>
              <a:t>firsthand</a:t>
            </a:r>
            <a:r>
              <a:rPr lang="en-GB" dirty="0"/>
              <a:t> and from media) to construct an evidence-based account for natural phenomena.</a:t>
            </a:r>
            <a:endParaRPr lang="en-GB" b="1" dirty="0"/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Engaging in Argument from Evidence: </a:t>
            </a:r>
            <a:r>
              <a:rPr lang="en-GB" dirty="0"/>
              <a:t>Construct an argument with evidence to support a claim.</a:t>
            </a:r>
          </a:p>
          <a:p>
            <a:pPr defTabSz="928299">
              <a:defRPr/>
            </a:pPr>
            <a:endParaRPr lang="en-GB" b="1" dirty="0"/>
          </a:p>
          <a:p>
            <a:r>
              <a:rPr lang="en-GB" b="1" dirty="0"/>
              <a:t>Photo credits: </a:t>
            </a:r>
            <a:r>
              <a:rPr lang="en-GB" dirty="0"/>
              <a:t>Cow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VanderWolf</a:t>
            </a:r>
            <a:r>
              <a:rPr lang="en-US" altLang="en-US" dirty="0">
                <a:cs typeface="Times New Roman" panose="02020603050405020304" pitchFamily="18" charset="0"/>
              </a:rPr>
              <a:t> Images; </a:t>
            </a:r>
            <a:r>
              <a:rPr lang="en-GB" dirty="0"/>
              <a:t>Blackbird </a:t>
            </a:r>
            <a:r>
              <a:rPr lang="en-US" altLang="en-US" dirty="0">
                <a:cs typeface="Times New Roman" panose="02020603050405020304" pitchFamily="18" charset="0"/>
              </a:rPr>
              <a:t>© Eric </a:t>
            </a:r>
            <a:r>
              <a:rPr lang="en-US" altLang="en-US" dirty="0" err="1">
                <a:cs typeface="Times New Roman" panose="02020603050405020304" pitchFamily="18" charset="0"/>
              </a:rPr>
              <a:t>Isselee</a:t>
            </a:r>
            <a:r>
              <a:rPr lang="en-US" altLang="en-US" dirty="0">
                <a:cs typeface="Times New Roman" panose="02020603050405020304" pitchFamily="18" charset="0"/>
              </a:rPr>
              <a:t>; </a:t>
            </a:r>
            <a:r>
              <a:rPr lang="en-GB" dirty="0"/>
              <a:t>Rabbit </a:t>
            </a:r>
            <a:r>
              <a:rPr lang="en-US" altLang="en-US" dirty="0">
                <a:cs typeface="Times New Roman" panose="02020603050405020304" pitchFamily="18" charset="0"/>
              </a:rPr>
              <a:t>© effective stock photos; </a:t>
            </a:r>
            <a:r>
              <a:rPr lang="en-GB" dirty="0"/>
              <a:t>Grass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bnamfa</a:t>
            </a:r>
            <a:r>
              <a:rPr lang="en-US" altLang="en-US" dirty="0">
                <a:cs typeface="Times New Roman" panose="02020603050405020304" pitchFamily="18" charset="0"/>
              </a:rPr>
              <a:t>; </a:t>
            </a:r>
            <a:r>
              <a:rPr lang="en-GB" dirty="0"/>
              <a:t>Earth worm </a:t>
            </a:r>
            <a:r>
              <a:rPr lang="en-US" altLang="en-US" dirty="0">
                <a:cs typeface="Times New Roman" panose="02020603050405020304" pitchFamily="18" charset="0"/>
              </a:rPr>
              <a:t>© Valentina </a:t>
            </a:r>
            <a:r>
              <a:rPr lang="en-US" altLang="en-US" dirty="0" err="1">
                <a:cs typeface="Times New Roman" panose="02020603050405020304" pitchFamily="18" charset="0"/>
              </a:rPr>
              <a:t>Razumova</a:t>
            </a:r>
            <a:r>
              <a:rPr lang="en-US" altLang="en-US" dirty="0">
                <a:cs typeface="Times New Roman" panose="02020603050405020304" pitchFamily="18" charset="0"/>
              </a:rPr>
              <a:t>; </a:t>
            </a:r>
            <a:r>
              <a:rPr lang="en-GB" dirty="0"/>
              <a:t>Carrot </a:t>
            </a:r>
            <a:r>
              <a:rPr lang="en-US" altLang="en-US" dirty="0">
                <a:cs typeface="Times New Roman" panose="02020603050405020304" pitchFamily="18" charset="0"/>
              </a:rPr>
              <a:t>© Valentina </a:t>
            </a:r>
            <a:r>
              <a:rPr lang="en-US" altLang="en-US" dirty="0" err="1">
                <a:cs typeface="Times New Roman" panose="02020603050405020304" pitchFamily="18" charset="0"/>
              </a:rPr>
              <a:t>Razumova</a:t>
            </a:r>
            <a:r>
              <a:rPr lang="en-US" altLang="en-US" dirty="0">
                <a:cs typeface="Times New Roman" panose="02020603050405020304" pitchFamily="18" charset="0"/>
              </a:rPr>
              <a:t>, all at Shutterstock.com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7051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Practices: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Constructing Explanations and Designing Solutions:</a:t>
            </a:r>
            <a:r>
              <a:rPr lang="en-GB" dirty="0"/>
              <a:t> Use information from observations (</a:t>
            </a:r>
            <a:r>
              <a:rPr lang="en-GB" dirty="0" err="1"/>
              <a:t>firsthand</a:t>
            </a:r>
            <a:r>
              <a:rPr lang="en-GB" dirty="0"/>
              <a:t> and from media) to construct an evidence-based account for natural phenomena.</a:t>
            </a:r>
            <a:endParaRPr lang="en-GB" b="1" dirty="0"/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Engaging in Argument from Evidence: </a:t>
            </a:r>
            <a:r>
              <a:rPr lang="en-GB" dirty="0"/>
              <a:t>Construct an argument with evidence to support a claim.</a:t>
            </a:r>
          </a:p>
          <a:p>
            <a:pPr defTabSz="928299">
              <a:defRPr/>
            </a:pPr>
            <a:endParaRPr lang="en-GB" b="1" dirty="0"/>
          </a:p>
          <a:p>
            <a:r>
              <a:rPr lang="en-GB" b="1" dirty="0"/>
              <a:t>Photo credit: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US" altLang="en-US" dirty="0" err="1">
                <a:cs typeface="Times New Roman" panose="02020603050405020304" pitchFamily="18" charset="0"/>
              </a:rPr>
              <a:t>Boonrod</a:t>
            </a:r>
            <a:r>
              <a:rPr lang="en-US" altLang="en-US" dirty="0">
                <a:cs typeface="Times New Roman" panose="02020603050405020304" pitchFamily="18" charset="0"/>
              </a:rPr>
              <a:t>, Shutterstock.com 2018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1218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4652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altLang="en-US" b="1" dirty="0"/>
              <a:t>Teacher notes</a:t>
            </a:r>
          </a:p>
          <a:p>
            <a:pPr defTabSz="928299">
              <a:defRPr/>
            </a:pPr>
            <a:r>
              <a:rPr lang="en-GB" altLang="en-US" dirty="0"/>
              <a:t>Before revealing each sentence, you</a:t>
            </a:r>
            <a:r>
              <a:rPr lang="en-GB" altLang="en-US" baseline="0" dirty="0"/>
              <a:t> could ask students what they think. For example, “</a:t>
            </a:r>
            <a:r>
              <a:rPr lang="en-GB" dirty="0"/>
              <a:t>What is this food made from?” and</a:t>
            </a:r>
            <a:r>
              <a:rPr lang="en-GB" baseline="0" dirty="0"/>
              <a:t> “What does the food provide?”</a:t>
            </a:r>
            <a:endParaRPr lang="en-GB" dirty="0"/>
          </a:p>
          <a:p>
            <a:endParaRPr lang="en-GB" altLang="en-US" dirty="0"/>
          </a:p>
          <a:p>
            <a:r>
              <a:rPr lang="en-GB" altLang="en-US" dirty="0"/>
              <a:t>If possible, give the students an opportunity to observe real animals and make observations on what</a:t>
            </a:r>
            <a:r>
              <a:rPr lang="en-GB" altLang="en-US" baseline="0" dirty="0"/>
              <a:t> they eat and drink.</a:t>
            </a:r>
          </a:p>
          <a:p>
            <a:endParaRPr lang="en-GB" altLang="en-US" baseline="0" dirty="0"/>
          </a:p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/>
              <a:t>Constructing Explanations and Designing Solutions:</a:t>
            </a:r>
            <a:r>
              <a:rPr lang="en-GB" dirty="0"/>
              <a:t> Use information from observations (</a:t>
            </a:r>
            <a:r>
              <a:rPr lang="en-GB" dirty="0" err="1"/>
              <a:t>firsthand</a:t>
            </a:r>
            <a:r>
              <a:rPr lang="en-GB" dirty="0"/>
              <a:t> and from media) to construct an evidence-based account for natural phenomena.</a:t>
            </a:r>
            <a:endParaRPr lang="en-GB" b="1" dirty="0"/>
          </a:p>
          <a:p>
            <a:endParaRPr lang="en-GB" altLang="en-US" baseline="0" dirty="0"/>
          </a:p>
          <a:p>
            <a:r>
              <a:rPr lang="en-GB" altLang="en-US" b="1" baseline="0" dirty="0"/>
              <a:t>Photo credit: </a:t>
            </a:r>
            <a:r>
              <a:rPr lang="en-GB" dirty="0"/>
              <a:t>Tortoise </a:t>
            </a:r>
            <a:r>
              <a:rPr lang="en-US" altLang="en-US" dirty="0">
                <a:cs typeface="Times New Roman" panose="02020603050405020304" pitchFamily="18" charset="0"/>
              </a:rPr>
              <a:t>© seasoning_17; </a:t>
            </a:r>
            <a:r>
              <a:rPr lang="en-GB" dirty="0"/>
              <a:t>Lion </a:t>
            </a:r>
            <a:r>
              <a:rPr lang="en-US" altLang="en-US" dirty="0">
                <a:cs typeface="Times New Roman" panose="02020603050405020304" pitchFamily="18" charset="0"/>
              </a:rPr>
              <a:t>© Diane </a:t>
            </a:r>
            <a:r>
              <a:rPr lang="en-US" altLang="en-US" dirty="0" err="1">
                <a:cs typeface="Times New Roman" panose="02020603050405020304" pitchFamily="18" charset="0"/>
              </a:rPr>
              <a:t>Diederich</a:t>
            </a:r>
            <a:r>
              <a:rPr lang="en-US" altLang="en-US" dirty="0">
                <a:cs typeface="Times New Roman" panose="02020603050405020304" pitchFamily="18" charset="0"/>
              </a:rPr>
              <a:t>; </a:t>
            </a:r>
            <a:r>
              <a:rPr lang="en-GB" dirty="0"/>
              <a:t>Dog </a:t>
            </a:r>
            <a:r>
              <a:rPr lang="en-US" altLang="en-US" dirty="0">
                <a:cs typeface="Times New Roman" panose="02020603050405020304" pitchFamily="18" charset="0"/>
              </a:rPr>
              <a:t>© Paul's Lady, all at Shutterstock.com 2018</a:t>
            </a:r>
            <a:endParaRPr lang="en-GB" dirty="0"/>
          </a:p>
        </p:txBody>
      </p:sp>
      <p:sp>
        <p:nvSpPr>
          <p:cNvPr id="15364" name="Rectangle 7"/>
          <p:cNvSpPr>
            <a:spLocks noChangeArrowheads="1"/>
          </p:cNvSpPr>
          <p:nvPr/>
        </p:nvSpPr>
        <p:spPr bwMode="auto">
          <a:xfrm>
            <a:off x="3886200" y="8831580"/>
            <a:ext cx="297180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830" tIns="46415" rIns="92830" bIns="46415" anchor="b"/>
          <a:lstStyle/>
          <a:p>
            <a:pPr algn="r"/>
            <a:fld id="{1CF494CC-E9DC-47E7-9283-A50ACC56B332}" type="slidenum">
              <a:rPr lang="en-US" altLang="en-US" sz="1200" b="1">
                <a:solidFill>
                  <a:schemeClr val="tx1"/>
                </a:solidFill>
              </a:rPr>
              <a:pPr algn="r"/>
              <a:t>3</a:t>
            </a:fld>
            <a:endParaRPr lang="en-US" altLang="en-US" sz="1200" b="1">
              <a:solidFill>
                <a:schemeClr val="tx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altLang="en-US" b="1" dirty="0"/>
              <a:t>Teacher notes</a:t>
            </a:r>
          </a:p>
          <a:p>
            <a:pPr defTabSz="928299">
              <a:defRPr/>
            </a:pPr>
            <a:r>
              <a:rPr lang="en-GB" altLang="en-US" dirty="0"/>
              <a:t>Before revealing each sentence, you</a:t>
            </a:r>
            <a:r>
              <a:rPr lang="en-GB" altLang="en-US" baseline="0" dirty="0"/>
              <a:t> could ask students what they think. For example, “</a:t>
            </a:r>
            <a:r>
              <a:rPr lang="en-GB" dirty="0"/>
              <a:t>What</a:t>
            </a:r>
            <a:r>
              <a:rPr lang="en-GB" baseline="0" dirty="0"/>
              <a:t> do plants need</a:t>
            </a:r>
            <a:r>
              <a:rPr lang="en-GB" dirty="0"/>
              <a:t>?”</a:t>
            </a:r>
          </a:p>
          <a:p>
            <a:pPr defTabSz="928299">
              <a:defRPr/>
            </a:pPr>
            <a:endParaRPr lang="en-GB" altLang="en-US" dirty="0"/>
          </a:p>
          <a:p>
            <a:r>
              <a:rPr lang="en-GB" dirty="0"/>
              <a:t>You could test</a:t>
            </a:r>
            <a:r>
              <a:rPr lang="en-GB" baseline="0" dirty="0"/>
              <a:t> whether plants need water or light by carrying out a simple experiment. For example, putting one plant into a dark room or covering with a box, while living the other in natural light. Students could predict what they think will happen. You could also talk about how to make this a fair test – keeping other variables, such as water the same for both. After a week or so students could make observations and come to a conclusion.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7494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>
            <a:extLst>
              <a:ext uri="{FF2B5EF4-FFF2-40B4-BE49-F238E27FC236}">
                <a16:creationId xmlns:a16="http://schemas.microsoft.com/office/drawing/2014/main" id="{744F102E-2556-4271-AA22-AE07F022483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F3C1A925-1210-414A-B3E5-4DB225DE22B2}" type="slidenum">
              <a:rPr lang="en-GB" altLang="en-US" sz="1200"/>
              <a:pPr eaLnBrk="1" hangingPunct="1"/>
              <a:t>5</a:t>
            </a:fld>
            <a:endParaRPr lang="en-GB" altLang="en-US" sz="1200"/>
          </a:p>
        </p:txBody>
      </p:sp>
      <p:sp>
        <p:nvSpPr>
          <p:cNvPr id="21507" name="Rectangle 2">
            <a:extLst>
              <a:ext uri="{FF2B5EF4-FFF2-40B4-BE49-F238E27FC236}">
                <a16:creationId xmlns:a16="http://schemas.microsoft.com/office/drawing/2014/main" id="{B7486EBC-8008-4205-9050-ADEDF72E26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>
            <a:extLst>
              <a:ext uri="{FF2B5EF4-FFF2-40B4-BE49-F238E27FC236}">
                <a16:creationId xmlns:a16="http://schemas.microsoft.com/office/drawing/2014/main" id="{9B472B42-368B-4F56-8CA3-48AA6A9B4CB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Before moving to the next slide, ask: </a:t>
            </a:r>
            <a:r>
              <a:rPr lang="en-GB" altLang="en-US" i="1" dirty="0">
                <a:latin typeface="Arial" panose="020B0604020202020204" pitchFamily="34" charset="0"/>
              </a:rPr>
              <a:t>“What do you think will happen to plants A and B? What will we see?” </a:t>
            </a:r>
            <a:r>
              <a:rPr lang="en-GB" altLang="en-US" dirty="0">
                <a:latin typeface="Arial" panose="020B0604020202020204" pitchFamily="34" charset="0"/>
              </a:rPr>
              <a:t> Students could draw pictures of how they think the two plants will end up and display them around the board.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6A31A295-921D-4438-BCB3-795226F1B2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8428876-CB8A-464A-B983-978070AA3BC7}" type="slidenum">
              <a:rPr lang="en-GB" altLang="en-US" sz="1200"/>
              <a:pPr eaLnBrk="1" hangingPunct="1"/>
              <a:t>6</a:t>
            </a:fld>
            <a:endParaRPr lang="en-GB" altLang="en-US" sz="1200"/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1787B95-E9E2-4DB7-9879-EB826C32B90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E1272540-20DE-4229-B5EC-605A0F7565A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 err="1"/>
              <a:t>Analyzing</a:t>
            </a:r>
            <a:r>
              <a:rPr lang="en-GB" b="1" dirty="0"/>
              <a:t> and Interpreting Data: </a:t>
            </a:r>
            <a:r>
              <a:rPr lang="en-GB" dirty="0"/>
              <a:t>Use observations (</a:t>
            </a:r>
            <a:r>
              <a:rPr lang="en-GB" dirty="0" err="1"/>
              <a:t>firsthand</a:t>
            </a:r>
            <a:r>
              <a:rPr lang="en-GB" dirty="0"/>
              <a:t> or from media) to describe patterns and/or relationships in the natural and designed world(s) in order to answer scientific questions and solve problems.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4355E889-74A6-4737-AC4E-64270EBE72B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54243" indent="-290093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60374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24523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88672" indent="-23207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52822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1697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81121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945270" indent="-2320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953C0481-F86A-4B08-AB73-7CC3A01B7C3E}" type="slidenum">
              <a:rPr lang="en-GB" altLang="en-US" sz="1200"/>
              <a:pPr eaLnBrk="1" hangingPunct="1"/>
              <a:t>7</a:t>
            </a:fld>
            <a:endParaRPr lang="en-GB" altLang="en-US" sz="1200"/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79FEA525-D04F-42EB-B36B-2CEAC479E3A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3BB4ABDD-998D-41DC-9034-4C9C31AD27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altLang="en-US" b="1" dirty="0">
                <a:latin typeface="Arial" panose="020B0604020202020204" pitchFamily="34" charset="0"/>
              </a:rPr>
              <a:t>Teacher notes</a:t>
            </a:r>
          </a:p>
          <a:p>
            <a:pPr eaLnBrk="1" hangingPunct="1"/>
            <a:r>
              <a:rPr lang="en-GB" altLang="en-US" dirty="0">
                <a:latin typeface="Arial" panose="020B0604020202020204" pitchFamily="34" charset="0"/>
              </a:rPr>
              <a:t>Can students find examples in the local area of plants like the ones described in the table? Ask: </a:t>
            </a:r>
            <a:r>
              <a:rPr lang="en-GB" altLang="en-US" i="1" dirty="0">
                <a:latin typeface="Arial" panose="020B0604020202020204" pitchFamily="34" charset="0"/>
              </a:rPr>
              <a:t>“Are all plants watered by people, or do some plants get water another way?”</a:t>
            </a:r>
          </a:p>
          <a:p>
            <a:pPr eaLnBrk="1" hangingPunct="1"/>
            <a:endParaRPr lang="en-GB" altLang="en-US" i="1" dirty="0">
              <a:latin typeface="Arial" panose="020B0604020202020204" pitchFamily="34" charset="0"/>
            </a:endParaRPr>
          </a:p>
          <a:p>
            <a:pPr defTabSz="928299">
              <a:defRPr/>
            </a:pPr>
            <a:r>
              <a:rPr lang="en-GB" dirty="0"/>
              <a:t>This slide covers the Science and Engineering Practice:</a:t>
            </a:r>
          </a:p>
          <a:p>
            <a:pPr marL="174056" indent="-174056" defTabSz="928299">
              <a:buFont typeface="Arial" panose="020B0604020202020204" pitchFamily="34" charset="0"/>
              <a:buChar char="•"/>
              <a:defRPr/>
            </a:pPr>
            <a:r>
              <a:rPr lang="en-GB" b="1" dirty="0" err="1"/>
              <a:t>Analyzing</a:t>
            </a:r>
            <a:r>
              <a:rPr lang="en-GB" b="1" dirty="0"/>
              <a:t> and Interpreting Data: </a:t>
            </a:r>
            <a:r>
              <a:rPr lang="en-GB" dirty="0"/>
              <a:t>Use observations (</a:t>
            </a:r>
            <a:r>
              <a:rPr lang="en-GB" dirty="0" err="1"/>
              <a:t>firsthand</a:t>
            </a:r>
            <a:r>
              <a:rPr lang="en-GB" dirty="0"/>
              <a:t> or from media) to describe patterns and/or relationships in the natural and designed world(s) in order to answer scientific questions and solve problems.</a:t>
            </a:r>
            <a:endParaRPr lang="en-US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Photo credits: </a:t>
            </a:r>
            <a:r>
              <a:rPr lang="en-GB" dirty="0"/>
              <a:t>Seedling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GB" dirty="0"/>
              <a:t>amenic181; Deer </a:t>
            </a:r>
            <a:r>
              <a:rPr lang="en-US" altLang="en-US" dirty="0">
                <a:cs typeface="Times New Roman" panose="02020603050405020304" pitchFamily="18" charset="0"/>
              </a:rPr>
              <a:t>© </a:t>
            </a:r>
            <a:r>
              <a:rPr lang="en-GB" dirty="0"/>
              <a:t>Kevin McKeever, both at Shutterstock.com 2018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1998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B40EEA-2BDC-4A1A-846A-91A8B24EC113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910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4.png"/><Relationship Id="rId4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221764" y="1187864"/>
            <a:ext cx="4990744" cy="3127761"/>
          </a:xfrm>
        </p:spPr>
        <p:txBody>
          <a:bodyPr/>
          <a:lstStyle>
            <a:lvl1pPr algn="ctr">
              <a:lnSpc>
                <a:spcPct val="100000"/>
              </a:lnSpc>
              <a:defRPr sz="4400">
                <a:solidFill>
                  <a:srgbClr val="33CC33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8834DD-8F6E-42DC-9D16-ECD46904FE6D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7" name="Text Box 14">
            <a:extLst>
              <a:ext uri="{FF2B5EF4-FFF2-40B4-BE49-F238E27FC236}">
                <a16:creationId xmlns:a16="http://schemas.microsoft.com/office/drawing/2014/main" id="{8791D40A-4DB6-4A2B-BA84-E865395A5ADA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26503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975"/>
            <a:ext cx="2057400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3975"/>
            <a:ext cx="6019800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53975"/>
            <a:ext cx="8229600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</p:spTree>
    <p:custDataLst>
      <p:tags r:id="rId1"/>
    </p:custData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7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57710E3-B803-4BC1-B28F-DAEAEF4CF70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8BEDEB8-A9C3-4367-BF40-FB60AF6FA1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148552" y="1300899"/>
            <a:ext cx="5712644" cy="237555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B9474967-5D5D-47B0-9641-1895A87640B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148552" y="4271390"/>
            <a:ext cx="5712644" cy="235916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800">
                <a:solidFill>
                  <a:srgbClr val="444444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D44EB760-B304-407E-93E6-2BC1C04C1A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63" y="53975"/>
            <a:ext cx="7735887" cy="5492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id="{F43ADC5B-499B-40DB-858C-27BBFD38862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57466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custDataLst>
      <p:tags r:id="rId1"/>
    </p:custData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8" y="53975"/>
            <a:ext cx="2112962" cy="60721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33363" y="53975"/>
            <a:ext cx="6188075" cy="60721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233363" y="53975"/>
            <a:ext cx="8453437" cy="60721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1030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23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7088" y="6177471"/>
            <a:ext cx="630237" cy="554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3C472F-B895-46EA-B929-83095296765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9" name="Text Box 14">
            <a:extLst>
              <a:ext uri="{FF2B5EF4-FFF2-40B4-BE49-F238E27FC236}">
                <a16:creationId xmlns:a16="http://schemas.microsoft.com/office/drawing/2014/main" id="{C436BA7E-3972-478D-9105-365FB1FA2F5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6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327" r:id="rId1"/>
    <p:sldLayoutId id="2147486246" r:id="rId2"/>
    <p:sldLayoutId id="2147486247" r:id="rId3"/>
    <p:sldLayoutId id="2147486248" r:id="rId4"/>
    <p:sldLayoutId id="2147486249" r:id="rId5"/>
    <p:sldLayoutId id="2147486250" r:id="rId6"/>
    <p:sldLayoutId id="2147486251" r:id="rId7"/>
    <p:sldLayoutId id="2147486252" r:id="rId8"/>
    <p:sldLayoutId id="2147486253" r:id="rId9"/>
    <p:sldLayoutId id="2147486254" r:id="rId10"/>
    <p:sldLayoutId id="2147486255" r:id="rId11"/>
    <p:sldLayoutId id="2147486256" r:id="rId12"/>
    <p:sldLayoutId id="2147486257" r:id="rId13"/>
    <p:sldLayoutId id="2147486326" r:id="rId14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10BC45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39765" cy="68548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Text Box 6"/>
          <p:cNvSpPr txBox="1">
            <a:spLocks noChangeArrowheads="1"/>
          </p:cNvSpPr>
          <p:nvPr/>
        </p:nvSpPr>
        <p:spPr bwMode="auto">
          <a:xfrm>
            <a:off x="828675" y="44450"/>
            <a:ext cx="60483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sz="2800" b="1">
              <a:solidFill>
                <a:srgbClr val="5B0091"/>
              </a:solidFill>
              <a:cs typeface="Arial" charset="0"/>
            </a:endParaRPr>
          </a:p>
        </p:txBody>
      </p:sp>
      <p:sp>
        <p:nvSpPr>
          <p:cNvPr id="205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233363" y="53975"/>
            <a:ext cx="7735887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/>
              <a:t>Click to edit Master title style</a:t>
            </a:r>
          </a:p>
        </p:txBody>
      </p:sp>
      <p:pic>
        <p:nvPicPr>
          <p:cNvPr id="2054" name="Picture 16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7950" y="6177471"/>
            <a:ext cx="630238" cy="554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9274EB-7F4D-46DD-BE65-348FFA113121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8250" y="6633730"/>
            <a:ext cx="1339208" cy="221095"/>
          </a:xfrm>
          <a:prstGeom prst="rect">
            <a:avLst/>
          </a:prstGeom>
        </p:spPr>
      </p:pic>
      <p:sp>
        <p:nvSpPr>
          <p:cNvPr id="8" name="Text Box 14">
            <a:extLst>
              <a:ext uri="{FF2B5EF4-FFF2-40B4-BE49-F238E27FC236}">
                <a16:creationId xmlns:a16="http://schemas.microsoft.com/office/drawing/2014/main" id="{0CFC9F27-850B-4F73-BED5-C83147E45AB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716139" y="6654800"/>
            <a:ext cx="655638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fld id="{40145087-C187-491B-93DB-48B963F291DF}" type="slidenum">
              <a:rPr lang="en-GB" altLang="en-US" sz="1000">
                <a:solidFill>
                  <a:srgbClr val="5B0091"/>
                </a:solidFill>
                <a:cs typeface="Arial" charset="0"/>
              </a:rPr>
              <a:pPr algn="ctr" eaLnBrk="1" hangingPunct="1">
                <a:spcBef>
                  <a:spcPct val="50000"/>
                </a:spcBef>
              </a:pPr>
              <a:t>‹#›</a:t>
            </a:fld>
            <a:r>
              <a:rPr lang="en-GB" altLang="en-US" sz="1000" dirty="0">
                <a:solidFill>
                  <a:srgbClr val="5B0091"/>
                </a:solidFill>
                <a:cs typeface="Arial" charset="0"/>
              </a:rPr>
              <a:t> of 11</a:t>
            </a:r>
          </a:p>
        </p:txBody>
      </p:sp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6258" r:id="rId1"/>
    <p:sldLayoutId id="2147486259" r:id="rId2"/>
    <p:sldLayoutId id="2147486260" r:id="rId3"/>
    <p:sldLayoutId id="2147486261" r:id="rId4"/>
    <p:sldLayoutId id="2147486262" r:id="rId5"/>
    <p:sldLayoutId id="2147486263" r:id="rId6"/>
    <p:sldLayoutId id="2147486264" r:id="rId7"/>
    <p:sldLayoutId id="2147486265" r:id="rId8"/>
    <p:sldLayoutId id="2147486266" r:id="rId9"/>
    <p:sldLayoutId id="2147486267" r:id="rId10"/>
    <p:sldLayoutId id="2147486268" r:id="rId11"/>
    <p:sldLayoutId id="214748626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FF660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7.jpg"/><Relationship Id="rId5" Type="http://schemas.openxmlformats.org/officeDocument/2006/relationships/image" Target="../media/image26.jpe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4.xml"/><Relationship Id="rId1" Type="http://schemas.openxmlformats.org/officeDocument/2006/relationships/tags" Target="../tags/tag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0.jp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15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7" Type="http://schemas.openxmlformats.org/officeDocument/2006/relationships/image" Target="../media/image23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/>
              <a:t>Living Things</a:t>
            </a: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0CCDB1B-DD4C-4734-B2B7-8D2139E0F5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044" y="4121962"/>
            <a:ext cx="3904326" cy="244293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 animals eat?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8774" y="806908"/>
            <a:ext cx="4954205" cy="461665"/>
          </a:xfrm>
          <a:prstGeom prst="rect">
            <a:avLst/>
          </a:prstGeom>
          <a:solidFill>
            <a:srgbClr val="96E696"/>
          </a:solidFill>
        </p:spPr>
        <p:txBody>
          <a:bodyPr wrap="square">
            <a:spAutoFit/>
          </a:bodyPr>
          <a:lstStyle/>
          <a:p>
            <a:r>
              <a:rPr lang="en-GB" dirty="0"/>
              <a:t>Do all animals eat the same thing?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4" y="1302603"/>
            <a:ext cx="41128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No, they eat different things.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8775" y="1798297"/>
            <a:ext cx="61045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/>
              <a:t>Match these animals with the food they eat.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9670CB-4A83-4AF9-9D15-9C2A226D5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B84EBC-936B-427D-993B-00975EEB728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4" y="2371894"/>
            <a:ext cx="2671948" cy="175006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5AAAB33-233B-4FD1-A23E-1D1DD81D25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4" y="4121962"/>
            <a:ext cx="2899805" cy="230741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581BAEF-949E-4F53-81F6-72B8F10CC46C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8197" y="2717800"/>
            <a:ext cx="2353244" cy="23532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8CC6AD5-3B48-4C51-B295-42A4A4F320D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7035" y="3830925"/>
            <a:ext cx="2656265" cy="172657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B7C8289-0568-45AA-ACBC-367B4B18176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030" y="1141573"/>
            <a:ext cx="1614270" cy="228742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36993A6-E91B-48A7-86EB-91357380F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937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6941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Animals, food and habitats</a:t>
            </a:r>
            <a:endParaRPr lang="en-GB" dirty="0"/>
          </a:p>
        </p:txBody>
      </p:sp>
      <p:sp>
        <p:nvSpPr>
          <p:cNvPr id="3" name="Rectangle 2"/>
          <p:cNvSpPr/>
          <p:nvPr/>
        </p:nvSpPr>
        <p:spPr>
          <a:xfrm>
            <a:off x="358775" y="803116"/>
            <a:ext cx="8170370" cy="461665"/>
          </a:xfrm>
          <a:prstGeom prst="rect">
            <a:avLst/>
          </a:prstGeom>
          <a:solidFill>
            <a:srgbClr val="96E696"/>
          </a:solidFill>
        </p:spPr>
        <p:txBody>
          <a:bodyPr wrap="square">
            <a:spAutoFit/>
          </a:bodyPr>
          <a:lstStyle/>
          <a:p>
            <a:r>
              <a:rPr lang="en-GB" dirty="0"/>
              <a:t>Why do animals live in different places around the world? </a:t>
            </a:r>
          </a:p>
        </p:txBody>
      </p:sp>
      <p:sp>
        <p:nvSpPr>
          <p:cNvPr id="4" name="Rectangle 3"/>
          <p:cNvSpPr/>
          <p:nvPr/>
        </p:nvSpPr>
        <p:spPr>
          <a:xfrm>
            <a:off x="358776" y="1843686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dirty="0"/>
              <a:t>They live in places where they can get the things they need. </a:t>
            </a:r>
          </a:p>
        </p:txBody>
      </p:sp>
      <p:sp>
        <p:nvSpPr>
          <p:cNvPr id="5" name="Rectangle 4"/>
          <p:cNvSpPr/>
          <p:nvPr/>
        </p:nvSpPr>
        <p:spPr>
          <a:xfrm>
            <a:off x="358775" y="3253588"/>
            <a:ext cx="3819087" cy="830997"/>
          </a:xfrm>
          <a:prstGeom prst="rect">
            <a:avLst/>
          </a:prstGeom>
          <a:solidFill>
            <a:srgbClr val="96E696"/>
          </a:solidFill>
        </p:spPr>
        <p:txBody>
          <a:bodyPr wrap="square">
            <a:spAutoFit/>
          </a:bodyPr>
          <a:lstStyle/>
          <a:p>
            <a:r>
              <a:rPr lang="en-GB" dirty="0"/>
              <a:t>Why do banana trees live in a tropical rainforest?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5" y="4663490"/>
            <a:ext cx="4480714" cy="461665"/>
          </a:xfrm>
          <a:prstGeom prst="rect">
            <a:avLst/>
          </a:prstGeom>
          <a:solidFill>
            <a:srgbClr val="96E696"/>
          </a:solidFill>
        </p:spPr>
        <p:txBody>
          <a:bodyPr wrap="none">
            <a:spAutoFit/>
          </a:bodyPr>
          <a:lstStyle/>
          <a:p>
            <a:r>
              <a:rPr lang="en-GB" dirty="0"/>
              <a:t>Why do monkeys live here too?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3ADAC8F-8826-470E-BA53-31F05F2678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7024" y="1572774"/>
            <a:ext cx="3333750" cy="42818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6CCB2D-5085-4386-986F-815E4B499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937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33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A4ABE34-7415-49D3-BEDF-B4936BDCA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Constructing Explanations and Designing Solutions</a:t>
            </a:r>
          </a:p>
          <a:p>
            <a:pPr marL="216000" indent="-216000">
              <a:buSzPct val="100000"/>
              <a:buFont typeface="Wingdings 2" panose="05020102010507070707" pitchFamily="18" charset="2"/>
              <a:buChar char=""/>
            </a:pPr>
            <a:r>
              <a:rPr lang="en-GB" sz="1600" dirty="0"/>
              <a:t>Engaging in Argument from Evidence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7178BF-770B-4F13-AFC6-5D12BD5713F6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/>
          </a:bodyPr>
          <a:lstStyle/>
          <a:p>
            <a:r>
              <a:rPr lang="en-GB" sz="1600" dirty="0"/>
              <a:t>1. Patterns </a:t>
            </a:r>
          </a:p>
          <a:p>
            <a:r>
              <a:rPr lang="en-GB" sz="1600" dirty="0"/>
              <a:t>2. Cause and Effect</a:t>
            </a:r>
          </a:p>
          <a:p>
            <a:r>
              <a:rPr lang="en-GB" sz="1600" dirty="0"/>
              <a:t>5. Energy and Matter</a:t>
            </a:r>
          </a:p>
          <a:p>
            <a:r>
              <a:rPr lang="en-GB" sz="1600" dirty="0"/>
              <a:t>6. Structure and Function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A3BB19F-D25B-4762-BF2E-7C46604C9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Information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3168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71226F7-FE41-4D84-B769-79FEB6CE9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Eating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328E8F-952C-4250-8A04-5A1C04B61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58775" y="815887"/>
            <a:ext cx="7299627" cy="461665"/>
          </a:xfrm>
          <a:prstGeom prst="rect">
            <a:avLst/>
          </a:prstGeom>
          <a:solidFill>
            <a:srgbClr val="96E696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Let’s look at these animals. What are they all doing?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58774" y="3983136"/>
            <a:ext cx="32255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are </a:t>
            </a:r>
            <a:r>
              <a:rPr lang="en-GB" b="1" dirty="0">
                <a:solidFill>
                  <a:srgbClr val="10BC45"/>
                </a:solidFill>
              </a:rPr>
              <a:t>eating</a:t>
            </a:r>
            <a:r>
              <a:rPr lang="en-GB" dirty="0"/>
              <a:t> </a:t>
            </a:r>
            <a:r>
              <a:rPr lang="en-GB" b="1" dirty="0">
                <a:solidFill>
                  <a:srgbClr val="10BC45"/>
                </a:solidFill>
              </a:rPr>
              <a:t>food</a:t>
            </a:r>
            <a:r>
              <a:rPr lang="en-GB" dirty="0"/>
              <a:t>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58775" y="4666375"/>
            <a:ext cx="66014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This food is made from plants or other animals.</a:t>
            </a:r>
          </a:p>
        </p:txBody>
      </p:sp>
      <p:sp>
        <p:nvSpPr>
          <p:cNvPr id="6" name="Rectangle 5"/>
          <p:cNvSpPr/>
          <p:nvPr/>
        </p:nvSpPr>
        <p:spPr>
          <a:xfrm>
            <a:off x="358774" y="5349615"/>
            <a:ext cx="768747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 provides </a:t>
            </a:r>
            <a:r>
              <a:rPr lang="en-GB" b="1" dirty="0">
                <a:solidFill>
                  <a:srgbClr val="10BC45"/>
                </a:solidFill>
              </a:rPr>
              <a:t>energy</a:t>
            </a:r>
            <a:r>
              <a:rPr lang="en-GB" dirty="0"/>
              <a:t> to help the animal live and grow. </a:t>
            </a:r>
          </a:p>
        </p:txBody>
      </p:sp>
      <p:pic>
        <p:nvPicPr>
          <p:cNvPr id="15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23AC4F-4EAB-4F73-9875-6266E05A520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1"/>
          <a:stretch/>
        </p:blipFill>
        <p:spPr>
          <a:xfrm>
            <a:off x="358774" y="1483627"/>
            <a:ext cx="2625944" cy="218667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6903332-0228-43D8-933F-DA1DB6396C0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010"/>
          <a:stretch/>
        </p:blipFill>
        <p:spPr>
          <a:xfrm>
            <a:off x="3408603" y="1490189"/>
            <a:ext cx="2478744" cy="218011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76D987B-1E4F-453C-BAA4-B734CF4D470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175"/>
          <a:stretch/>
        </p:blipFill>
        <p:spPr>
          <a:xfrm>
            <a:off x="6311232" y="1490189"/>
            <a:ext cx="2603609" cy="2180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E7EF69B-9ED9-44BC-B3F8-E7D1479FB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9375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Plants and food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3967753" cy="461665"/>
          </a:xfrm>
          <a:prstGeom prst="rect">
            <a:avLst/>
          </a:prstGeom>
          <a:solidFill>
            <a:srgbClr val="96E696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Do plants need to eat food?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5" y="1530901"/>
            <a:ext cx="46330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No. Plants make their own food.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8775" y="2261701"/>
            <a:ext cx="3194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To do this they need: </a:t>
            </a:r>
          </a:p>
        </p:txBody>
      </p:sp>
      <p:pic>
        <p:nvPicPr>
          <p:cNvPr id="8" name="Picture 5" descr="notes_icon">
            <a:extLst>
              <a:ext uri="{FF2B5EF4-FFF2-40B4-BE49-F238E27FC236}">
                <a16:creationId xmlns:a16="http://schemas.microsoft.com/office/drawing/2014/main" id="{7AE8BB3C-B1F7-43B8-B947-766829B13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32813" y="134937"/>
            <a:ext cx="442913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03A3414-8665-41AC-A052-18E2EFD6E1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5B14D85-0BB7-4543-8077-587F1CA64ED6}"/>
              </a:ext>
            </a:extLst>
          </p:cNvPr>
          <p:cNvSpPr txBox="1"/>
          <p:nvPr/>
        </p:nvSpPr>
        <p:spPr>
          <a:xfrm>
            <a:off x="358775" y="3264894"/>
            <a:ext cx="351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b="1" dirty="0">
                <a:solidFill>
                  <a:srgbClr val="10BC45"/>
                </a:solidFill>
              </a:rPr>
              <a:t>light</a:t>
            </a:r>
            <a:r>
              <a:rPr lang="en-GB" dirty="0"/>
              <a:t> from the Sun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2D0FC15-35C4-4090-A52C-8B94B9408A1F}"/>
              </a:ext>
            </a:extLst>
          </p:cNvPr>
          <p:cNvSpPr txBox="1"/>
          <p:nvPr/>
        </p:nvSpPr>
        <p:spPr>
          <a:xfrm>
            <a:off x="358774" y="3945813"/>
            <a:ext cx="351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b="1" dirty="0">
                <a:solidFill>
                  <a:srgbClr val="10BC45"/>
                </a:solidFill>
              </a:rPr>
              <a:t>water</a:t>
            </a:r>
            <a:r>
              <a:rPr lang="en-GB" dirty="0"/>
              <a:t> from the soil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C4B099-F89F-4DA4-BADD-7602E329F694}"/>
              </a:ext>
            </a:extLst>
          </p:cNvPr>
          <p:cNvSpPr txBox="1"/>
          <p:nvPr/>
        </p:nvSpPr>
        <p:spPr>
          <a:xfrm>
            <a:off x="358774" y="4676614"/>
            <a:ext cx="35159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Bef>
                <a:spcPct val="50000"/>
              </a:spcBef>
              <a:buClr>
                <a:srgbClr val="10BC45"/>
              </a:buClr>
              <a:buFont typeface="Wingdings" panose="05000000000000000000" pitchFamily="2" charset="2"/>
              <a:buChar char="l"/>
            </a:pPr>
            <a:r>
              <a:rPr lang="en-GB" b="1" dirty="0">
                <a:solidFill>
                  <a:srgbClr val="10BC45"/>
                </a:solidFill>
              </a:rPr>
              <a:t>air</a:t>
            </a:r>
            <a:r>
              <a:rPr lang="en-GB" dirty="0">
                <a:solidFill>
                  <a:srgbClr val="010066"/>
                </a:solidFill>
              </a:rPr>
              <a:t>.</a:t>
            </a:r>
            <a:endParaRPr lang="en-GB" b="1" dirty="0">
              <a:solidFill>
                <a:srgbClr val="10BC45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7BFB74E-3178-4F48-ADF6-FA9BEC35DD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3432" y="547677"/>
            <a:ext cx="5494729" cy="61246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94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lant (watering B)">
            <a:extLst>
              <a:ext uri="{FF2B5EF4-FFF2-40B4-BE49-F238E27FC236}">
                <a16:creationId xmlns:a16="http://schemas.microsoft.com/office/drawing/2014/main" id="{B1CD230A-AA32-4184-98D6-588F693DA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8200" y="2636838"/>
            <a:ext cx="19859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plant (watering B)">
            <a:extLst>
              <a:ext uri="{FF2B5EF4-FFF2-40B4-BE49-F238E27FC236}">
                <a16:creationId xmlns:a16="http://schemas.microsoft.com/office/drawing/2014/main" id="{4DB20C16-2251-4B4B-A1CB-C05AA82A6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636838"/>
            <a:ext cx="19859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4" name="Text Box 4">
            <a:extLst>
              <a:ext uri="{FF2B5EF4-FFF2-40B4-BE49-F238E27FC236}">
                <a16:creationId xmlns:a16="http://schemas.microsoft.com/office/drawing/2014/main" id="{D1FA5588-837B-432C-9BB6-847BAED23F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19563" y="548005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D8DD2FCF-498B-4919-A538-F0B54BA8B9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548005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B</a:t>
            </a:r>
          </a:p>
        </p:txBody>
      </p:sp>
      <p:pic>
        <p:nvPicPr>
          <p:cNvPr id="10246" name="Picture 9" descr="cardboard box watering can">
            <a:extLst>
              <a:ext uri="{FF2B5EF4-FFF2-40B4-BE49-F238E27FC236}">
                <a16:creationId xmlns:a16="http://schemas.microsoft.com/office/drawing/2014/main" id="{7981D386-49A5-4107-AAC8-713408C48B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8050" y="3692525"/>
            <a:ext cx="1417638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10" descr="calendar (clear)">
            <a:extLst>
              <a:ext uri="{FF2B5EF4-FFF2-40B4-BE49-F238E27FC236}">
                <a16:creationId xmlns:a16="http://schemas.microsoft.com/office/drawing/2014/main" id="{A3378368-A54C-43D2-A8B9-59968BADF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682750"/>
            <a:ext cx="23145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Text Box 13">
            <a:extLst>
              <a:ext uri="{FF2B5EF4-FFF2-40B4-BE49-F238E27FC236}">
                <a16:creationId xmlns:a16="http://schemas.microsoft.com/office/drawing/2014/main" id="{E0A76DCF-8E65-4076-8ED1-4F2C92B52A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064" y="811389"/>
            <a:ext cx="8026400" cy="457200"/>
          </a:xfrm>
          <a:prstGeom prst="rect">
            <a:avLst/>
          </a:prstGeom>
          <a:solidFill>
            <a:srgbClr val="96E69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66"/>
                </a:solidFill>
              </a:rPr>
              <a:t>What will happen if you only water </a:t>
            </a:r>
            <a:r>
              <a:rPr lang="en-GB" altLang="en-US" b="1" dirty="0">
                <a:solidFill>
                  <a:srgbClr val="000066"/>
                </a:solidFill>
              </a:rPr>
              <a:t>one</a:t>
            </a:r>
            <a:r>
              <a:rPr lang="en-GB" altLang="en-US" dirty="0">
                <a:solidFill>
                  <a:srgbClr val="000066"/>
                </a:solidFill>
              </a:rPr>
              <a:t> of these plants?</a:t>
            </a:r>
          </a:p>
        </p:txBody>
      </p:sp>
      <p:sp>
        <p:nvSpPr>
          <p:cNvPr id="10251" name="Rectangle 15">
            <a:extLst>
              <a:ext uri="{FF2B5EF4-FFF2-40B4-BE49-F238E27FC236}">
                <a16:creationId xmlns:a16="http://schemas.microsoft.com/office/drawing/2014/main" id="{F3582D7A-FD97-421D-BCBD-CD2FCB2E523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Plants and water (1)</a:t>
            </a:r>
            <a:endParaRPr lang="en-GB" altLang="en-US" dirty="0"/>
          </a:p>
        </p:txBody>
      </p:sp>
      <p:pic>
        <p:nvPicPr>
          <p:cNvPr id="12" name="Picture 9" descr="notes_icon">
            <a:extLst>
              <a:ext uri="{FF2B5EF4-FFF2-40B4-BE49-F238E27FC236}">
                <a16:creationId xmlns:a16="http://schemas.microsoft.com/office/drawing/2014/main" id="{3A46BEB8-BDC4-405C-A6DB-D61A357232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A074727-739A-4D7A-94CD-81C8D4CF63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 descr="calendar">
            <a:extLst>
              <a:ext uri="{FF2B5EF4-FFF2-40B4-BE49-F238E27FC236}">
                <a16:creationId xmlns:a16="http://schemas.microsoft.com/office/drawing/2014/main" id="{48213DC5-B4F5-4BC7-A21C-89748CBE48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1682750"/>
            <a:ext cx="2314575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005" name="Picture 5" descr="plant (watering A)">
            <a:extLst>
              <a:ext uri="{FF2B5EF4-FFF2-40B4-BE49-F238E27FC236}">
                <a16:creationId xmlns:a16="http://schemas.microsoft.com/office/drawing/2014/main" id="{4B41C3CB-C1C2-4DAD-8146-133774ED5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3300" y="3140075"/>
            <a:ext cx="2468563" cy="288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4007" name="Picture 7" descr="plant (watering B)">
            <a:extLst>
              <a:ext uri="{FF2B5EF4-FFF2-40B4-BE49-F238E27FC236}">
                <a16:creationId xmlns:a16="http://schemas.microsoft.com/office/drawing/2014/main" id="{9C79B54F-D800-4FA2-B028-41B143E6E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2025" y="2636838"/>
            <a:ext cx="1985963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Text Box 8">
            <a:extLst>
              <a:ext uri="{FF2B5EF4-FFF2-40B4-BE49-F238E27FC236}">
                <a16:creationId xmlns:a16="http://schemas.microsoft.com/office/drawing/2014/main" id="{268FD555-DFE8-4446-899F-E4AA8F03E5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9088" y="5480050"/>
            <a:ext cx="404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11270" name="Text Box 9">
            <a:extLst>
              <a:ext uri="{FF2B5EF4-FFF2-40B4-BE49-F238E27FC236}">
                <a16:creationId xmlns:a16="http://schemas.microsoft.com/office/drawing/2014/main" id="{61A6CD5A-1AB0-485A-8E39-858208F7A1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02450" y="5480050"/>
            <a:ext cx="4048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b="1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11271" name="Text Box 11">
            <a:extLst>
              <a:ext uri="{FF2B5EF4-FFF2-40B4-BE49-F238E27FC236}">
                <a16:creationId xmlns:a16="http://schemas.microsoft.com/office/drawing/2014/main" id="{6F89D156-2058-46FE-9FD5-A7A92B1F94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9888" y="814034"/>
            <a:ext cx="7658100" cy="457200"/>
          </a:xfrm>
          <a:prstGeom prst="rect">
            <a:avLst/>
          </a:prstGeom>
          <a:solidFill>
            <a:srgbClr val="96E69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66"/>
                </a:solidFill>
              </a:rPr>
              <a:t>What has happened to the plants after twenty days?</a:t>
            </a:r>
          </a:p>
        </p:txBody>
      </p:sp>
      <p:sp>
        <p:nvSpPr>
          <p:cNvPr id="11273" name="Rectangle 13">
            <a:extLst>
              <a:ext uri="{FF2B5EF4-FFF2-40B4-BE49-F238E27FC236}">
                <a16:creationId xmlns:a16="http://schemas.microsoft.com/office/drawing/2014/main" id="{DEBD19DC-DD14-4AFF-8051-7F3D8321D2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Plants and water (2)</a:t>
            </a:r>
            <a:endParaRPr lang="en-GB" alt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7BA6DF-D281-43B2-B32E-F6411AC7FC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E414847-036E-4DE5-96CA-DD1BA7B59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23000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4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4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1" descr="Living Things - s9 - table.png">
            <a:extLst>
              <a:ext uri="{FF2B5EF4-FFF2-40B4-BE49-F238E27FC236}">
                <a16:creationId xmlns:a16="http://schemas.microsoft.com/office/drawing/2014/main" id="{112A80AE-58C1-46E0-ADDB-4A93A5B50AC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25" y="989013"/>
            <a:ext cx="8285163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AFDAA5FA-881A-4E0C-BA51-DE10225BB3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2379663"/>
            <a:ext cx="2025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000066"/>
                </a:solidFill>
              </a:rPr>
              <a:t>A (no water)</a:t>
            </a:r>
          </a:p>
        </p:txBody>
      </p:sp>
      <p:sp>
        <p:nvSpPr>
          <p:cNvPr id="12292" name="Text Box 4">
            <a:extLst>
              <a:ext uri="{FF2B5EF4-FFF2-40B4-BE49-F238E27FC236}">
                <a16:creationId xmlns:a16="http://schemas.microsoft.com/office/drawing/2014/main" id="{ED2FFC78-816C-4FC6-AC4A-500822BDB1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4167188"/>
            <a:ext cx="164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000066"/>
                </a:solidFill>
              </a:rPr>
              <a:t>B (water)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DB235D7A-CEE6-499C-9A81-40672AA236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3113" y="1123950"/>
            <a:ext cx="1647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000066"/>
                </a:solidFill>
              </a:rPr>
              <a:t>Plant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658B1B46-0579-4DAE-90E3-081A0F95B4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94100" y="1123950"/>
            <a:ext cx="46148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b="1">
                <a:solidFill>
                  <a:srgbClr val="000066"/>
                </a:solidFill>
              </a:rPr>
              <a:t>What does the plant look like?</a:t>
            </a:r>
          </a:p>
        </p:txBody>
      </p:sp>
      <p:grpSp>
        <p:nvGrpSpPr>
          <p:cNvPr id="12295" name="Group 11">
            <a:extLst>
              <a:ext uri="{FF2B5EF4-FFF2-40B4-BE49-F238E27FC236}">
                <a16:creationId xmlns:a16="http://schemas.microsoft.com/office/drawing/2014/main" id="{870D8914-0A6B-46F4-BD0E-6CDC5142D8D7}"/>
              </a:ext>
            </a:extLst>
          </p:cNvPr>
          <p:cNvGrpSpPr>
            <a:grpSpLocks/>
          </p:cNvGrpSpPr>
          <p:nvPr/>
        </p:nvGrpSpPr>
        <p:grpSpPr bwMode="auto">
          <a:xfrm>
            <a:off x="3259138" y="3860800"/>
            <a:ext cx="5194300" cy="1150938"/>
            <a:chOff x="2053" y="1281"/>
            <a:chExt cx="3272" cy="725"/>
          </a:xfrm>
        </p:grpSpPr>
        <p:sp>
          <p:nvSpPr>
            <p:cNvPr id="12307" name="Text Box 12">
              <a:extLst>
                <a:ext uri="{FF2B5EF4-FFF2-40B4-BE49-F238E27FC236}">
                  <a16:creationId xmlns:a16="http://schemas.microsoft.com/office/drawing/2014/main" id="{6CD8D3B8-EFF5-4632-9948-838305C270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" y="1281"/>
              <a:ext cx="61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solid</a:t>
              </a:r>
            </a:p>
          </p:txBody>
        </p:sp>
        <p:sp>
          <p:nvSpPr>
            <p:cNvPr id="12308" name="Text Box 13">
              <a:extLst>
                <a:ext uri="{FF2B5EF4-FFF2-40B4-BE49-F238E27FC236}">
                  <a16:creationId xmlns:a16="http://schemas.microsoft.com/office/drawing/2014/main" id="{AB3D2A42-77AF-420C-ABC6-EA48838133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3" y="1281"/>
              <a:ext cx="64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green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309" name="Text Box 14">
              <a:extLst>
                <a:ext uri="{FF2B5EF4-FFF2-40B4-BE49-F238E27FC236}">
                  <a16:creationId xmlns:a16="http://schemas.microsoft.com/office/drawing/2014/main" id="{B6C27359-EBB8-4D92-A9CF-7B6AA24C3E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64" y="1281"/>
              <a:ext cx="43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tall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310" name="Text Box 15">
              <a:extLst>
                <a:ext uri="{FF2B5EF4-FFF2-40B4-BE49-F238E27FC236}">
                  <a16:creationId xmlns:a16="http://schemas.microsoft.com/office/drawing/2014/main" id="{96DB6C1C-201E-4711-8C68-6E4671B4FD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9" y="1281"/>
              <a:ext cx="136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straight stem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311" name="Text Box 16">
              <a:extLst>
                <a:ext uri="{FF2B5EF4-FFF2-40B4-BE49-F238E27FC236}">
                  <a16:creationId xmlns:a16="http://schemas.microsoft.com/office/drawing/2014/main" id="{039BAE64-5EA6-43D6-8EC0-D87649E365D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3" y="1718"/>
              <a:ext cx="137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lots of leaves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312" name="Text Box 17">
              <a:extLst>
                <a:ext uri="{FF2B5EF4-FFF2-40B4-BE49-F238E27FC236}">
                  <a16:creationId xmlns:a16="http://schemas.microsoft.com/office/drawing/2014/main" id="{AAB4DBD9-70B0-4206-857D-8C7686D695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48" y="1718"/>
              <a:ext cx="832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flowers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313" name="Text Box 18">
              <a:extLst>
                <a:ext uri="{FF2B5EF4-FFF2-40B4-BE49-F238E27FC236}">
                  <a16:creationId xmlns:a16="http://schemas.microsoft.com/office/drawing/2014/main" id="{E652F57E-37D1-4442-85D1-22DA6461F7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99" y="1718"/>
              <a:ext cx="62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juicy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</p:grpSp>
      <p:grpSp>
        <p:nvGrpSpPr>
          <p:cNvPr id="12296" name="Group 19">
            <a:extLst>
              <a:ext uri="{FF2B5EF4-FFF2-40B4-BE49-F238E27FC236}">
                <a16:creationId xmlns:a16="http://schemas.microsoft.com/office/drawing/2014/main" id="{2D11A142-BF41-418E-A7D1-12DB084C5920}"/>
              </a:ext>
            </a:extLst>
          </p:cNvPr>
          <p:cNvGrpSpPr>
            <a:grpSpLocks/>
          </p:cNvGrpSpPr>
          <p:nvPr/>
        </p:nvGrpSpPr>
        <p:grpSpPr bwMode="auto">
          <a:xfrm>
            <a:off x="3259138" y="2033588"/>
            <a:ext cx="5133975" cy="1150937"/>
            <a:chOff x="2053" y="2407"/>
            <a:chExt cx="3234" cy="725"/>
          </a:xfrm>
        </p:grpSpPr>
        <p:sp>
          <p:nvSpPr>
            <p:cNvPr id="12301" name="Text Box 20">
              <a:extLst>
                <a:ext uri="{FF2B5EF4-FFF2-40B4-BE49-F238E27FC236}">
                  <a16:creationId xmlns:a16="http://schemas.microsoft.com/office/drawing/2014/main" id="{1F15793B-F79C-4ED5-869E-248B7CF5D8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3" y="2407"/>
              <a:ext cx="74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yellow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302" name="Text Box 21">
              <a:extLst>
                <a:ext uri="{FF2B5EF4-FFF2-40B4-BE49-F238E27FC236}">
                  <a16:creationId xmlns:a16="http://schemas.microsoft.com/office/drawing/2014/main" id="{D84D6EA4-4FB7-4103-B57A-1057D5B3B3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99" y="2407"/>
              <a:ext cx="139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wrinkly leaves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303" name="Text Box 22">
              <a:extLst>
                <a:ext uri="{FF2B5EF4-FFF2-40B4-BE49-F238E27FC236}">
                  <a16:creationId xmlns:a16="http://schemas.microsoft.com/office/drawing/2014/main" id="{16226D96-7F03-43D9-96D0-CBA9C09606B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91" y="2407"/>
              <a:ext cx="49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dry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304" name="Text Box 23">
              <a:extLst>
                <a:ext uri="{FF2B5EF4-FFF2-40B4-BE49-F238E27FC236}">
                  <a16:creationId xmlns:a16="http://schemas.microsoft.com/office/drawing/2014/main" id="{C71B827A-F928-4CB6-926A-2513438D21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3" y="2844"/>
              <a:ext cx="48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tall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305" name="Text Box 24">
              <a:extLst>
                <a:ext uri="{FF2B5EF4-FFF2-40B4-BE49-F238E27FC236}">
                  <a16:creationId xmlns:a16="http://schemas.microsoft.com/office/drawing/2014/main" id="{EC84D679-C99F-4B07-BE11-8280E029096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672" y="2844"/>
              <a:ext cx="125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fallen leaves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  <p:sp>
          <p:nvSpPr>
            <p:cNvPr id="12306" name="Text Box 25">
              <a:extLst>
                <a:ext uri="{FF2B5EF4-FFF2-40B4-BE49-F238E27FC236}">
                  <a16:creationId xmlns:a16="http://schemas.microsoft.com/office/drawing/2014/main" id="{169A67A7-8421-4A0D-BE18-7234E4E8D8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62" y="2844"/>
              <a:ext cx="122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GB" altLang="en-US">
                  <a:solidFill>
                    <a:srgbClr val="000066"/>
                  </a:solidFill>
                  <a:latin typeface="Comic Sans MS" panose="030F0702030302020204" pitchFamily="66" charset="0"/>
                </a:rPr>
                <a:t>droopy stem</a:t>
              </a:r>
              <a:endParaRPr lang="en-US" altLang="en-US">
                <a:solidFill>
                  <a:srgbClr val="000066"/>
                </a:solidFill>
                <a:latin typeface="Comic Sans MS" panose="030F0702030302020204" pitchFamily="66" charset="0"/>
              </a:endParaRPr>
            </a:p>
          </p:txBody>
        </p:sp>
      </p:grpSp>
      <p:sp>
        <p:nvSpPr>
          <p:cNvPr id="386075" name="Text Box 27">
            <a:extLst>
              <a:ext uri="{FF2B5EF4-FFF2-40B4-BE49-F238E27FC236}">
                <a16:creationId xmlns:a16="http://schemas.microsoft.com/office/drawing/2014/main" id="{BFED7A90-833C-4E06-9F0F-FC72CDF7B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8476" y="5571773"/>
            <a:ext cx="7934325" cy="457200"/>
          </a:xfrm>
          <a:prstGeom prst="rect">
            <a:avLst/>
          </a:prstGeom>
          <a:solidFill>
            <a:srgbClr val="96E696"/>
          </a:solidFill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dirty="0">
                <a:solidFill>
                  <a:srgbClr val="000066"/>
                </a:solidFill>
              </a:rPr>
              <a:t>Can you think of your own words to describe the plants?</a:t>
            </a:r>
            <a:endParaRPr lang="en-US" altLang="en-US" dirty="0">
              <a:solidFill>
                <a:srgbClr val="000066"/>
              </a:solidFill>
            </a:endParaRPr>
          </a:p>
        </p:txBody>
      </p:sp>
      <p:sp>
        <p:nvSpPr>
          <p:cNvPr id="12300" name="Rectangle 31">
            <a:extLst>
              <a:ext uri="{FF2B5EF4-FFF2-40B4-BE49-F238E27FC236}">
                <a16:creationId xmlns:a16="http://schemas.microsoft.com/office/drawing/2014/main" id="{3D2F0219-F91C-4507-B7CF-7555C36718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Plants and water (3)</a:t>
            </a:r>
            <a:endParaRPr lang="en-GB" altLang="en-US" dirty="0"/>
          </a:p>
        </p:txBody>
      </p:sp>
      <p:pic>
        <p:nvPicPr>
          <p:cNvPr id="26" name="Picture 9" descr="notes_icon">
            <a:extLst>
              <a:ext uri="{FF2B5EF4-FFF2-40B4-BE49-F238E27FC236}">
                <a16:creationId xmlns:a16="http://schemas.microsoft.com/office/drawing/2014/main" id="{78EAEF01-E09A-43B8-92B3-28724E5D5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813" y="153987"/>
            <a:ext cx="442912" cy="38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D9D1F4-F291-405A-91EB-EAC8A30FC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663DA1A-DD99-453A-8F54-CD0122FDC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9709" y="86520"/>
            <a:ext cx="442911" cy="516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07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Animals and water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358775" y="800100"/>
            <a:ext cx="3507692" cy="461665"/>
          </a:xfrm>
          <a:prstGeom prst="rect">
            <a:avLst/>
          </a:prstGeom>
          <a:solidFill>
            <a:srgbClr val="96E696"/>
          </a:solidFill>
        </p:spPr>
        <p:txBody>
          <a:bodyPr wrap="none" rtlCol="0">
            <a:spAutoFit/>
          </a:bodyPr>
          <a:lstStyle/>
          <a:p>
            <a:r>
              <a:rPr lang="en-GB" dirty="0"/>
              <a:t>Do animals need water?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58775" y="1583066"/>
            <a:ext cx="59070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Yes. Both plants and animals need water.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775" y="5550253"/>
            <a:ext cx="42066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They also need air to survive.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82BBEB9-E8C5-4BDC-BA7C-71DBAFB7DF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BCE2230-69FB-4EC8-AE00-866BB9A697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775" y="2362479"/>
            <a:ext cx="4035973" cy="26925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967383D-2DBD-40A3-BB1E-8670448866B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544" y="2362478"/>
            <a:ext cx="4035972" cy="2692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68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363" y="53975"/>
            <a:ext cx="7872059" cy="549275"/>
          </a:xfrm>
        </p:spPr>
        <p:txBody>
          <a:bodyPr/>
          <a:lstStyle/>
          <a:p>
            <a:r>
              <a:rPr lang="en-US" dirty="0"/>
              <a:t>What do plants and animals need to survive?</a:t>
            </a:r>
            <a:endParaRPr lang="en-GB" dirty="0"/>
          </a:p>
        </p:txBody>
      </p:sp>
      <p:pic>
        <p:nvPicPr>
          <p:cNvPr id="4" name="Picture 5" descr="flash_icon">
            <a:extLst>
              <a:ext uri="{FF2B5EF4-FFF2-40B4-BE49-F238E27FC236}">
                <a16:creationId xmlns:a16="http://schemas.microsoft.com/office/drawing/2014/main" id="{304CBC35-4497-4D1D-8403-E781D18B52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69324" y="112712"/>
            <a:ext cx="385763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9B7E3D2-E375-4D91-8157-60E5B5C7B7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48675" y="6179757"/>
            <a:ext cx="628650" cy="55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ontrols>
      <mc:AlternateContent xmlns:mc="http://schemas.openxmlformats.org/markup-compatibility/2006">
        <mc:Choice xmlns:v="urn:schemas-microsoft-com:vml" Requires="v">
          <p:control spid="1046" name="ShockwaveFlash1" r:id="rId2" imgW="8699400" imgH="5308560"/>
        </mc:Choice>
        <mc:Fallback>
          <p:control name="ShockwaveFlash1" r:id="rId2" imgW="8699400" imgH="5308560">
            <p:pic>
              <p:nvPicPr>
                <p:cNvPr id="5" name="ShockwaveFlash1">
                  <a:extLst>
                    <a:ext uri="{FF2B5EF4-FFF2-40B4-BE49-F238E27FC236}">
                      <a16:creationId xmlns:a16="http://schemas.microsoft.com/office/drawing/2014/main" id="{C6CE8CDF-166D-4888-9749-9E80201E40DB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12725" y="800100"/>
                  <a:ext cx="8699500" cy="53086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80767676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DEFAULT DESIGN" val="P6NydC0b"/>
  <p:tag name="ARTICULATE_DESIGN_ID_3_DEFAULT DESIGN" val="HDJmmRhd"/>
  <p:tag name="ARTICULATE_DESIGN_ID_2_DEFAULT DESIGN" val="pEnH22Mp"/>
  <p:tag name="ARTICULATE_DESIGN_ID_4_DEFAULT DESIGN" val="7uClMhSI"/>
  <p:tag name="ARTICULATE_DESIGN_ID_5_DEFAULT DESIGN" val="JExolLPG"/>
  <p:tag name="ARTICULATE_DESIGN_ID_6_DEFAULT DESIGN" val="XRCz2crX"/>
  <p:tag name="ARTICULATE_DESIGN_ID_7_DEFAULT DESIGN" val="jodQ0N7l"/>
  <p:tag name="ARTICULATE_SLIDE_COUNT" val="4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HD:Users:victoriablackburn:Desktop:master.ppt</Template>
  <TotalTime>16959</TotalTime>
  <Words>896</Words>
  <Application>Microsoft Office PowerPoint</Application>
  <PresentationFormat>On-screen Show (4:3)</PresentationFormat>
  <Paragraphs>105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Comic Sans MS</vt:lpstr>
      <vt:lpstr>Wingdings</vt:lpstr>
      <vt:lpstr>Wingdings 2</vt:lpstr>
      <vt:lpstr>Default Design</vt:lpstr>
      <vt:lpstr>3_Default Design</vt:lpstr>
      <vt:lpstr>Living Things</vt:lpstr>
      <vt:lpstr>Information</vt:lpstr>
      <vt:lpstr>Eating</vt:lpstr>
      <vt:lpstr>Plants and food</vt:lpstr>
      <vt:lpstr>Plants and water (1)</vt:lpstr>
      <vt:lpstr>Plants and water (2)</vt:lpstr>
      <vt:lpstr>Plants and water (3)</vt:lpstr>
      <vt:lpstr>Animals and water</vt:lpstr>
      <vt:lpstr>What do plants and animals need to survive?</vt:lpstr>
      <vt:lpstr>What do animals eat?</vt:lpstr>
      <vt:lpstr>Animals, food and habitats</vt:lpstr>
    </vt:vector>
  </TitlesOfParts>
  <Company>Boardworks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Things</dc:title>
  <dc:subject>Boardworks Elementary School Life Science</dc:subject>
  <dc:creator>Boardworks</dc:creator>
  <cp:lastModifiedBy>Tim Crilly</cp:lastModifiedBy>
  <cp:revision>777</cp:revision>
  <dcterms:created xsi:type="dcterms:W3CDTF">2003-10-06T13:07:42Z</dcterms:created>
  <dcterms:modified xsi:type="dcterms:W3CDTF">2018-12-04T11:02:47Z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A40D212B-C43C-4791-97FB-528DF1828B42</vt:lpwstr>
  </property>
  <property fmtid="{D5CDD505-2E9C-101B-9397-08002B2CF9AE}" pid="3" name="ArticulatePath">
    <vt:lpwstr>Acceleration</vt:lpwstr>
  </property>
</Properties>
</file>