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266" r:id="rId3"/>
    <p:sldId id="527" r:id="rId4"/>
    <p:sldId id="288" r:id="rId5"/>
    <p:sldId id="289" r:id="rId6"/>
    <p:sldId id="286" r:id="rId7"/>
    <p:sldId id="290" r:id="rId8"/>
    <p:sldId id="293" r:id="rId9"/>
    <p:sldId id="291" r:id="rId10"/>
    <p:sldId id="292" r:id="rId11"/>
    <p:sldId id="294" r:id="rId12"/>
    <p:sldId id="295" r:id="rId13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C45"/>
    <a:srgbClr val="FF0066"/>
    <a:srgbClr val="FF6600"/>
    <a:srgbClr val="FFFF00"/>
    <a:srgbClr val="FF3300"/>
    <a:srgbClr val="FF66FF"/>
    <a:srgbClr val="9966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54" autoAdjust="0"/>
  </p:normalViewPr>
  <p:slideViewPr>
    <p:cSldViewPr snapToGrid="0">
      <p:cViewPr>
        <p:scale>
          <a:sx n="85" d="100"/>
          <a:sy n="85" d="100"/>
        </p:scale>
        <p:origin x="540" y="84"/>
      </p:cViewPr>
      <p:guideLst>
        <p:guide orient="horz" pos="48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F8F87-AFBB-4AB9-8D08-CDFEEAD1F3A5}" type="slidenum">
              <a:rPr lang="en-GB" b="1"/>
              <a:pPr/>
              <a:t>‹#›</a:t>
            </a:fld>
            <a:endParaRPr lang="en-GB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B2791A3-9C8B-4FE7-A8E2-87BDDD79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6292F1-78E1-4EB4-AFB0-1D1117B0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8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F29463A5-CF09-45C3-8B92-4917939E1D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F495E6-065C-49A4-92C2-EC146F421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BC15EF3-4D76-4CDD-8511-B3D9AA56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8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5252-5753-405E-9B8B-1BBB3F1D87A8}" type="slidenum">
              <a:rPr lang="en-GB"/>
              <a:pPr/>
              <a:t>1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P</a:t>
            </a:r>
            <a:r>
              <a:rPr lang="en-GB" baseline="0" dirty="0"/>
              <a:t>lants are able to detect differences in brightness, and can respond by directing their growth towards the light source.</a:t>
            </a:r>
          </a:p>
          <a:p>
            <a:endParaRPr lang="en-GB" i="1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Use information from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from media) to construct an evidence-based account for natural phenomena.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Construct an argument with evidence to support a claim.</a:t>
            </a:r>
            <a:endParaRPr lang="en-US" i="1" dirty="0"/>
          </a:p>
          <a:p>
            <a:pPr marL="0" marR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charset="0"/>
              </a:rPr>
              <a:t>Photo credit: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/>
              <a:t>Anest</a:t>
            </a:r>
            <a:r>
              <a:rPr lang="en-GB" dirty="0">
                <a:latin typeface="Arial" charset="0"/>
              </a:rPr>
              <a:t>, Shutterstock.com 2018</a:t>
            </a:r>
            <a:endParaRPr lang="en-GB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9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Construct an argument with evidence to support a claim.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1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charset="0"/>
              </a:rPr>
              <a:t>Photo credit: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/>
              <a:t>fizkes</a:t>
            </a:r>
            <a:r>
              <a:rPr lang="en-GB" dirty="0">
                <a:latin typeface="Arial" charset="0"/>
              </a:rPr>
              <a:t>, Shutterstock.com 2018</a:t>
            </a:r>
            <a:endParaRPr lang="en-GB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Appropriate examples might include </a:t>
            </a:r>
            <a:r>
              <a:rPr lang="en-GB" baseline="0" dirty="0"/>
              <a:t>approaching traffic, or an alarm. Ask students to explain why their choice of sound is important.</a:t>
            </a:r>
            <a:endParaRPr lang="en-US"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 may need to explain that the leopard has skin underneath its fur.</a:t>
            </a:r>
            <a:endParaRPr lang="en-U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Other animals also use echolocation, including bats.</a:t>
            </a:r>
            <a:endParaRPr lang="en-US" i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The lion uses its sight</a:t>
            </a:r>
            <a:r>
              <a:rPr lang="en-GB" baseline="0" dirty="0"/>
              <a:t> and smell to identify and locate its prey, the zebra. The zebras use their sight to identify the lion as a threat, which informs their decision to run away.</a:t>
            </a:r>
          </a:p>
          <a:p>
            <a:endParaRPr lang="en-GB" i="1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Construct an argument with evidence to support a claim.</a:t>
            </a:r>
            <a:endParaRPr lang="en-US" i="1" dirty="0"/>
          </a:p>
          <a:p>
            <a:pPr marL="0" marR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charset="0"/>
              </a:rPr>
              <a:t>Photo credit: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GUDKOV ANDREY</a:t>
            </a:r>
            <a:r>
              <a:rPr lang="en-GB" dirty="0">
                <a:latin typeface="Arial" charset="0"/>
              </a:rPr>
              <a:t>, Shutterstock.com 2018</a:t>
            </a:r>
            <a:endParaRPr lang="en-GB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5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08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3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4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7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1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1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49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1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58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844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36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2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66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2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13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2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54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04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2085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05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3470C-51E5-492B-8049-3E5E8D8A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780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Do you think </a:t>
            </a:r>
            <a:r>
              <a:rPr lang="en-GB" altLang="en-US" sz="2400" b="1" dirty="0">
                <a:solidFill>
                  <a:srgbClr val="000066"/>
                </a:solidFill>
              </a:rPr>
              <a:t>plants</a:t>
            </a:r>
            <a:r>
              <a:rPr lang="en-GB" altLang="en-US" sz="2400" dirty="0">
                <a:solidFill>
                  <a:srgbClr val="000066"/>
                </a:solidFill>
              </a:rPr>
              <a:t> can sense information from their environment? 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Do plants have senses? (1)</a:t>
            </a:r>
            <a:endParaRPr lang="en-GB" alt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2080381"/>
            <a:ext cx="4451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Yes, they can!</a:t>
            </a:r>
            <a:endParaRPr lang="en-GB" altLang="en-US" sz="2400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014966"/>
            <a:ext cx="4451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Like animals, plants can sense their environment, and they can respond to important information from it.</a:t>
            </a:r>
            <a:endParaRPr lang="en-GB" altLang="en-US" sz="2400" dirty="0"/>
          </a:p>
        </p:txBody>
      </p:sp>
      <p:pic>
        <p:nvPicPr>
          <p:cNvPr id="8" name="Picture 7" descr="Needs of Plants_Pla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779" y="1607461"/>
            <a:ext cx="3037923" cy="4737100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5057546"/>
            <a:ext cx="4451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This helps them to stay alive </a:t>
            </a:r>
            <a:br>
              <a:rPr lang="en-GB" altLang="en-US" sz="2400" dirty="0">
                <a:solidFill>
                  <a:srgbClr val="000066"/>
                </a:solidFill>
              </a:rPr>
            </a:br>
            <a:r>
              <a:rPr lang="en-GB" altLang="en-US" sz="2400" dirty="0">
                <a:solidFill>
                  <a:srgbClr val="000066"/>
                </a:solidFill>
              </a:rPr>
              <a:t>in their environment.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16" y="776464"/>
            <a:ext cx="780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How do you think these plants are using information from their environment?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Do plants have senses? (2)</a:t>
            </a:r>
            <a:endParaRPr lang="en-GB" altLang="en-US" dirty="0"/>
          </a:p>
        </p:txBody>
      </p:sp>
      <p:pic>
        <p:nvPicPr>
          <p:cNvPr id="6" name="Picture 9" descr="notes_icon">
            <a:extLst>
              <a:ext uri="{FF2B5EF4-FFF2-40B4-BE49-F238E27FC236}">
                <a16:creationId xmlns:a16="http://schemas.microsoft.com/office/drawing/2014/main" id="{52929D2D-07C6-497E-A79B-95A568C6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83504-0604-480B-8C62-1977BEE7A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0" y="2133601"/>
            <a:ext cx="7525621" cy="36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6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Asking Questions and Defining Problems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8111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What body parts do we have that can pick up information from our environment? 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Picking up information</a:t>
            </a:r>
            <a:endParaRPr lang="en-GB" altLang="en-US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186072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eyes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2498901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ears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313707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nose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3775251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tongue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441342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skin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107164"/>
            <a:ext cx="4891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Each body part picks up different information from the environment.</a:t>
            </a:r>
          </a:p>
        </p:txBody>
      </p:sp>
      <p:pic>
        <p:nvPicPr>
          <p:cNvPr id="22" name="Picture 21" descr="Jam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32" y="1858945"/>
            <a:ext cx="2052046" cy="4524390"/>
          </a:xfrm>
          <a:prstGeom prst="rect">
            <a:avLst/>
          </a:prstGeom>
        </p:spPr>
      </p:pic>
      <p:pic>
        <p:nvPicPr>
          <p:cNvPr id="23" name="Picture 22" descr="Alex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267" y="1938397"/>
            <a:ext cx="1679598" cy="439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84387"/>
            <a:ext cx="780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The different ways in which we pick up information from our environment are called </a:t>
            </a:r>
            <a:r>
              <a:rPr lang="en-GB" altLang="en-US" b="1" dirty="0">
                <a:solidFill>
                  <a:srgbClr val="10BC45"/>
                </a:solidFill>
              </a:rPr>
              <a:t>senses</a:t>
            </a:r>
            <a:r>
              <a:rPr lang="en-GB" altLang="en-US" sz="24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are senses?</a:t>
            </a:r>
            <a:endParaRPr lang="en-GB" altLang="en-US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2122649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0" dirty="0">
                <a:solidFill>
                  <a:srgbClr val="000066"/>
                </a:solidFill>
              </a:rPr>
              <a:t>eyes: </a:t>
            </a:r>
            <a:r>
              <a:rPr lang="en-GB" altLang="en-US" dirty="0">
                <a:solidFill>
                  <a:srgbClr val="10BC45"/>
                </a:solidFill>
              </a:rPr>
              <a:t>vision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2760824"/>
            <a:ext cx="257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0" dirty="0">
                <a:solidFill>
                  <a:srgbClr val="000066"/>
                </a:solidFill>
              </a:rPr>
              <a:t>ears: </a:t>
            </a:r>
            <a:r>
              <a:rPr lang="en-GB" altLang="en-US" dirty="0">
                <a:solidFill>
                  <a:srgbClr val="10BC45"/>
                </a:solidFill>
              </a:rPr>
              <a:t>hearing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3398999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nose: </a:t>
            </a:r>
            <a:r>
              <a:rPr lang="en-GB" altLang="en-US" dirty="0">
                <a:solidFill>
                  <a:srgbClr val="10BC45"/>
                </a:solidFill>
              </a:rPr>
              <a:t>smell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4037174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tongue: </a:t>
            </a:r>
            <a:r>
              <a:rPr lang="en-GB" altLang="en-US" dirty="0">
                <a:solidFill>
                  <a:srgbClr val="10BC45"/>
                </a:solidFill>
              </a:rPr>
              <a:t>taste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2" y="4675349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skin: </a:t>
            </a:r>
            <a:r>
              <a:rPr lang="en-GB" altLang="en-US" dirty="0">
                <a:solidFill>
                  <a:srgbClr val="10BC45"/>
                </a:solidFill>
              </a:rPr>
              <a:t>touch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6056313"/>
            <a:ext cx="620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How are these people using their senses?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C9D69-4AA2-4032-B9D4-90978BFC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25" y="2078832"/>
            <a:ext cx="5118412" cy="3414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35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8742"/>
            <a:ext cx="780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Our senses allow us to pick up important information from the environment.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How do we use our senses?</a:t>
            </a:r>
            <a:endParaRPr lang="en-GB" alt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745164"/>
            <a:ext cx="807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We can use this to understand what’s going on around us.</a:t>
            </a:r>
            <a:endParaRPr lang="en-GB" altLang="en-US" sz="2400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6C1A3546-56DA-40C4-8C28-4E5730B6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2342254"/>
            <a:ext cx="8172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Can you think of any examples where it’s important to know what’s going on around us?</a:t>
            </a:r>
            <a:endParaRPr lang="en-GB" altLang="en-US" sz="2400" dirty="0"/>
          </a:p>
        </p:txBody>
      </p:sp>
      <p:pic>
        <p:nvPicPr>
          <p:cNvPr id="18" name="Picture 7" descr="street_sce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" y="3354211"/>
            <a:ext cx="8121650" cy="2882900"/>
          </a:xfrm>
          <a:prstGeom prst="rect">
            <a:avLst/>
          </a:prstGeom>
          <a:noFill/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16949883-DFCD-414F-8938-581A8177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776464"/>
            <a:ext cx="7802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Other living things also have senses.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Animal senses</a:t>
            </a:r>
            <a:endParaRPr lang="en-GB" alt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483199"/>
            <a:ext cx="614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Like us, they have body parts that help them to understand their environment.</a:t>
            </a:r>
            <a:endParaRPr lang="en-GB" altLang="en-US" sz="2400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6C1A3546-56DA-40C4-8C28-4E5730B6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617964"/>
            <a:ext cx="4502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What senses do you think this animal has?</a:t>
            </a:r>
            <a:endParaRPr lang="en-GB" altLang="en-US" sz="2400" dirty="0"/>
          </a:p>
        </p:txBody>
      </p:sp>
      <p:pic>
        <p:nvPicPr>
          <p:cNvPr id="13" name="Picture 12" descr="Animal and Plant Parts_Leop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0" y="1747837"/>
            <a:ext cx="2781300" cy="389572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72762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0" dirty="0">
                <a:solidFill>
                  <a:srgbClr val="000066"/>
                </a:solidFill>
              </a:rPr>
              <a:t>eyes: </a:t>
            </a:r>
            <a:r>
              <a:rPr lang="en-GB" altLang="en-US" dirty="0">
                <a:solidFill>
                  <a:srgbClr val="000066"/>
                </a:solidFill>
              </a:rPr>
              <a:t>vision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226101"/>
            <a:ext cx="257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0" dirty="0">
                <a:solidFill>
                  <a:srgbClr val="000066"/>
                </a:solidFill>
              </a:rPr>
              <a:t>ears: </a:t>
            </a:r>
            <a:r>
              <a:rPr lang="en-GB" altLang="en-US" dirty="0">
                <a:solidFill>
                  <a:srgbClr val="000066"/>
                </a:solidFill>
              </a:rPr>
              <a:t>hearing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71187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nose: </a:t>
            </a:r>
            <a:r>
              <a:rPr lang="en-GB" altLang="en-US" dirty="0">
                <a:solidFill>
                  <a:srgbClr val="000066"/>
                </a:solidFill>
              </a:rPr>
              <a:t>smell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27626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tongue: </a:t>
            </a:r>
            <a:r>
              <a:rPr lang="en-GB" altLang="en-US" dirty="0">
                <a:solidFill>
                  <a:srgbClr val="000066"/>
                </a:solidFill>
              </a:rPr>
              <a:t>taste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2D8265E3-C0DC-400D-B4B8-D5B27CC8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4226101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sz="2400" b="0" dirty="0">
                <a:solidFill>
                  <a:srgbClr val="000066"/>
                </a:solidFill>
              </a:rPr>
              <a:t>skin: </a:t>
            </a:r>
            <a:r>
              <a:rPr lang="en-GB" altLang="en-US" dirty="0">
                <a:solidFill>
                  <a:srgbClr val="000066"/>
                </a:solidFill>
              </a:rPr>
              <a:t>touch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6C1A3546-56DA-40C4-8C28-4E5730B6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475464"/>
            <a:ext cx="563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It has the same senses as us!</a:t>
            </a:r>
            <a:endParaRPr lang="en-GB" altLang="en-US" sz="2400" dirty="0"/>
          </a:p>
        </p:txBody>
      </p:sp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B8838ECB-1594-4B6A-BDD3-90DDC512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780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Fuzz the dog has body parts that allow him to see, hear, smell, taste and feel. 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Can animal senses be different from ours?</a:t>
            </a:r>
            <a:endParaRPr lang="en-GB" altLang="en-US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Fuz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64" y="2723298"/>
            <a:ext cx="2559653" cy="362743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892301"/>
            <a:ext cx="5822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Do you think he senses his environment in exactly the same way as us? 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008138"/>
            <a:ext cx="4451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What things might be different?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754643"/>
            <a:ext cx="4451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Fuzz has a very strong sense of smell. It is much stronger than ours.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5239810"/>
            <a:ext cx="4895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His sight is also different. He cannot see as many </a:t>
            </a:r>
            <a:r>
              <a:rPr lang="en-GB" altLang="en-US" sz="2400" dirty="0" err="1">
                <a:solidFill>
                  <a:srgbClr val="000066"/>
                </a:solidFill>
              </a:rPr>
              <a:t>colors</a:t>
            </a:r>
            <a:r>
              <a:rPr lang="en-GB" altLang="en-US" sz="2400" dirty="0">
                <a:solidFill>
                  <a:srgbClr val="000066"/>
                </a:solidFill>
              </a:rPr>
              <a:t> as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7802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Some animals have very different senses to us.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Different senses in animals (1)</a:t>
            </a:r>
            <a:endParaRPr lang="en-GB" alt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601452"/>
            <a:ext cx="3956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Some whales</a:t>
            </a:r>
            <a:r>
              <a:rPr lang="en-GB" altLang="en-US" dirty="0">
                <a:solidFill>
                  <a:srgbClr val="000066"/>
                </a:solidFill>
              </a:rPr>
              <a:t> and</a:t>
            </a:r>
            <a:r>
              <a:rPr lang="en-GB" altLang="en-US" sz="2400" dirty="0">
                <a:solidFill>
                  <a:srgbClr val="000066"/>
                </a:solidFill>
              </a:rPr>
              <a:t> dolphins can use </a:t>
            </a:r>
            <a:r>
              <a:rPr lang="en-GB" altLang="en-US" sz="2400" b="1" dirty="0">
                <a:solidFill>
                  <a:srgbClr val="000066"/>
                </a:solidFill>
              </a:rPr>
              <a:t>sound</a:t>
            </a:r>
            <a:r>
              <a:rPr lang="en-GB" altLang="en-US" sz="2400" dirty="0">
                <a:solidFill>
                  <a:srgbClr val="000066"/>
                </a:solidFill>
              </a:rPr>
              <a:t> in a special way that allows them to judge distances.</a:t>
            </a:r>
            <a:endParaRPr lang="en-GB" altLang="en-US" sz="2400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enses_wha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73212"/>
            <a:ext cx="4495800" cy="3914775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534435"/>
            <a:ext cx="381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This is called </a:t>
            </a:r>
            <a:r>
              <a:rPr lang="en-GB" altLang="en-US" b="1" dirty="0">
                <a:solidFill>
                  <a:srgbClr val="10BC45"/>
                </a:solidFill>
              </a:rPr>
              <a:t>echolocation</a:t>
            </a:r>
            <a:r>
              <a:rPr lang="en-GB" altLang="en-US" sz="2400" dirty="0">
                <a:solidFill>
                  <a:srgbClr val="000066"/>
                </a:solidFill>
              </a:rPr>
              <a:t>.</a:t>
            </a:r>
            <a:endParaRPr lang="en-GB" altLang="en-US" sz="2400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4728756"/>
            <a:ext cx="3473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They have special body parts that help them to do this.</a:t>
            </a:r>
            <a:endParaRPr lang="en-GB" altLang="en-US" sz="2400" dirty="0"/>
          </a:p>
        </p:txBody>
      </p:sp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4FD4A367-B405-4987-B59D-82A79B80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42" y="776464"/>
            <a:ext cx="7802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How do you think these animals are using their senses?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Different senses in animals (2)</a:t>
            </a:r>
            <a:endParaRPr lang="en-GB" altLang="en-US" dirty="0"/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E4EA4FFB-B3AF-4282-91A1-25648E2C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98018-570F-4F04-9CD2-F9D3D1E92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1" y="1456266"/>
            <a:ext cx="7710259" cy="4626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6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10331</TotalTime>
  <Words>693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Wingdings 2</vt:lpstr>
      <vt:lpstr>Default Design</vt:lpstr>
      <vt:lpstr>3_Default Design</vt:lpstr>
      <vt:lpstr>Senses</vt:lpstr>
      <vt:lpstr>Information</vt:lpstr>
      <vt:lpstr>Picking up information</vt:lpstr>
      <vt:lpstr>What are senses?</vt:lpstr>
      <vt:lpstr>How do we use our senses?</vt:lpstr>
      <vt:lpstr>Animal senses</vt:lpstr>
      <vt:lpstr>Can animal senses be different from ours?</vt:lpstr>
      <vt:lpstr>Different senses in animals (1)</vt:lpstr>
      <vt:lpstr>Different senses in animals (2)</vt:lpstr>
      <vt:lpstr>Do plants have senses? (1)</vt:lpstr>
      <vt:lpstr>Do plants have senses? (2)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Senses</dc:title>
  <dc:subject>Boardworks Elementary School Life Science</dc:subject>
  <dc:creator>Boardworks </dc:creator>
  <cp:lastModifiedBy>Tim Crilly</cp:lastModifiedBy>
  <cp:revision>396</cp:revision>
  <dcterms:created xsi:type="dcterms:W3CDTF">2003-11-17T16:26:04Z</dcterms:created>
  <dcterms:modified xsi:type="dcterms:W3CDTF">2018-12-04T11:03:06Z</dcterms:modified>
</cp:coreProperties>
</file>