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327" r:id="rId1"/>
    <p:sldMasterId id="2147486342" r:id="rId2"/>
  </p:sldMasterIdLst>
  <p:notesMasterIdLst>
    <p:notesMasterId r:id="rId15"/>
  </p:notesMasterIdLst>
  <p:handoutMasterIdLst>
    <p:handoutMasterId r:id="rId16"/>
  </p:handoutMasterIdLst>
  <p:sldIdLst>
    <p:sldId id="430" r:id="rId3"/>
    <p:sldId id="527" r:id="rId4"/>
    <p:sldId id="528" r:id="rId5"/>
    <p:sldId id="529" r:id="rId6"/>
    <p:sldId id="530" r:id="rId7"/>
    <p:sldId id="531" r:id="rId8"/>
    <p:sldId id="532" r:id="rId9"/>
    <p:sldId id="533" r:id="rId10"/>
    <p:sldId id="534" r:id="rId11"/>
    <p:sldId id="535" r:id="rId12"/>
    <p:sldId id="539" r:id="rId13"/>
    <p:sldId id="538" r:id="rId14"/>
  </p:sldIdLst>
  <p:sldSz cx="9144000" cy="6858000" type="screen4x3"/>
  <p:notesSz cx="6858000" cy="92964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 Brucker" initials="JB" lastIdx="1" clrIdx="0">
    <p:extLst>
      <p:ext uri="{19B8F6BF-5375-455C-9EA6-DF929625EA0E}">
        <p15:presenceInfo xmlns:p15="http://schemas.microsoft.com/office/powerpoint/2012/main" userId="S-1-5-21-1268628583-2989570989-1043477212-6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BC45"/>
    <a:srgbClr val="010066"/>
    <a:srgbClr val="96E696"/>
    <a:srgbClr val="33CC33"/>
    <a:srgbClr val="286DA6"/>
    <a:srgbClr val="BEDAF0"/>
    <a:srgbClr val="FFFFFF"/>
    <a:srgbClr val="FF6600"/>
    <a:srgbClr val="CC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2979" autoAdjust="0"/>
  </p:normalViewPr>
  <p:slideViewPr>
    <p:cSldViewPr snapToGrid="0" showGuides="1">
      <p:cViewPr>
        <p:scale>
          <a:sx n="85" d="100"/>
          <a:sy n="85" d="100"/>
        </p:scale>
        <p:origin x="540" y="66"/>
      </p:cViewPr>
      <p:guideLst>
        <p:guide orient="horz" pos="4133"/>
        <p:guide pos="226"/>
        <p:guide orient="horz" pos="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1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DCB85A24-CC71-4EBD-9F9E-77C0BC1BCD7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376EFD9-74F3-4DA3-9F5E-4FDB1EB29D5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5BED074-0D12-4A6D-840A-72F60EC9D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Life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25857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E0C1D04-842E-4DDA-85DA-010BD4D80A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1619A3B-AC77-4F8A-822E-5379320C8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5B40EEA-2BDC-4A1A-846A-91A8B24EC113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E86551C-04F7-46E8-895B-E7DE1D5FF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Life Science</a:t>
            </a:r>
          </a:p>
        </p:txBody>
      </p:sp>
    </p:spTree>
    <p:extLst>
      <p:ext uri="{BB962C8B-B14F-4D97-AF65-F5344CB8AC3E}">
        <p14:creationId xmlns:p14="http://schemas.microsoft.com/office/powerpoint/2010/main" val="28391598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638925-E2DA-4A18-8829-673AAD6B0AD4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DC6F1C9-F0D6-4DF7-92B3-D1EECB781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23C50CA4-5BB0-48AE-A5E4-D378DFF27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You</a:t>
            </a:r>
            <a:r>
              <a:rPr lang="en-GB" baseline="0" dirty="0"/>
              <a:t> could talk about the fact that the example given is a reflex action, and happens very quickly as the brain does not take time to process it. Unlike some other actions, like typing.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085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Teacher notes</a:t>
            </a:r>
          </a:p>
          <a:p>
            <a:pPr marL="0" marR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Before revealing the model, see if students can develop their own model using the information from the previous slides.</a:t>
            </a:r>
          </a:p>
          <a:p>
            <a:pPr marL="0" indent="0">
              <a:buSzPct val="100000"/>
              <a:buFont typeface="Wingdings 2" panose="05020102010507070707" pitchFamily="18" charset="2"/>
              <a:buNone/>
            </a:pPr>
            <a:endParaRPr lang="en-GB" sz="1200" dirty="0"/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 and/or use models to describe and/or predict phenomena.</a:t>
            </a:r>
            <a:endParaRPr lang="en-GB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166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6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65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Photo credit: </a:t>
            </a:r>
            <a:r>
              <a:rPr lang="en-GB" dirty="0">
                <a:latin typeface="Arial" charset="0"/>
              </a:rPr>
              <a:t>© Astrid Gast,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803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You could ask</a:t>
            </a:r>
            <a:r>
              <a:rPr lang="en-GB" baseline="0" dirty="0"/>
              <a:t> students whether the structures only have one function.</a:t>
            </a:r>
          </a:p>
          <a:p>
            <a:endParaRPr lang="en-GB" baseline="0" dirty="0"/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Analyzing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Interpreting Data: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interpret data to make sense of phenomena, using logical reasoning, mathematics, and/or computation.</a:t>
            </a:r>
            <a:endParaRPr lang="en-GB" dirty="0">
              <a:effectLst/>
            </a:endParaRPr>
          </a:p>
          <a:p>
            <a:endParaRPr lang="en-GB" baseline="0" dirty="0"/>
          </a:p>
          <a:p>
            <a:r>
              <a:rPr lang="en-GB" b="1" baseline="0" dirty="0"/>
              <a:t>Photo credits: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Fish eye close up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dirty="0">
                <a:latin typeface="Arial" charset="0"/>
              </a:rPr>
              <a:t>© </a:t>
            </a:r>
            <a:r>
              <a:rPr lang="en-GB" dirty="0" err="1">
                <a:latin typeface="Arial" charset="0"/>
              </a:rPr>
              <a:t>kzww</a:t>
            </a:r>
            <a:r>
              <a:rPr lang="en-GB" dirty="0">
                <a:latin typeface="Arial" charset="0"/>
              </a:rPr>
              <a:t>; F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eathers </a:t>
            </a:r>
            <a:r>
              <a:rPr lang="en-GB" dirty="0">
                <a:latin typeface="Arial" charset="0"/>
              </a:rPr>
              <a:t>© </a:t>
            </a:r>
            <a:r>
              <a:rPr lang="en-GB" dirty="0" err="1">
                <a:latin typeface="Arial" charset="0"/>
              </a:rPr>
              <a:t>Tramont_ana</a:t>
            </a:r>
            <a:r>
              <a:rPr lang="en-GB" dirty="0">
                <a:latin typeface="Arial" charset="0"/>
              </a:rPr>
              <a:t>; 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lephant’</a:t>
            </a:r>
            <a:r>
              <a:rPr lang="en-GB" dirty="0">
                <a:latin typeface="Arial" charset="0"/>
              </a:rPr>
              <a:t>© Dmitri Ma; 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ulip </a:t>
            </a:r>
            <a:r>
              <a:rPr lang="en-GB" dirty="0">
                <a:latin typeface="Arial" charset="0"/>
              </a:rPr>
              <a:t>© Costin Constantinescu; C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onifer </a:t>
            </a:r>
            <a:r>
              <a:rPr lang="en-GB" dirty="0">
                <a:latin typeface="Arial" charset="0"/>
              </a:rPr>
              <a:t>© ArTDi101;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Root s </a:t>
            </a:r>
            <a:r>
              <a:rPr lang="en-GB" dirty="0">
                <a:latin typeface="Arial" charset="0"/>
              </a:rPr>
              <a:t>© Filipe B. Varela, all at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297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803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803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5C72E2-BACE-4EB0-97A7-E8EBB7A1D3B4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/>
              <a:t>Teacher notes</a:t>
            </a:r>
          </a:p>
          <a:p>
            <a:pPr eaLnBrk="1" hangingPunct="1"/>
            <a:r>
              <a:rPr lang="en-US" altLang="en-US" dirty="0"/>
              <a:t>Ask students to say whether</a:t>
            </a:r>
            <a:r>
              <a:rPr lang="en-US" altLang="en-US" baseline="0" dirty="0"/>
              <a:t> each system function is growth, survival, behavior or reproduction.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Photo credit: </a:t>
            </a:r>
            <a:r>
              <a:rPr lang="en-GB" dirty="0">
                <a:latin typeface="Arial" charset="0"/>
              </a:rPr>
              <a:t>© ESB Professional,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841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Photo credits: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Donkey's ears </a:t>
            </a:r>
            <a:r>
              <a:rPr lang="en-GB" dirty="0">
                <a:latin typeface="Arial" charset="0"/>
              </a:rPr>
              <a:t>© Budimir Jevtic;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Gecko </a:t>
            </a:r>
            <a:r>
              <a:rPr lang="en-GB" dirty="0">
                <a:latin typeface="Arial" charset="0"/>
              </a:rPr>
              <a:t>© </a:t>
            </a:r>
            <a:r>
              <a:rPr lang="en-GB" dirty="0" err="1">
                <a:latin typeface="Arial" charset="0"/>
              </a:rPr>
              <a:t>Aedka</a:t>
            </a:r>
            <a:r>
              <a:rPr lang="en-GB" dirty="0">
                <a:latin typeface="Arial" charset="0"/>
              </a:rPr>
              <a:t> Studio; Cat’s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tongue </a:t>
            </a:r>
            <a:r>
              <a:rPr lang="en-GB" dirty="0">
                <a:latin typeface="Arial" charset="0"/>
              </a:rPr>
              <a:t>© Ian Grainger; 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uman palm </a:t>
            </a:r>
            <a:r>
              <a:rPr lang="en-GB" dirty="0">
                <a:latin typeface="Arial" charset="0"/>
              </a:rPr>
              <a:t>© effective stock photos, all at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60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1764" y="1187864"/>
            <a:ext cx="4990744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33CC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834DD-8F6E-42DC-9D16-ECD46904FE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8791D40A-4DB6-4A2B-BA84-E865395A5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91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05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713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069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237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209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83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172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847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115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1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423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526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10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869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6175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770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0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43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68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6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14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41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91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0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65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C472F-B895-46EA-B929-83095296765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C436BA7E-3972-478D-9105-365FB1FA2F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12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268368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28" r:id="rId1"/>
    <p:sldLayoutId id="2147486329" r:id="rId2"/>
    <p:sldLayoutId id="2147486330" r:id="rId3"/>
    <p:sldLayoutId id="2147486331" r:id="rId4"/>
    <p:sldLayoutId id="2147486332" r:id="rId5"/>
    <p:sldLayoutId id="2147486333" r:id="rId6"/>
    <p:sldLayoutId id="2147486334" r:id="rId7"/>
    <p:sldLayoutId id="2147486335" r:id="rId8"/>
    <p:sldLayoutId id="2147486336" r:id="rId9"/>
    <p:sldLayoutId id="2147486337" r:id="rId10"/>
    <p:sldLayoutId id="2147486338" r:id="rId11"/>
    <p:sldLayoutId id="2147486339" r:id="rId12"/>
    <p:sldLayoutId id="2147486340" r:id="rId13"/>
    <p:sldLayoutId id="214748634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274EB-7F4D-46DD-BE65-348FFA11312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0CFC9F27-850B-4F73-BED5-C83147E45A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12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77518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3" r:id="rId1"/>
    <p:sldLayoutId id="2147486344" r:id="rId2"/>
    <p:sldLayoutId id="2147486345" r:id="rId3"/>
    <p:sldLayoutId id="2147486346" r:id="rId4"/>
    <p:sldLayoutId id="2147486347" r:id="rId5"/>
    <p:sldLayoutId id="2147486348" r:id="rId6"/>
    <p:sldLayoutId id="2147486349" r:id="rId7"/>
    <p:sldLayoutId id="2147486350" r:id="rId8"/>
    <p:sldLayoutId id="2147486351" r:id="rId9"/>
    <p:sldLayoutId id="2147486352" r:id="rId10"/>
    <p:sldLayoutId id="2147486353" r:id="rId11"/>
    <p:sldLayoutId id="214748635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6.pn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Structures </a:t>
            </a:r>
            <a:br>
              <a:rPr lang="en-GB" altLang="en-US" dirty="0"/>
            </a:br>
            <a:r>
              <a:rPr lang="en-GB" altLang="en-US" dirty="0"/>
              <a:t>for Survival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1CB6DBC-DB4A-4BA9-93A0-0CA4D7D03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4842277"/>
            <a:ext cx="3542851" cy="17188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F54F5D-2972-4351-89F0-A84BD7F41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620" y="3073912"/>
            <a:ext cx="3465229" cy="1817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Signals in the nervous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774" y="800100"/>
            <a:ext cx="8616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Sense organs send nervous signals to the brain, where they are processed.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775" y="1666607"/>
            <a:ext cx="8616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brain processes the information. It can then send signal for action back to the body.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775" y="3399621"/>
            <a:ext cx="4155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For example, if a person’s knee is tapped the sensory receptors in the thigh send a signal to the spinal cord. </a:t>
            </a:r>
          </a:p>
        </p:txBody>
      </p:sp>
      <p:pic>
        <p:nvPicPr>
          <p:cNvPr id="8" name="Picture 5" descr="notes_icon">
            <a:extLst>
              <a:ext uri="{FF2B5EF4-FFF2-40B4-BE49-F238E27FC236}">
                <a16:creationId xmlns:a16="http://schemas.microsoft.com/office/drawing/2014/main" id="{7AE8BB3C-B1F7-43B8-B947-766829B1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A2A3F3-3B6A-4D61-8ECF-AF0332D68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B438CF3-6FD6-4924-926A-D11E5F4ED661}"/>
              </a:ext>
            </a:extLst>
          </p:cNvPr>
          <p:cNvSpPr/>
          <p:nvPr/>
        </p:nvSpPr>
        <p:spPr>
          <a:xfrm>
            <a:off x="358776" y="2533114"/>
            <a:ext cx="4496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However, sometimes a reaction happens very quickly.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4560215-1021-4B1E-B11F-7C80977B1782}"/>
              </a:ext>
            </a:extLst>
          </p:cNvPr>
          <p:cNvSpPr/>
          <p:nvPr/>
        </p:nvSpPr>
        <p:spPr bwMode="auto">
          <a:xfrm rot="19948839">
            <a:off x="6124243" y="3279837"/>
            <a:ext cx="192136" cy="111058"/>
          </a:xfrm>
          <a:prstGeom prst="rightArrow">
            <a:avLst/>
          </a:prstGeom>
          <a:solidFill>
            <a:srgbClr val="10BC45"/>
          </a:solidFill>
          <a:ln w="9525" cap="flat" cmpd="sng" algn="ctr">
            <a:solidFill>
              <a:srgbClr val="10BC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C0B1B8F-F009-4231-92C2-E868E62BE99D}"/>
              </a:ext>
            </a:extLst>
          </p:cNvPr>
          <p:cNvSpPr/>
          <p:nvPr/>
        </p:nvSpPr>
        <p:spPr bwMode="auto">
          <a:xfrm rot="247373">
            <a:off x="6664657" y="3046847"/>
            <a:ext cx="192136" cy="111058"/>
          </a:xfrm>
          <a:prstGeom prst="rightArrow">
            <a:avLst/>
          </a:prstGeom>
          <a:solidFill>
            <a:srgbClr val="10BC45"/>
          </a:solidFill>
          <a:ln w="9525" cap="flat" cmpd="sng" algn="ctr">
            <a:solidFill>
              <a:srgbClr val="10BC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C19786-C95F-4D7C-8322-C969DBA65189}"/>
              </a:ext>
            </a:extLst>
          </p:cNvPr>
          <p:cNvSpPr txBox="1"/>
          <p:nvPr/>
        </p:nvSpPr>
        <p:spPr>
          <a:xfrm>
            <a:off x="358776" y="5004791"/>
            <a:ext cx="4213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spinal cord sends a signal back that causes </a:t>
            </a:r>
            <a:br>
              <a:rPr lang="en-GB" dirty="0"/>
            </a:br>
            <a:r>
              <a:rPr lang="en-GB" dirty="0"/>
              <a:t>the leg to straighten.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7C6A090-2875-4BE8-9D7E-371D21945A29}"/>
              </a:ext>
            </a:extLst>
          </p:cNvPr>
          <p:cNvSpPr/>
          <p:nvPr/>
        </p:nvSpPr>
        <p:spPr bwMode="auto">
          <a:xfrm rot="3270619">
            <a:off x="7272407" y="3253175"/>
            <a:ext cx="192136" cy="111058"/>
          </a:xfrm>
          <a:prstGeom prst="rightArrow">
            <a:avLst/>
          </a:prstGeom>
          <a:solidFill>
            <a:srgbClr val="10BC45"/>
          </a:solidFill>
          <a:ln w="9525" cap="flat" cmpd="sng" algn="ctr">
            <a:solidFill>
              <a:srgbClr val="10BC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90D4BFB-E7F0-4DAF-A80A-F5103264A2AD}"/>
              </a:ext>
            </a:extLst>
          </p:cNvPr>
          <p:cNvSpPr/>
          <p:nvPr/>
        </p:nvSpPr>
        <p:spPr bwMode="auto">
          <a:xfrm rot="8254476">
            <a:off x="7279796" y="5559970"/>
            <a:ext cx="192136" cy="111058"/>
          </a:xfrm>
          <a:prstGeom prst="rightArrow">
            <a:avLst/>
          </a:prstGeom>
          <a:solidFill>
            <a:srgbClr val="10BC45"/>
          </a:solidFill>
          <a:ln w="9525" cap="flat" cmpd="sng" algn="ctr">
            <a:solidFill>
              <a:srgbClr val="10BC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D5E7FCD-6BC3-448E-A135-C0AC3C7CA24F}"/>
              </a:ext>
            </a:extLst>
          </p:cNvPr>
          <p:cNvSpPr/>
          <p:nvPr/>
        </p:nvSpPr>
        <p:spPr bwMode="auto">
          <a:xfrm rot="11057752">
            <a:off x="6667341" y="5731928"/>
            <a:ext cx="192136" cy="111058"/>
          </a:xfrm>
          <a:prstGeom prst="rightArrow">
            <a:avLst/>
          </a:prstGeom>
          <a:solidFill>
            <a:srgbClr val="10BC45"/>
          </a:solidFill>
          <a:ln w="9525" cap="flat" cmpd="sng" algn="ctr">
            <a:solidFill>
              <a:srgbClr val="10BC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024C00B-7301-4950-8D1D-F046A44EB50B}"/>
              </a:ext>
            </a:extLst>
          </p:cNvPr>
          <p:cNvSpPr/>
          <p:nvPr/>
        </p:nvSpPr>
        <p:spPr bwMode="auto">
          <a:xfrm rot="12104801">
            <a:off x="5905012" y="5500686"/>
            <a:ext cx="192136" cy="111058"/>
          </a:xfrm>
          <a:prstGeom prst="rightArrow">
            <a:avLst/>
          </a:prstGeom>
          <a:solidFill>
            <a:srgbClr val="10BC45"/>
          </a:solidFill>
          <a:ln w="9525" cap="flat" cmpd="sng" algn="ctr">
            <a:solidFill>
              <a:srgbClr val="10BC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2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Processing and responding to information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774" y="788938"/>
            <a:ext cx="8785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We can present the process of receiving, processing and responding to information as a model. </a:t>
            </a:r>
          </a:p>
        </p:txBody>
      </p:sp>
      <p:pic>
        <p:nvPicPr>
          <p:cNvPr id="6" name="Picture 5" descr="notes_icon">
            <a:extLst>
              <a:ext uri="{FF2B5EF4-FFF2-40B4-BE49-F238E27FC236}">
                <a16:creationId xmlns:a16="http://schemas.microsoft.com/office/drawing/2014/main" id="{7AE8BB3C-B1F7-43B8-B947-766829B1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248C44-C992-4134-B5C3-651864C9D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4E1188-8579-4FF0-B297-55547EAB9797}"/>
              </a:ext>
            </a:extLst>
          </p:cNvPr>
          <p:cNvSpPr/>
          <p:nvPr/>
        </p:nvSpPr>
        <p:spPr bwMode="auto">
          <a:xfrm>
            <a:off x="3148685" y="2022956"/>
            <a:ext cx="2995293" cy="680977"/>
          </a:xfrm>
          <a:prstGeom prst="roundRect">
            <a:avLst/>
          </a:prstGeom>
          <a:solidFill>
            <a:srgbClr val="96E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rgbClr val="010066"/>
                </a:solidFill>
                <a:effectLst/>
                <a:latin typeface="Arial" charset="0"/>
              </a:rPr>
              <a:t>Sense Organ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Rabbit’s eyes look for a fox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15B59C-1E61-47E2-9F98-1CCF578C1B34}"/>
              </a:ext>
            </a:extLst>
          </p:cNvPr>
          <p:cNvCxnSpPr>
            <a:cxnSpLocks/>
            <a:stCxn id="3" idx="2"/>
            <a:endCxn id="10" idx="0"/>
          </p:cNvCxnSpPr>
          <p:nvPr/>
        </p:nvCxnSpPr>
        <p:spPr bwMode="auto">
          <a:xfrm>
            <a:off x="4646332" y="2703933"/>
            <a:ext cx="0" cy="2746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Diamond 9">
            <a:extLst>
              <a:ext uri="{FF2B5EF4-FFF2-40B4-BE49-F238E27FC236}">
                <a16:creationId xmlns:a16="http://schemas.microsoft.com/office/drawing/2014/main" id="{84230B6E-66BE-4BBD-9962-B32C607C140E}"/>
              </a:ext>
            </a:extLst>
          </p:cNvPr>
          <p:cNvSpPr/>
          <p:nvPr/>
        </p:nvSpPr>
        <p:spPr bwMode="auto">
          <a:xfrm>
            <a:off x="3349029" y="2978578"/>
            <a:ext cx="2594606" cy="1509389"/>
          </a:xfrm>
          <a:prstGeom prst="diamond">
            <a:avLst/>
          </a:prstGeom>
          <a:solidFill>
            <a:srgbClr val="96E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1EFF5E-D851-40FC-8660-92EA466E6D7A}"/>
              </a:ext>
            </a:extLst>
          </p:cNvPr>
          <p:cNvSpPr txBox="1"/>
          <p:nvPr/>
        </p:nvSpPr>
        <p:spPr>
          <a:xfrm>
            <a:off x="3733677" y="3380532"/>
            <a:ext cx="205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10066"/>
                </a:solidFill>
              </a:rPr>
              <a:t>Information</a:t>
            </a:r>
            <a:r>
              <a:rPr lang="en-GB" sz="1800" dirty="0"/>
              <a:t>: </a:t>
            </a:r>
          </a:p>
          <a:p>
            <a:r>
              <a:rPr lang="en-GB" sz="1800" dirty="0"/>
              <a:t>Is a fox close by?</a:t>
            </a:r>
          </a:p>
        </p:txBody>
      </p:sp>
      <p:cxnSp>
        <p:nvCxnSpPr>
          <p:cNvPr id="6145" name="Straight Arrow Connector 6144">
            <a:extLst>
              <a:ext uri="{FF2B5EF4-FFF2-40B4-BE49-F238E27FC236}">
                <a16:creationId xmlns:a16="http://schemas.microsoft.com/office/drawing/2014/main" id="{3C3EB31D-F40F-44C4-8ECA-4B8BD6952D9A}"/>
              </a:ext>
            </a:extLst>
          </p:cNvPr>
          <p:cNvCxnSpPr>
            <a:cxnSpLocks/>
            <a:stCxn id="10" idx="3"/>
            <a:endCxn id="67" idx="1"/>
          </p:cNvCxnSpPr>
          <p:nvPr/>
        </p:nvCxnSpPr>
        <p:spPr bwMode="auto">
          <a:xfrm>
            <a:off x="5943635" y="3733273"/>
            <a:ext cx="599397" cy="41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31D7A53-3B24-4EE1-81C1-A28D2D0D5EE8}"/>
              </a:ext>
            </a:extLst>
          </p:cNvPr>
          <p:cNvCxnSpPr>
            <a:cxnSpLocks/>
            <a:stCxn id="10" idx="1"/>
            <a:endCxn id="6174" idx="3"/>
          </p:cNvCxnSpPr>
          <p:nvPr/>
        </p:nvCxnSpPr>
        <p:spPr bwMode="auto">
          <a:xfrm flipH="1">
            <a:off x="2721967" y="3733273"/>
            <a:ext cx="6270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155" name="TextBox 6154">
            <a:extLst>
              <a:ext uri="{FF2B5EF4-FFF2-40B4-BE49-F238E27FC236}">
                <a16:creationId xmlns:a16="http://schemas.microsoft.com/office/drawing/2014/main" id="{3A02D057-FC31-4724-B45A-CC672C90A156}"/>
              </a:ext>
            </a:extLst>
          </p:cNvPr>
          <p:cNvSpPr txBox="1"/>
          <p:nvPr/>
        </p:nvSpPr>
        <p:spPr>
          <a:xfrm>
            <a:off x="5942165" y="3380996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No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57C524-932D-404A-AB0C-50DDE1B4EB14}"/>
              </a:ext>
            </a:extLst>
          </p:cNvPr>
          <p:cNvSpPr txBox="1"/>
          <p:nvPr/>
        </p:nvSpPr>
        <p:spPr>
          <a:xfrm>
            <a:off x="2799932" y="3377337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Yes</a:t>
            </a:r>
          </a:p>
        </p:txBody>
      </p:sp>
      <p:sp>
        <p:nvSpPr>
          <p:cNvPr id="6160" name="Rectangle: Rounded Corners 6159">
            <a:extLst>
              <a:ext uri="{FF2B5EF4-FFF2-40B4-BE49-F238E27FC236}">
                <a16:creationId xmlns:a16="http://schemas.microsoft.com/office/drawing/2014/main" id="{C578C219-687E-4813-9348-6CDF29B47D36}"/>
              </a:ext>
            </a:extLst>
          </p:cNvPr>
          <p:cNvSpPr/>
          <p:nvPr/>
        </p:nvSpPr>
        <p:spPr bwMode="auto">
          <a:xfrm>
            <a:off x="6575595" y="4757280"/>
            <a:ext cx="2187405" cy="938366"/>
          </a:xfrm>
          <a:prstGeom prst="roundRect">
            <a:avLst/>
          </a:prstGeom>
          <a:solidFill>
            <a:srgbClr val="96E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Animal action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: Begin looking for food</a:t>
            </a:r>
          </a:p>
        </p:txBody>
      </p:sp>
      <p:cxnSp>
        <p:nvCxnSpPr>
          <p:cNvPr id="6171" name="Straight Arrow Connector 6170">
            <a:extLst>
              <a:ext uri="{FF2B5EF4-FFF2-40B4-BE49-F238E27FC236}">
                <a16:creationId xmlns:a16="http://schemas.microsoft.com/office/drawing/2014/main" id="{46FF9C4A-00E0-4884-91AD-5D13EEC49715}"/>
              </a:ext>
            </a:extLst>
          </p:cNvPr>
          <p:cNvCxnSpPr>
            <a:cxnSpLocks/>
            <a:stCxn id="67" idx="2"/>
            <a:endCxn id="6160" idx="0"/>
          </p:cNvCxnSpPr>
          <p:nvPr/>
        </p:nvCxnSpPr>
        <p:spPr bwMode="auto">
          <a:xfrm>
            <a:off x="7664129" y="4060576"/>
            <a:ext cx="5169" cy="6967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174" name="Rectangle 6173">
            <a:extLst>
              <a:ext uri="{FF2B5EF4-FFF2-40B4-BE49-F238E27FC236}">
                <a16:creationId xmlns:a16="http://schemas.microsoft.com/office/drawing/2014/main" id="{0048E876-A16C-4DCE-9661-2E3847FCF916}"/>
              </a:ext>
            </a:extLst>
          </p:cNvPr>
          <p:cNvSpPr/>
          <p:nvPr/>
        </p:nvSpPr>
        <p:spPr bwMode="auto">
          <a:xfrm>
            <a:off x="358775" y="3410107"/>
            <a:ext cx="2363192" cy="646331"/>
          </a:xfrm>
          <a:prstGeom prst="rect">
            <a:avLst/>
          </a:prstGeom>
          <a:solidFill>
            <a:srgbClr val="96E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b="1" dirty="0"/>
              <a:t>Brain Process:       </a:t>
            </a:r>
            <a:r>
              <a:rPr lang="en-GB" sz="1800" dirty="0"/>
              <a:t>A fox is dangerous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5AB1E8B-21A3-40DF-AE9A-4D3C56391A8C}"/>
              </a:ext>
            </a:extLst>
          </p:cNvPr>
          <p:cNvSpPr/>
          <p:nvPr/>
        </p:nvSpPr>
        <p:spPr bwMode="auto">
          <a:xfrm>
            <a:off x="6543032" y="3414245"/>
            <a:ext cx="2242193" cy="646331"/>
          </a:xfrm>
          <a:prstGeom prst="rect">
            <a:avLst/>
          </a:prstGeom>
          <a:solidFill>
            <a:srgbClr val="96E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b="1" dirty="0"/>
              <a:t>Brain Process:       </a:t>
            </a:r>
            <a:r>
              <a:rPr lang="en-GB" sz="1800" dirty="0"/>
              <a:t>There is no danger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8817AF1-D934-4519-A484-377A633FA735}"/>
              </a:ext>
            </a:extLst>
          </p:cNvPr>
          <p:cNvCxnSpPr>
            <a:cxnSpLocks/>
            <a:stCxn id="6174" idx="2"/>
          </p:cNvCxnSpPr>
          <p:nvPr/>
        </p:nvCxnSpPr>
        <p:spPr bwMode="auto">
          <a:xfrm>
            <a:off x="1540371" y="4056438"/>
            <a:ext cx="0" cy="7008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8D8445C-A3EB-4F4D-B45E-19982B37D9A4}"/>
              </a:ext>
            </a:extLst>
          </p:cNvPr>
          <p:cNvSpPr/>
          <p:nvPr/>
        </p:nvSpPr>
        <p:spPr bwMode="auto">
          <a:xfrm>
            <a:off x="358776" y="4762613"/>
            <a:ext cx="2647314" cy="933033"/>
          </a:xfrm>
          <a:prstGeom prst="roundRect">
            <a:avLst/>
          </a:prstGeom>
          <a:solidFill>
            <a:srgbClr val="96E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Animal action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Run back to the burrow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06CF866F-6CAE-4070-B9D1-28BA595A3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79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154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31" grpId="0"/>
      <p:bldP spid="6155" grpId="0"/>
      <p:bldP spid="45" grpId="0"/>
      <p:bldP spid="6160" grpId="0" animBg="1"/>
      <p:bldP spid="6174" grpId="0" animBg="1"/>
      <p:bldP spid="67" grpId="0" animBg="1"/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774" y="806908"/>
            <a:ext cx="8249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information received by the brain can also be stored as retrievable information, known as </a:t>
            </a:r>
            <a:r>
              <a:rPr lang="en-GB" b="1" dirty="0">
                <a:solidFill>
                  <a:srgbClr val="10BC45"/>
                </a:solidFill>
              </a:rPr>
              <a:t>memory</a:t>
            </a:r>
            <a:r>
              <a:rPr lang="en-GB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774" y="4941607"/>
            <a:ext cx="8536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allows the animal to use these memories to guide future actions. For example, if you previously burned yourself you might remember to avoid touching hot pans in future.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891D8-0EE0-461E-8947-3B38F05EB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58" y="1841563"/>
            <a:ext cx="2600325" cy="289560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B294523-526B-4F37-AE4D-147FD9A83867}"/>
              </a:ext>
            </a:extLst>
          </p:cNvPr>
          <p:cNvSpPr/>
          <p:nvPr/>
        </p:nvSpPr>
        <p:spPr>
          <a:xfrm>
            <a:off x="2926080" y="2274570"/>
            <a:ext cx="1085850" cy="251460"/>
          </a:xfrm>
          <a:prstGeom prst="rightArrow">
            <a:avLst/>
          </a:prstGeom>
          <a:solidFill>
            <a:srgbClr val="10BC45"/>
          </a:solidFill>
          <a:ln>
            <a:solidFill>
              <a:srgbClr val="10B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9EFF8-394C-4572-9ED4-ED3A7BBB5FF9}"/>
              </a:ext>
            </a:extLst>
          </p:cNvPr>
          <p:cNvSpPr txBox="1"/>
          <p:nvPr/>
        </p:nvSpPr>
        <p:spPr>
          <a:xfrm>
            <a:off x="1943100" y="2160522"/>
            <a:ext cx="93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Brain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CA76151-E206-4D48-AC01-F604FE2E0DA0}"/>
              </a:ext>
            </a:extLst>
          </p:cNvPr>
          <p:cNvSpPr/>
          <p:nvPr/>
        </p:nvSpPr>
        <p:spPr>
          <a:xfrm rot="10800000">
            <a:off x="4721333" y="4053482"/>
            <a:ext cx="1085850" cy="251460"/>
          </a:xfrm>
          <a:prstGeom prst="rightArrow">
            <a:avLst/>
          </a:prstGeom>
          <a:solidFill>
            <a:srgbClr val="10BC45"/>
          </a:solidFill>
          <a:ln>
            <a:solidFill>
              <a:srgbClr val="10B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8BF0E9-3626-4700-8C9F-87DC2A988820}"/>
              </a:ext>
            </a:extLst>
          </p:cNvPr>
          <p:cNvSpPr txBox="1"/>
          <p:nvPr/>
        </p:nvSpPr>
        <p:spPr>
          <a:xfrm>
            <a:off x="5807183" y="3951233"/>
            <a:ext cx="248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Brain Stem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DA8122C-7A43-4571-9E75-81DC619AC88F}"/>
              </a:ext>
            </a:extLst>
          </p:cNvPr>
          <p:cNvSpPr/>
          <p:nvPr/>
        </p:nvSpPr>
        <p:spPr>
          <a:xfrm rot="10800000">
            <a:off x="5056241" y="2870000"/>
            <a:ext cx="1085850" cy="251460"/>
          </a:xfrm>
          <a:prstGeom prst="rightArrow">
            <a:avLst/>
          </a:prstGeom>
          <a:solidFill>
            <a:srgbClr val="10BC45"/>
          </a:solidFill>
          <a:ln>
            <a:solidFill>
              <a:srgbClr val="10B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1F889C49-5661-4C78-AC51-B37DA7EBBADE}"/>
              </a:ext>
            </a:extLst>
          </p:cNvPr>
          <p:cNvSpPr/>
          <p:nvPr/>
        </p:nvSpPr>
        <p:spPr>
          <a:xfrm>
            <a:off x="4764776" y="2869999"/>
            <a:ext cx="285008" cy="251461"/>
          </a:xfrm>
          <a:prstGeom prst="flowChartConnector">
            <a:avLst/>
          </a:prstGeom>
          <a:noFill/>
          <a:ln>
            <a:solidFill>
              <a:srgbClr val="10B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A38-6B1C-471A-9F1E-1B93DC8D8EF2}"/>
              </a:ext>
            </a:extLst>
          </p:cNvPr>
          <p:cNvSpPr txBox="1"/>
          <p:nvPr/>
        </p:nvSpPr>
        <p:spPr>
          <a:xfrm>
            <a:off x="6121891" y="2764896"/>
            <a:ext cx="248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Memory storage</a:t>
            </a:r>
          </a:p>
        </p:txBody>
      </p:sp>
    </p:spTree>
    <p:extLst>
      <p:ext uri="{BB962C8B-B14F-4D97-AF65-F5344CB8AC3E}">
        <p14:creationId xmlns:p14="http://schemas.microsoft.com/office/powerpoint/2010/main" val="396716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Developing and Using Models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 err="1"/>
              <a:t>Analyzing</a:t>
            </a:r>
            <a:r>
              <a:rPr lang="en-GB" sz="1600" dirty="0"/>
              <a:t> and Interpreting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4. Systems and System Models</a:t>
            </a:r>
          </a:p>
          <a:p>
            <a:r>
              <a:rPr lang="en-GB" sz="1600" dirty="0"/>
              <a:t>6. Structure and Function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and function (1)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775" y="800100"/>
            <a:ext cx="8977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Plants and animals have </a:t>
            </a:r>
            <a:r>
              <a:rPr lang="en-GB" b="1" dirty="0">
                <a:solidFill>
                  <a:srgbClr val="10BC45"/>
                </a:solidFill>
              </a:rPr>
              <a:t>structures</a:t>
            </a:r>
            <a:r>
              <a:rPr lang="en-GB" dirty="0"/>
              <a:t> that help them to </a:t>
            </a:r>
            <a:r>
              <a:rPr lang="en-GB" b="1" dirty="0">
                <a:solidFill>
                  <a:srgbClr val="10BC45"/>
                </a:solidFill>
              </a:rPr>
              <a:t>function</a:t>
            </a:r>
            <a:r>
              <a:rPr lang="en-GB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774" y="1616649"/>
            <a:ext cx="7623434" cy="461665"/>
          </a:xfrm>
          <a:prstGeom prst="rect">
            <a:avLst/>
          </a:prstGeom>
          <a:solidFill>
            <a:srgbClr val="96E696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What is the difference between structure and function?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776" y="2433198"/>
            <a:ext cx="3409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structure is the thing we can see.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775" y="4804959"/>
            <a:ext cx="3612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example, this structure is an ear. </a:t>
            </a:r>
            <a:br>
              <a:rPr lang="en-GB" dirty="0"/>
            </a:br>
            <a:r>
              <a:rPr lang="en-GB" dirty="0"/>
              <a:t>Its function is hearing.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5A0FB-B82E-4BF0-8E6D-8588A8BCF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900DFE-791F-4C81-9819-EECE8E2854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6" r="11492"/>
          <a:stretch/>
        </p:blipFill>
        <p:spPr>
          <a:xfrm>
            <a:off x="4306414" y="2331657"/>
            <a:ext cx="4142261" cy="3429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DC4B6F-4411-40C5-9790-4709B4484D70}"/>
              </a:ext>
            </a:extLst>
          </p:cNvPr>
          <p:cNvSpPr txBox="1"/>
          <p:nvPr/>
        </p:nvSpPr>
        <p:spPr>
          <a:xfrm>
            <a:off x="358774" y="3619079"/>
            <a:ext cx="3612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function is the job that it does.</a:t>
            </a:r>
          </a:p>
        </p:txBody>
      </p:sp>
    </p:spTree>
    <p:extLst>
      <p:ext uri="{BB962C8B-B14F-4D97-AF65-F5344CB8AC3E}">
        <p14:creationId xmlns:p14="http://schemas.microsoft.com/office/powerpoint/2010/main" val="12214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and function (2)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773" y="788492"/>
            <a:ext cx="6566221" cy="461665"/>
          </a:xfrm>
          <a:prstGeom prst="rect">
            <a:avLst/>
          </a:prstGeom>
          <a:solidFill>
            <a:srgbClr val="96E696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What are these structures and their functions?</a:t>
            </a:r>
          </a:p>
        </p:txBody>
      </p:sp>
      <p:pic>
        <p:nvPicPr>
          <p:cNvPr id="10" name="Picture 5" descr="notes_icon">
            <a:extLst>
              <a:ext uri="{FF2B5EF4-FFF2-40B4-BE49-F238E27FC236}">
                <a16:creationId xmlns:a16="http://schemas.microsoft.com/office/drawing/2014/main" id="{7AE8BB3C-B1F7-43B8-B947-766829B1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A43077-EF01-4728-9841-957AAF57C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7B5AA8-D790-4389-B37F-247D100B97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36" y="1686157"/>
            <a:ext cx="2119631" cy="2240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1061A5-B53D-47B3-8C07-3DDABB1288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3" t="-859" r="1003" b="859"/>
          <a:stretch/>
        </p:blipFill>
        <p:spPr>
          <a:xfrm>
            <a:off x="3388405" y="1660757"/>
            <a:ext cx="2472859" cy="2265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94D151-6CBB-4BAB-97DA-7D52ECD586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95"/>
          <a:stretch/>
        </p:blipFill>
        <p:spPr>
          <a:xfrm>
            <a:off x="911836" y="4243007"/>
            <a:ext cx="2119631" cy="20434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84D61A-1276-40A3-9F73-4CEB3BADA6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66" y="4243007"/>
            <a:ext cx="2472858" cy="20434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C9AC45-3B31-45AD-825C-F96AAF502D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4" r="21614"/>
          <a:stretch/>
        </p:blipFill>
        <p:spPr>
          <a:xfrm>
            <a:off x="6206483" y="4243006"/>
            <a:ext cx="2242192" cy="20434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B47F54-C3A5-4EEB-A2BD-F052A4BB016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r="20714"/>
          <a:stretch/>
        </p:blipFill>
        <p:spPr>
          <a:xfrm>
            <a:off x="6206484" y="1686156"/>
            <a:ext cx="2242192" cy="2240261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44A5492B-60BA-442C-834B-B09D7263E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79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85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A88020-53AC-4FEA-9448-BE08F1BCE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2" y="3371952"/>
            <a:ext cx="2818110" cy="2893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and external structures of animals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776" y="800100"/>
            <a:ext cx="8280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Animals have both </a:t>
            </a:r>
            <a:r>
              <a:rPr lang="en-GB" b="1" dirty="0">
                <a:solidFill>
                  <a:srgbClr val="10BC45"/>
                </a:solidFill>
              </a:rPr>
              <a:t>internal</a:t>
            </a:r>
            <a:r>
              <a:rPr lang="en-GB" b="1" dirty="0"/>
              <a:t> </a:t>
            </a:r>
            <a:r>
              <a:rPr lang="en-GB" dirty="0"/>
              <a:t>and </a:t>
            </a:r>
            <a:r>
              <a:rPr lang="en-GB" b="1" dirty="0">
                <a:solidFill>
                  <a:srgbClr val="10BC45"/>
                </a:solidFill>
              </a:rPr>
              <a:t>external </a:t>
            </a:r>
            <a:r>
              <a:rPr lang="en-GB" dirty="0"/>
              <a:t>structures that serve various functions.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774" y="1851375"/>
            <a:ext cx="8280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We can classify functions as helping with growth, survival, </a:t>
            </a:r>
            <a:r>
              <a:rPr lang="en-GB" dirty="0" err="1"/>
              <a:t>behavior</a:t>
            </a:r>
            <a:r>
              <a:rPr lang="en-GB" dirty="0"/>
              <a:t>, and reproduction.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22EB12-1B2A-419A-B1DD-6D7768088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D66995-8BE3-4B82-AC4F-CC0CD46014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35" y="3365131"/>
            <a:ext cx="2818110" cy="289394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C601A0-69CE-41C3-99E9-6EE11F2A87FA}"/>
              </a:ext>
            </a:extLst>
          </p:cNvPr>
          <p:cNvCxnSpPr>
            <a:cxnSpLocks/>
          </p:cNvCxnSpPr>
          <p:nvPr/>
        </p:nvCxnSpPr>
        <p:spPr bwMode="auto">
          <a:xfrm>
            <a:off x="1741011" y="4175629"/>
            <a:ext cx="0" cy="448167"/>
          </a:xfrm>
          <a:prstGeom prst="straightConnector1">
            <a:avLst/>
          </a:prstGeom>
          <a:ln>
            <a:solidFill>
              <a:srgbClr val="10BC45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D3D2D3B-6E7F-4995-98FA-75CEF2FB8C31}"/>
              </a:ext>
            </a:extLst>
          </p:cNvPr>
          <p:cNvSpPr txBox="1"/>
          <p:nvPr/>
        </p:nvSpPr>
        <p:spPr>
          <a:xfrm>
            <a:off x="1313218" y="3816389"/>
            <a:ext cx="2146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10066"/>
                </a:solidFill>
              </a:rPr>
              <a:t>Fur – survival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734D3A-F8E7-4899-A340-B7642458F22E}"/>
              </a:ext>
            </a:extLst>
          </p:cNvPr>
          <p:cNvSpPr txBox="1"/>
          <p:nvPr/>
        </p:nvSpPr>
        <p:spPr>
          <a:xfrm>
            <a:off x="3547561" y="2994756"/>
            <a:ext cx="170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Brain </a:t>
            </a:r>
            <a:r>
              <a:rPr lang="en-GB" sz="2000" dirty="0">
                <a:solidFill>
                  <a:srgbClr val="010066"/>
                </a:solidFill>
              </a:rPr>
              <a:t>– </a:t>
            </a:r>
            <a:r>
              <a:rPr lang="en-GB" sz="2000" dirty="0" err="1">
                <a:solidFill>
                  <a:srgbClr val="010066"/>
                </a:solidFill>
              </a:rPr>
              <a:t>behavior</a:t>
            </a:r>
            <a:r>
              <a:rPr lang="en-GB" sz="2000" dirty="0"/>
              <a:t>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9D80BB-6CA2-41B5-9110-EAB23F629B14}"/>
              </a:ext>
            </a:extLst>
          </p:cNvPr>
          <p:cNvCxnSpPr>
            <a:cxnSpLocks/>
          </p:cNvCxnSpPr>
          <p:nvPr/>
        </p:nvCxnSpPr>
        <p:spPr bwMode="auto">
          <a:xfrm>
            <a:off x="4745588" y="3482758"/>
            <a:ext cx="298779" cy="252235"/>
          </a:xfrm>
          <a:prstGeom prst="straightConnector1">
            <a:avLst/>
          </a:prstGeom>
          <a:ln>
            <a:solidFill>
              <a:srgbClr val="10BC45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3F9935D-5DB1-4E95-8D9C-B98AF681F3FD}"/>
              </a:ext>
            </a:extLst>
          </p:cNvPr>
          <p:cNvCxnSpPr>
            <a:cxnSpLocks/>
          </p:cNvCxnSpPr>
          <p:nvPr/>
        </p:nvCxnSpPr>
        <p:spPr bwMode="auto">
          <a:xfrm flipV="1">
            <a:off x="4544935" y="4633967"/>
            <a:ext cx="1376847" cy="315223"/>
          </a:xfrm>
          <a:prstGeom prst="straightConnector1">
            <a:avLst/>
          </a:prstGeom>
          <a:ln>
            <a:solidFill>
              <a:srgbClr val="10BC45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40171F0-F7EA-4FF6-87C3-AF7F3D16EC39}"/>
              </a:ext>
            </a:extLst>
          </p:cNvPr>
          <p:cNvSpPr txBox="1"/>
          <p:nvPr/>
        </p:nvSpPr>
        <p:spPr>
          <a:xfrm>
            <a:off x="3520508" y="4510870"/>
            <a:ext cx="170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Stomach </a:t>
            </a:r>
            <a:r>
              <a:rPr lang="en-GB" sz="2000" dirty="0">
                <a:solidFill>
                  <a:srgbClr val="010066"/>
                </a:solidFill>
              </a:rPr>
              <a:t>– growth</a:t>
            </a:r>
            <a:r>
              <a:rPr lang="en-GB" sz="2000" dirty="0"/>
              <a:t>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2D2425-C572-49B3-A9E7-E6A4C1B1E29B}"/>
              </a:ext>
            </a:extLst>
          </p:cNvPr>
          <p:cNvCxnSpPr>
            <a:cxnSpLocks/>
          </p:cNvCxnSpPr>
          <p:nvPr/>
        </p:nvCxnSpPr>
        <p:spPr bwMode="auto">
          <a:xfrm flipH="1">
            <a:off x="6892222" y="4381669"/>
            <a:ext cx="357549" cy="549478"/>
          </a:xfrm>
          <a:prstGeom prst="straightConnector1">
            <a:avLst/>
          </a:prstGeom>
          <a:ln>
            <a:solidFill>
              <a:srgbClr val="10BC45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7B2E333-1B6C-4027-B8F9-A31D332B4AE7}"/>
              </a:ext>
            </a:extLst>
          </p:cNvPr>
          <p:cNvSpPr txBox="1"/>
          <p:nvPr/>
        </p:nvSpPr>
        <p:spPr>
          <a:xfrm>
            <a:off x="6246638" y="3691826"/>
            <a:ext cx="2889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Reproductive parts </a:t>
            </a:r>
            <a:r>
              <a:rPr lang="en-GB" sz="2000" dirty="0">
                <a:solidFill>
                  <a:srgbClr val="010066"/>
                </a:solidFill>
              </a:rPr>
              <a:t>– reproduction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625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8" grpId="0"/>
      <p:bldP spid="27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and external structures of plants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776" y="800100"/>
            <a:ext cx="8280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Animals have both </a:t>
            </a:r>
            <a:r>
              <a:rPr lang="en-GB" b="1" dirty="0">
                <a:solidFill>
                  <a:srgbClr val="10BC45"/>
                </a:solidFill>
              </a:rPr>
              <a:t>internal</a:t>
            </a:r>
            <a:r>
              <a:rPr lang="en-GB" b="1" dirty="0"/>
              <a:t> </a:t>
            </a:r>
            <a:r>
              <a:rPr lang="en-GB" dirty="0"/>
              <a:t>and </a:t>
            </a:r>
            <a:r>
              <a:rPr lang="en-GB" b="1" dirty="0">
                <a:solidFill>
                  <a:srgbClr val="10BC45"/>
                </a:solidFill>
              </a:rPr>
              <a:t>external </a:t>
            </a:r>
            <a:r>
              <a:rPr lang="en-GB" dirty="0"/>
              <a:t>structures that serve various functions.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776" y="1793203"/>
            <a:ext cx="8280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We can classify functions as helping with growth, survival, </a:t>
            </a:r>
            <a:r>
              <a:rPr lang="en-GB" dirty="0" err="1"/>
              <a:t>behavior</a:t>
            </a:r>
            <a:r>
              <a:rPr lang="en-GB" dirty="0"/>
              <a:t>, and reproduction.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39078-487F-4AB7-90BE-F960639AD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230505-7AF2-483B-9A9B-9EEE07A19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77" y="2839383"/>
            <a:ext cx="2324925" cy="3721755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503E915E-87D2-4C3A-B20E-12363241EA0D}"/>
              </a:ext>
            </a:extLst>
          </p:cNvPr>
          <p:cNvSpPr/>
          <p:nvPr/>
        </p:nvSpPr>
        <p:spPr bwMode="auto">
          <a:xfrm>
            <a:off x="4800600" y="6115050"/>
            <a:ext cx="1268730" cy="171450"/>
          </a:xfrm>
          <a:prstGeom prst="leftArrow">
            <a:avLst/>
          </a:prstGeom>
          <a:solidFill>
            <a:srgbClr val="10BC45"/>
          </a:solidFill>
          <a:ln w="9525" cap="flat" cmpd="sng" algn="ctr">
            <a:solidFill>
              <a:srgbClr val="10BC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60CE6C-66E3-4D11-BEBC-D5C686351BAE}"/>
              </a:ext>
            </a:extLst>
          </p:cNvPr>
          <p:cNvSpPr txBox="1"/>
          <p:nvPr/>
        </p:nvSpPr>
        <p:spPr>
          <a:xfrm>
            <a:off x="6106324" y="5969942"/>
            <a:ext cx="253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Roots </a:t>
            </a:r>
            <a:r>
              <a:rPr lang="en-GB" dirty="0">
                <a:solidFill>
                  <a:srgbClr val="010066"/>
                </a:solidFill>
              </a:rPr>
              <a:t>–</a:t>
            </a:r>
            <a:r>
              <a:rPr lang="en-GB" dirty="0"/>
              <a:t> survival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1144944B-9486-49C6-8594-1F88086059BE}"/>
              </a:ext>
            </a:extLst>
          </p:cNvPr>
          <p:cNvSpPr/>
          <p:nvPr/>
        </p:nvSpPr>
        <p:spPr bwMode="auto">
          <a:xfrm>
            <a:off x="4422441" y="4039896"/>
            <a:ext cx="1268730" cy="171450"/>
          </a:xfrm>
          <a:prstGeom prst="leftArrow">
            <a:avLst/>
          </a:prstGeom>
          <a:solidFill>
            <a:srgbClr val="10BC45"/>
          </a:solidFill>
          <a:ln w="9525" cap="flat" cmpd="sng" algn="ctr">
            <a:solidFill>
              <a:srgbClr val="10BC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4033F4-F7E0-44FD-83FF-EE7E3DDB9FB1}"/>
              </a:ext>
            </a:extLst>
          </p:cNvPr>
          <p:cNvSpPr txBox="1"/>
          <p:nvPr/>
        </p:nvSpPr>
        <p:spPr>
          <a:xfrm>
            <a:off x="836137" y="4309957"/>
            <a:ext cx="1638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Leaves </a:t>
            </a:r>
            <a:r>
              <a:rPr lang="en-GB" dirty="0">
                <a:solidFill>
                  <a:srgbClr val="010066"/>
                </a:solidFill>
              </a:rPr>
              <a:t>–</a:t>
            </a:r>
            <a:r>
              <a:rPr lang="en-GB" dirty="0"/>
              <a:t> growth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8D6353-71A2-4B54-B8CD-96966F3FE74C}"/>
              </a:ext>
            </a:extLst>
          </p:cNvPr>
          <p:cNvSpPr txBox="1"/>
          <p:nvPr/>
        </p:nvSpPr>
        <p:spPr>
          <a:xfrm>
            <a:off x="816116" y="2889775"/>
            <a:ext cx="297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Flowers </a:t>
            </a:r>
            <a:r>
              <a:rPr lang="en-GB" dirty="0">
                <a:solidFill>
                  <a:srgbClr val="010066"/>
                </a:solidFill>
              </a:rPr>
              <a:t>–</a:t>
            </a:r>
            <a:r>
              <a:rPr lang="en-GB" dirty="0"/>
              <a:t> reproduction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1C0FBEA4-CEDC-42ED-9801-F2E0AC4B12E4}"/>
              </a:ext>
            </a:extLst>
          </p:cNvPr>
          <p:cNvSpPr/>
          <p:nvPr/>
        </p:nvSpPr>
        <p:spPr bwMode="auto">
          <a:xfrm rot="10800000">
            <a:off x="2474311" y="3071058"/>
            <a:ext cx="1268730" cy="171450"/>
          </a:xfrm>
          <a:prstGeom prst="leftArrow">
            <a:avLst/>
          </a:prstGeom>
          <a:solidFill>
            <a:srgbClr val="10BC45"/>
          </a:solidFill>
          <a:ln w="9525" cap="flat" cmpd="sng" algn="ctr">
            <a:solidFill>
              <a:srgbClr val="10BC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E36E84AD-1698-47F4-A22C-A39BB2E1610F}"/>
              </a:ext>
            </a:extLst>
          </p:cNvPr>
          <p:cNvSpPr/>
          <p:nvPr/>
        </p:nvSpPr>
        <p:spPr bwMode="auto">
          <a:xfrm rot="10800000">
            <a:off x="2474310" y="4528810"/>
            <a:ext cx="1268730" cy="171450"/>
          </a:xfrm>
          <a:prstGeom prst="leftArrow">
            <a:avLst/>
          </a:prstGeom>
          <a:solidFill>
            <a:srgbClr val="10BC45"/>
          </a:solidFill>
          <a:ln w="9525" cap="flat" cmpd="sng" algn="ctr">
            <a:solidFill>
              <a:srgbClr val="10BC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5E42BC-3E74-4EEC-A0A2-FE3CE93684AA}"/>
              </a:ext>
            </a:extLst>
          </p:cNvPr>
          <p:cNvSpPr txBox="1"/>
          <p:nvPr/>
        </p:nvSpPr>
        <p:spPr>
          <a:xfrm>
            <a:off x="5788549" y="3894788"/>
            <a:ext cx="253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Stem </a:t>
            </a:r>
            <a:r>
              <a:rPr lang="en-GB" dirty="0">
                <a:solidFill>
                  <a:srgbClr val="010066"/>
                </a:solidFill>
              </a:rPr>
              <a:t>– </a:t>
            </a:r>
            <a:r>
              <a:rPr lang="en-GB" dirty="0" err="1">
                <a:solidFill>
                  <a:srgbClr val="010066"/>
                </a:solidFill>
              </a:rPr>
              <a:t>behavior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99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10" grpId="0"/>
      <p:bldP spid="11" grpId="0" animBg="1"/>
      <p:bldP spid="12" grpId="0"/>
      <p:bldP spid="13" grpId="0"/>
      <p:bldP spid="14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Body systems</a:t>
            </a:r>
          </a:p>
        </p:txBody>
      </p:sp>
      <p:pic>
        <p:nvPicPr>
          <p:cNvPr id="10" name="Picture 5" descr="flash_icon">
            <a:extLst>
              <a:ext uri="{FF2B5EF4-FFF2-40B4-BE49-F238E27FC236}">
                <a16:creationId xmlns:a16="http://schemas.microsoft.com/office/drawing/2014/main" id="{304CBC35-4497-4D1D-8403-E781D18B5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notes_icon">
            <a:extLst>
              <a:ext uri="{FF2B5EF4-FFF2-40B4-BE49-F238E27FC236}">
                <a16:creationId xmlns:a16="http://schemas.microsoft.com/office/drawing/2014/main" id="{3BA816D8-4B2A-43A9-A941-D0B7FA230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BDB935-84C5-41B2-99B4-DBF26D575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5173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EBBD4761-403B-477A-B9B7-5FAFF45BC37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730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Receiving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775" y="800100"/>
            <a:ext cx="900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Animals and plants have structures that help them to receive, process, store and respond to information from the environment.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775" y="2064635"/>
            <a:ext cx="8249197" cy="830997"/>
          </a:xfrm>
          <a:prstGeom prst="rect">
            <a:avLst/>
          </a:prstGeom>
          <a:solidFill>
            <a:srgbClr val="96E696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What type of information might organisms receive from the environment?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85D8B8-E516-41C0-9B65-2D40FB913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4A70578-7476-4BA7-8B77-3A2A1B3D2B92}"/>
              </a:ext>
            </a:extLst>
          </p:cNvPr>
          <p:cNvSpPr/>
          <p:nvPr/>
        </p:nvSpPr>
        <p:spPr>
          <a:xfrm>
            <a:off x="358775" y="3329171"/>
            <a:ext cx="2222468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 </a:t>
            </a:r>
            <a:r>
              <a:rPr lang="en-GB" altLang="en-US" dirty="0">
                <a:solidFill>
                  <a:srgbClr val="010066"/>
                </a:solidFill>
              </a:rPr>
              <a:t>Light</a:t>
            </a:r>
          </a:p>
          <a:p>
            <a:pPr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dirty="0">
                <a:solidFill>
                  <a:srgbClr val="010066"/>
                </a:solidFill>
              </a:rPr>
              <a:t> Sound</a:t>
            </a:r>
          </a:p>
          <a:p>
            <a:pPr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dirty="0">
                <a:solidFill>
                  <a:srgbClr val="010066"/>
                </a:solidFill>
              </a:rPr>
              <a:t> Touch</a:t>
            </a:r>
          </a:p>
          <a:p>
            <a:pPr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dirty="0">
                <a:solidFill>
                  <a:srgbClr val="010066"/>
                </a:solidFill>
              </a:rPr>
              <a:t> Temperature</a:t>
            </a:r>
          </a:p>
          <a:p>
            <a:pPr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dirty="0">
                <a:solidFill>
                  <a:srgbClr val="010066"/>
                </a:solidFill>
              </a:rPr>
              <a:t> Taste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66A506-13A3-4A53-B5F0-6BE1F5EEF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25" y="3060344"/>
            <a:ext cx="4740576" cy="294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3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Sensory organs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775" y="800100"/>
            <a:ext cx="8404225" cy="830997"/>
          </a:xfrm>
          <a:prstGeom prst="rect">
            <a:avLst/>
          </a:prstGeom>
          <a:solidFill>
            <a:srgbClr val="96E696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Can you name any structures that help organisms to receive information?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775" y="5729636"/>
            <a:ext cx="5096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These are called </a:t>
            </a:r>
            <a:r>
              <a:rPr lang="en-GB" b="1" dirty="0">
                <a:solidFill>
                  <a:srgbClr val="10BC45"/>
                </a:solidFill>
              </a:rPr>
              <a:t>sense organs</a:t>
            </a:r>
            <a:r>
              <a:rPr lang="en-GB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4120F8-31B0-4D9D-AE88-C2FFE246F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401B25-D8F3-4CEF-8829-13CCCEEEB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5" y="1872220"/>
            <a:ext cx="3024894" cy="2588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8C3219-02F6-41D3-90AC-337BEA436A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r="7334"/>
          <a:stretch/>
        </p:blipFill>
        <p:spPr>
          <a:xfrm>
            <a:off x="3706495" y="1631097"/>
            <a:ext cx="2530996" cy="2178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6464F3-14BB-4157-AA29-ED89483DA8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86" y="1809245"/>
            <a:ext cx="2281514" cy="2221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9220BD-9F29-44D4-BD5E-63038B8139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55" y="4370488"/>
            <a:ext cx="3133288" cy="20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9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EFAULT DESIGN" val="P6NydC0b"/>
  <p:tag name="ARTICULATE_DESIGN_ID_3_DEFAULT DESIGN" val="HDJmmRhd"/>
  <p:tag name="ARTICULATE_DESIGN_ID_2_DEFAULT DESIGN" val="pEnH22Mp"/>
  <p:tag name="ARTICULATE_DESIGN_ID_4_DEFAULT DESIGN" val="7uClMhSI"/>
  <p:tag name="ARTICULATE_DESIGN_ID_5_DEFAULT DESIGN" val="JExolLPG"/>
  <p:tag name="ARTICULATE_DESIGN_ID_6_DEFAULT DESIGN" val="XRCz2crX"/>
  <p:tag name="ARTICULATE_DESIGN_ID_7_DEFAULT DESIGN" val="jodQ0N7l"/>
  <p:tag name="ARTICULATE_SLIDE_COUNT" val="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17222</TotalTime>
  <Words>723</Words>
  <Application>Microsoft Office PowerPoint</Application>
  <PresentationFormat>On-screen Show (4:3)</PresentationFormat>
  <Paragraphs>96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Wingdings</vt:lpstr>
      <vt:lpstr>Wingdings 2</vt:lpstr>
      <vt:lpstr>1_Default Design</vt:lpstr>
      <vt:lpstr>4_Default Design</vt:lpstr>
      <vt:lpstr>Structures  for Survival</vt:lpstr>
      <vt:lpstr>Information</vt:lpstr>
      <vt:lpstr>Structure and function (1)</vt:lpstr>
      <vt:lpstr>Structure and function (2)</vt:lpstr>
      <vt:lpstr>Internal and external structures of animals</vt:lpstr>
      <vt:lpstr>Internal and external structures of plants</vt:lpstr>
      <vt:lpstr>Body systems</vt:lpstr>
      <vt:lpstr>Receiving information</vt:lpstr>
      <vt:lpstr>Sensory organs</vt:lpstr>
      <vt:lpstr>Signals in the nervous system</vt:lpstr>
      <vt:lpstr>Processing and responding to information</vt:lpstr>
      <vt:lpstr>Memory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Structures for Survival</dc:title>
  <dc:subject>Boardworks Elementary School Life Science</dc:subject>
  <dc:creator>Boardworks</dc:creator>
  <cp:lastModifiedBy>Tim Crilly</cp:lastModifiedBy>
  <cp:revision>822</cp:revision>
  <dcterms:created xsi:type="dcterms:W3CDTF">2003-10-06T13:07:42Z</dcterms:created>
  <dcterms:modified xsi:type="dcterms:W3CDTF">2018-12-04T11:03:10Z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A40D212B-C43C-4791-97FB-528DF1828B42</vt:lpwstr>
  </property>
  <property fmtid="{D5CDD505-2E9C-101B-9397-08002B2CF9AE}" pid="3" name="ArticulatePath">
    <vt:lpwstr>Acceleration</vt:lpwstr>
  </property>
</Properties>
</file>