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2" r:id="rId2"/>
  </p:sldMasterIdLst>
  <p:notesMasterIdLst>
    <p:notesMasterId r:id="rId12"/>
  </p:notesMasterIdLst>
  <p:handoutMasterIdLst>
    <p:handoutMasterId r:id="rId13"/>
  </p:handoutMasterIdLst>
  <p:sldIdLst>
    <p:sldId id="266" r:id="rId3"/>
    <p:sldId id="527" r:id="rId4"/>
    <p:sldId id="269" r:id="rId5"/>
    <p:sldId id="271" r:id="rId6"/>
    <p:sldId id="272" r:id="rId7"/>
    <p:sldId id="276" r:id="rId8"/>
    <p:sldId id="289" r:id="rId9"/>
    <p:sldId id="290" r:id="rId10"/>
    <p:sldId id="291" r:id="rId11"/>
  </p:sldIdLst>
  <p:sldSz cx="9144000" cy="6858000" type="screen4x3"/>
  <p:notesSz cx="6858000" cy="9296400"/>
  <p:defaultTex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a:srgbClr val="FFFF00"/>
    <a:srgbClr val="FF3300"/>
    <a:srgbClr val="000066"/>
    <a:srgbClr val="FF0000"/>
    <a:srgbClr val="97F692"/>
    <a:srgbClr val="10BC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p:cViewPr varScale="1">
        <p:scale>
          <a:sx n="89" d="100"/>
          <a:sy n="89" d="100"/>
        </p:scale>
        <p:origin x="498" y="66"/>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9" name="Rectangle 5">
            <a:extLst>
              <a:ext uri="{FF2B5EF4-FFF2-40B4-BE49-F238E27FC236}">
                <a16:creationId xmlns:a16="http://schemas.microsoft.com/office/drawing/2014/main" id="{60D1F3EA-AFBA-4994-9296-BA023CE65CAE}"/>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8DD284C3-2789-4D6C-A717-F4241DEF4865}" type="slidenum">
              <a:rPr lang="en-GB" altLang="en-US" b="1"/>
              <a:pPr/>
              <a:t>‹#›</a:t>
            </a:fld>
            <a:endParaRPr lang="en-GB" altLang="en-US" b="1"/>
          </a:p>
        </p:txBody>
      </p:sp>
      <p:sp>
        <p:nvSpPr>
          <p:cNvPr id="6" name="Rectangle 7">
            <a:extLst>
              <a:ext uri="{FF2B5EF4-FFF2-40B4-BE49-F238E27FC236}">
                <a16:creationId xmlns:a16="http://schemas.microsoft.com/office/drawing/2014/main" id="{88711C7F-3E95-47B6-9C65-8C8D1249A7DA}"/>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39B14E1E-7D08-417F-8CC7-13770C63B36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t>Boardworks Elementary School Life Science</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F4CD869C-4029-420F-9D15-C1BFBE72CD9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B59DEE2F-B72A-43D0-B556-B4A2698426EA}"/>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247" name="Rectangle 7">
            <a:extLst>
              <a:ext uri="{FF2B5EF4-FFF2-40B4-BE49-F238E27FC236}">
                <a16:creationId xmlns:a16="http://schemas.microsoft.com/office/drawing/2014/main" id="{DBA0DA38-4E29-4611-9A77-6E170E29A53C}"/>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lvl1pPr>
          </a:lstStyle>
          <a:p>
            <a:fld id="{AA3D1A48-A971-4038-B552-8B4990A868B0}" type="slidenum">
              <a:rPr lang="en-GB" altLang="en-US" smtClean="0"/>
              <a:pPr/>
              <a:t>‹#›</a:t>
            </a:fld>
            <a:endParaRPr lang="en-GB" altLang="en-US"/>
          </a:p>
        </p:txBody>
      </p:sp>
      <p:sp>
        <p:nvSpPr>
          <p:cNvPr id="8" name="Rectangle 9">
            <a:extLst>
              <a:ext uri="{FF2B5EF4-FFF2-40B4-BE49-F238E27FC236}">
                <a16:creationId xmlns:a16="http://schemas.microsoft.com/office/drawing/2014/main" id="{BCEC48E4-B638-4282-AD14-3C1469429BAE}"/>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F0135966-47EA-439D-9FC8-E73E79C86E69}"/>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Life Science</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ECD2A82B-B648-43DC-A1C3-A291329A4341}"/>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1FD64FAD-55E0-44C6-B8FE-8ED340C370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E0D3BD8-9FF9-4FE7-BD13-B8330329BF91}"/>
              </a:ext>
            </a:extLst>
          </p:cNvPr>
          <p:cNvSpPr>
            <a:spLocks noGrp="1"/>
          </p:cNvSpPr>
          <p:nvPr>
            <p:ph type="sldNum" sz="quarter" idx="10"/>
          </p:nvPr>
        </p:nvSpPr>
        <p:spPr/>
        <p:txBody>
          <a:bodyPr/>
          <a:lstStyle/>
          <a:p>
            <a:fld id="{AA3D1A48-A971-4038-B552-8B4990A868B0}" type="slidenum">
              <a:rPr lang="en-GB" altLang="en-US" smtClean="0"/>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A10AF9CA-CF41-46E8-80B3-16569CD51133}"/>
              </a:ext>
            </a:extLst>
          </p:cNvPr>
          <p:cNvSpPr>
            <a:spLocks noGrp="1"/>
          </p:cNvSpPr>
          <p:nvPr>
            <p:ph type="sldNum" sz="quarter" idx="10"/>
          </p:nvPr>
        </p:nvSpPr>
        <p:spPr/>
        <p:txBody>
          <a:bodyPr/>
          <a:lstStyle/>
          <a:p>
            <a:fld id="{AA3D1A48-A971-4038-B552-8B4990A868B0}" type="slidenum">
              <a:rPr lang="en-GB" altLang="en-US" smtClean="0"/>
              <a:pPr/>
              <a:t>2</a:t>
            </a:fld>
            <a:endParaRPr lang="en-GB" altLang="en-US"/>
          </a:p>
        </p:txBody>
      </p:sp>
    </p:spTree>
    <p:extLst>
      <p:ext uri="{BB962C8B-B14F-4D97-AF65-F5344CB8AC3E}">
        <p14:creationId xmlns:p14="http://schemas.microsoft.com/office/powerpoint/2010/main" val="251051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6247D7EF-438C-4C02-B8BD-D66F9BC3792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2A442B9-A5A2-481B-8D83-224E3CDFE0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 different animals and plants are revealed onscreen, ask: </a:t>
            </a:r>
            <a:r>
              <a:rPr lang="en-GB" altLang="en-US" i="1" dirty="0">
                <a:latin typeface="Arial" panose="020B0604020202020204" pitchFamily="34" charset="0"/>
              </a:rPr>
              <a:t>“Do you know anywhere nearby where we can see an animal or plant like that?”</a:t>
            </a:r>
            <a:r>
              <a:rPr lang="en-GB" altLang="en-US" dirty="0">
                <a:latin typeface="Arial" panose="020B0604020202020204" pitchFamily="34" charset="0"/>
              </a:rPr>
              <a:t>  List students’ suggestions.</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credits: </a:t>
            </a:r>
            <a:r>
              <a:rPr lang="en-GB" altLang="en-US" dirty="0">
                <a:latin typeface="Arial" panose="020B0604020202020204" pitchFamily="34" charset="0"/>
              </a:rPr>
              <a:t>tadpoles © </a:t>
            </a:r>
            <a:r>
              <a:rPr lang="en-GB" altLang="en-US" dirty="0" err="1">
                <a:latin typeface="Arial" panose="020B0604020202020204" pitchFamily="34" charset="0"/>
              </a:rPr>
              <a:t>rubiphoto</a:t>
            </a:r>
            <a:r>
              <a:rPr lang="en-GB" altLang="en-US" dirty="0">
                <a:latin typeface="Arial" panose="020B0604020202020204" pitchFamily="34" charset="0"/>
              </a:rPr>
              <a:t>; ladybug © </a:t>
            </a:r>
            <a:r>
              <a:rPr lang="en-GB" altLang="en-US" dirty="0" err="1">
                <a:latin typeface="Arial" panose="020B0604020202020204" pitchFamily="34" charset="0"/>
              </a:rPr>
              <a:t>Rechitan</a:t>
            </a:r>
            <a:r>
              <a:rPr lang="en-GB" altLang="en-US" dirty="0">
                <a:latin typeface="Arial" panose="020B0604020202020204" pitchFamily="34" charset="0"/>
              </a:rPr>
              <a:t> Sorin, both at Shutterstock.com 2018; all others</a:t>
            </a:r>
            <a:r>
              <a:rPr lang="en-GB" altLang="en-US" b="1"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p>
        </p:txBody>
      </p:sp>
      <p:sp>
        <p:nvSpPr>
          <p:cNvPr id="2" name="Slide Number Placeholder 1">
            <a:extLst>
              <a:ext uri="{FF2B5EF4-FFF2-40B4-BE49-F238E27FC236}">
                <a16:creationId xmlns:a16="http://schemas.microsoft.com/office/drawing/2014/main" id="{19E6AFCF-03C8-4715-A9DD-F73EE40D1416}"/>
              </a:ext>
            </a:extLst>
          </p:cNvPr>
          <p:cNvSpPr>
            <a:spLocks noGrp="1"/>
          </p:cNvSpPr>
          <p:nvPr>
            <p:ph type="sldNum" sz="quarter" idx="10"/>
          </p:nvPr>
        </p:nvSpPr>
        <p:spPr/>
        <p:txBody>
          <a:bodyPr/>
          <a:lstStyle/>
          <a:p>
            <a:fld id="{AA3D1A48-A971-4038-B552-8B4990A868B0}"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55FEDAA8-728B-41D5-9F58-9D420FCED6E6}"/>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4FD76E70-4272-430E-8BA7-9CAD66EA1C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could complete a similar table for an area near to their classroom.</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720B9BC-897D-4851-9B7D-98194135B6BB}"/>
              </a:ext>
            </a:extLst>
          </p:cNvPr>
          <p:cNvSpPr>
            <a:spLocks noGrp="1"/>
          </p:cNvSpPr>
          <p:nvPr>
            <p:ph type="sldNum" sz="quarter" idx="10"/>
          </p:nvPr>
        </p:nvSpPr>
        <p:spPr/>
        <p:txBody>
          <a:bodyPr/>
          <a:lstStyle/>
          <a:p>
            <a:fld id="{AA3D1A48-A971-4038-B552-8B4990A868B0}"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F5A838A-692B-483E-82F3-F82427221C4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EAFA87EA-3D6D-4ADA-A1D5-A32FD3ED82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a:t>
            </a:r>
            <a:r>
              <a:rPr lang="en-GB" altLang="en-US" i="1" dirty="0">
                <a:latin typeface="Arial" panose="020B0604020202020204" pitchFamily="34" charset="0"/>
              </a:rPr>
              <a:t>“Why do you think you should follow these rules?”  </a:t>
            </a:r>
            <a:r>
              <a:rPr lang="en-GB" altLang="en-US" dirty="0">
                <a:latin typeface="Arial" panose="020B0604020202020204" pitchFamily="34" charset="0"/>
              </a:rPr>
              <a:t>Encourage students to note that living things should be left unharmed and that after handling soil, hand-washing can prevent illness.</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534CF85-CCC1-49A9-A663-85AC570DF85B}"/>
              </a:ext>
            </a:extLst>
          </p:cNvPr>
          <p:cNvSpPr>
            <a:spLocks noGrp="1"/>
          </p:cNvSpPr>
          <p:nvPr>
            <p:ph type="sldNum" sz="quarter" idx="10"/>
          </p:nvPr>
        </p:nvSpPr>
        <p:spPr/>
        <p:txBody>
          <a:bodyPr/>
          <a:lstStyle/>
          <a:p>
            <a:fld id="{AA3D1A48-A971-4038-B552-8B4990A868B0}"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5A26FC2F-3CD4-43A7-91BF-20280D1FC4F0}"/>
              </a:ext>
            </a:extLst>
          </p:cNvPr>
          <p:cNvSpPr>
            <a:spLocks noGrp="1"/>
          </p:cNvSpPr>
          <p:nvPr>
            <p:ph type="sldNum" sz="quarter" idx="10"/>
          </p:nvPr>
        </p:nvSpPr>
        <p:spPr/>
        <p:txBody>
          <a:bodyPr/>
          <a:lstStyle/>
          <a:p>
            <a:fld id="{AA3D1A48-A971-4038-B552-8B4990A868B0}" type="slidenum">
              <a:rPr lang="en-GB" altLang="en-US" smtClean="0"/>
              <a:pPr/>
              <a:t>6</a:t>
            </a:fld>
            <a:endParaRPr lang="en-GB" altLang="en-US"/>
          </a:p>
        </p:txBody>
      </p:sp>
    </p:spTree>
    <p:extLst>
      <p:ext uri="{BB962C8B-B14F-4D97-AF65-F5344CB8AC3E}">
        <p14:creationId xmlns:p14="http://schemas.microsoft.com/office/powerpoint/2010/main" val="16822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375BAF01-D1ED-42F1-BE0D-4EE8A8BAE1FC}"/>
              </a:ext>
            </a:extLst>
          </p:cNvPr>
          <p:cNvSpPr>
            <a:spLocks noGrp="1"/>
          </p:cNvSpPr>
          <p:nvPr>
            <p:ph type="sldNum" sz="quarter" idx="10"/>
          </p:nvPr>
        </p:nvSpPr>
        <p:spPr/>
        <p:txBody>
          <a:bodyPr/>
          <a:lstStyle/>
          <a:p>
            <a:fld id="{AA3D1A48-A971-4038-B552-8B4990A868B0}" type="slidenum">
              <a:rPr lang="en-GB" altLang="en-US" smtClean="0"/>
              <a:pPr/>
              <a:t>7</a:t>
            </a:fld>
            <a:endParaRPr lang="en-GB" altLang="en-US"/>
          </a:p>
        </p:txBody>
      </p:sp>
    </p:spTree>
    <p:extLst>
      <p:ext uri="{BB962C8B-B14F-4D97-AF65-F5344CB8AC3E}">
        <p14:creationId xmlns:p14="http://schemas.microsoft.com/office/powerpoint/2010/main" val="299231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E3E3D561-03EB-43C6-B9AE-FDDF29AB9B2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5A60718-2443-4690-AAD6-0982EA494D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Living things in the example image include coral, reef fish (various species), spotted eagle ray, sea turtle and black tipped reef shark. You could ask students to suggest where this image might have been taken. Coral reefs are most commonly found at shallow depths in tropical waters.</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a:t>Use observations (</a:t>
            </a:r>
            <a:r>
              <a:rPr lang="en-GB" dirty="0" err="1"/>
              <a:t>firsthand</a:t>
            </a:r>
            <a:r>
              <a:rPr lang="en-GB" dirty="0"/>
              <a:t> or from media) to describe patterns and/or relationships in the natural and designed world(s) in order to answer scientific questions and solve problems.</a:t>
            </a:r>
            <a:endParaRPr lang="en-US" altLang="en-US" dirty="0">
              <a:latin typeface="Arial" panose="020B0604020202020204" pitchFamily="34" charset="0"/>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stockphoto-graf</a:t>
            </a:r>
            <a:r>
              <a:rPr lang="en-GB" altLang="en-US" dirty="0">
                <a:latin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3D2B5B5-7AD3-4315-AC70-59C5B76B0883}"/>
              </a:ext>
            </a:extLst>
          </p:cNvPr>
          <p:cNvSpPr>
            <a:spLocks noGrp="1"/>
          </p:cNvSpPr>
          <p:nvPr>
            <p:ph type="sldNum" sz="quarter" idx="10"/>
          </p:nvPr>
        </p:nvSpPr>
        <p:spPr>
          <a:xfrm>
            <a:off x="3884613" y="8829966"/>
            <a:ext cx="2971800" cy="464820"/>
          </a:xfrm>
        </p:spPr>
        <p:txBody>
          <a:bodyPr/>
          <a:lstStyle/>
          <a:p>
            <a:fld id="{AA3D1A48-A971-4038-B552-8B4990A868B0}" type="slidenum">
              <a:rPr lang="en-GB" altLang="en-US" smtClean="0"/>
              <a:pPr/>
              <a:t>8</a:t>
            </a:fld>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9DBC1C6E-CB35-42DE-909B-9F07CBC2090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F61DAF2-3F20-4EA3-A2B8-E9A1436E8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You could ask students to suggest where this image might have been taken. It shows part of a national park in Namibia. Students could discuss other living things that they might expect to find in this environment, as well as ones that they wouldn’t expect to find. </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a:t>Use observations (</a:t>
            </a:r>
            <a:r>
              <a:rPr lang="en-GB" dirty="0" err="1"/>
              <a:t>firsthand</a:t>
            </a:r>
            <a:r>
              <a:rPr lang="en-GB" dirty="0"/>
              <a:t> or from media) to describe patterns and/or relationships in the natural and designed world(s) in order to answer scientific questions and solve problems.</a:t>
            </a:r>
            <a:endParaRPr lang="en-US" altLang="en-US" dirty="0">
              <a:latin typeface="Arial" panose="020B0604020202020204" pitchFamily="34" charset="0"/>
            </a:endParaRP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giannimarchetti</a:t>
            </a:r>
            <a:r>
              <a:rPr lang="en-GB" altLang="en-US" dirty="0">
                <a:latin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5C68C93-BB5B-4C3D-AE8E-27C2E8AD6173}"/>
              </a:ext>
            </a:extLst>
          </p:cNvPr>
          <p:cNvSpPr>
            <a:spLocks noGrp="1"/>
          </p:cNvSpPr>
          <p:nvPr>
            <p:ph type="sldNum" sz="quarter" idx="10"/>
          </p:nvPr>
        </p:nvSpPr>
        <p:spPr/>
        <p:txBody>
          <a:bodyPr/>
          <a:lstStyle/>
          <a:p>
            <a:fld id="{AA3D1A48-A971-4038-B552-8B4990A868B0}"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9</a:t>
            </a:r>
          </a:p>
        </p:txBody>
      </p:sp>
    </p:spTree>
    <p:custDataLst>
      <p:tags r:id="rId1"/>
    </p:custDataLst>
    <p:extLst>
      <p:ext uri="{BB962C8B-B14F-4D97-AF65-F5344CB8AC3E}">
        <p14:creationId xmlns:p14="http://schemas.microsoft.com/office/powerpoint/2010/main" val="59931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415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051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33939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302531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9</a:t>
            </a:r>
          </a:p>
        </p:txBody>
      </p:sp>
    </p:spTree>
    <p:custDataLst>
      <p:tags r:id="rId1"/>
    </p:custDataLst>
    <p:extLst>
      <p:ext uri="{BB962C8B-B14F-4D97-AF65-F5344CB8AC3E}">
        <p14:creationId xmlns:p14="http://schemas.microsoft.com/office/powerpoint/2010/main" val="291509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04950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42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96883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9459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240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19123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206318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396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5201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1242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6888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4451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043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171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844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766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4813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80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272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78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9</a:t>
            </a:r>
          </a:p>
        </p:txBody>
      </p:sp>
    </p:spTree>
    <p:custDataLst>
      <p:tags r:id="rId16"/>
    </p:custDataLst>
    <p:extLst>
      <p:ext uri="{BB962C8B-B14F-4D97-AF65-F5344CB8AC3E}">
        <p14:creationId xmlns:p14="http://schemas.microsoft.com/office/powerpoint/2010/main" val="17224590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9</a:t>
            </a:r>
          </a:p>
        </p:txBody>
      </p:sp>
    </p:spTree>
    <p:custDataLst>
      <p:tags r:id="rId14"/>
    </p:custDataLst>
    <p:extLst>
      <p:ext uri="{BB962C8B-B14F-4D97-AF65-F5344CB8AC3E}">
        <p14:creationId xmlns:p14="http://schemas.microsoft.com/office/powerpoint/2010/main" val="36654185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D750CC-CA0A-4FB5-86EA-5F67D143B36A}"/>
              </a:ext>
            </a:extLst>
          </p:cNvPr>
          <p:cNvSpPr>
            <a:spLocks noGrp="1"/>
          </p:cNvSpPr>
          <p:nvPr>
            <p:ph type="title"/>
          </p:nvPr>
        </p:nvSpPr>
        <p:spPr/>
        <p:txBody>
          <a:bodyPr/>
          <a:lstStyle/>
          <a:p>
            <a:r>
              <a:rPr lang="en-GB" dirty="0"/>
              <a:t>Who Lives There?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3">
            <a:extLst>
              <a:ext uri="{FF2B5EF4-FFF2-40B4-BE49-F238E27FC236}">
                <a16:creationId xmlns:a16="http://schemas.microsoft.com/office/drawing/2014/main" id="{2947837F-07A6-457F-BA0C-B3864527A805}"/>
              </a:ext>
            </a:extLst>
          </p:cNvPr>
          <p:cNvSpPr>
            <a:spLocks noGrp="1" noChangeArrowheads="1"/>
          </p:cNvSpPr>
          <p:nvPr>
            <p:ph type="title"/>
          </p:nvPr>
        </p:nvSpPr>
        <p:spPr/>
        <p:txBody>
          <a:bodyPr/>
          <a:lstStyle/>
          <a:p>
            <a:pPr eaLnBrk="1" hangingPunct="1"/>
            <a:r>
              <a:rPr lang="en-GB" altLang="en-US" dirty="0"/>
              <a:t>Animals and plants in the park</a:t>
            </a:r>
          </a:p>
        </p:txBody>
      </p:sp>
      <p:pic>
        <p:nvPicPr>
          <p:cNvPr id="7" name="Picture 6">
            <a:extLst>
              <a:ext uri="{FF2B5EF4-FFF2-40B4-BE49-F238E27FC236}">
                <a16:creationId xmlns:a16="http://schemas.microsoft.com/office/drawing/2014/main" id="{946F7473-06FD-4F29-8B22-73FA83234B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E21EBA8-0A9F-42D8-A0AE-544AC0F2C983}"/>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FC2ECCA2-8820-4ADE-835C-484371C4EB15}"/>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55"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3CFB6158-CE97-4F30-A68C-A0D0FB728453}"/>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0" descr="Living Things - s3 - table.png">
            <a:extLst>
              <a:ext uri="{FF2B5EF4-FFF2-40B4-BE49-F238E27FC236}">
                <a16:creationId xmlns:a16="http://schemas.microsoft.com/office/drawing/2014/main" id="{2E8DE671-73AA-4782-80B1-09B90918AB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25" y="1452563"/>
            <a:ext cx="80581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fuzz (head)">
            <a:extLst>
              <a:ext uri="{FF2B5EF4-FFF2-40B4-BE49-F238E27FC236}">
                <a16:creationId xmlns:a16="http://schemas.microsoft.com/office/drawing/2014/main" id="{E097B35D-8365-4739-8DF0-53EB070B5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963" y="5424488"/>
            <a:ext cx="10699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a:extLst>
              <a:ext uri="{FF2B5EF4-FFF2-40B4-BE49-F238E27FC236}">
                <a16:creationId xmlns:a16="http://schemas.microsoft.com/office/drawing/2014/main" id="{343CDED8-BC77-4AD7-B048-9B92FA44E380}"/>
              </a:ext>
            </a:extLst>
          </p:cNvPr>
          <p:cNvSpPr txBox="1">
            <a:spLocks noChangeArrowheads="1"/>
          </p:cNvSpPr>
          <p:nvPr/>
        </p:nvSpPr>
        <p:spPr bwMode="auto">
          <a:xfrm>
            <a:off x="895350" y="2012950"/>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leaf pile</a:t>
            </a:r>
          </a:p>
        </p:txBody>
      </p:sp>
      <p:sp>
        <p:nvSpPr>
          <p:cNvPr id="8197" name="Text Box 6">
            <a:extLst>
              <a:ext uri="{FF2B5EF4-FFF2-40B4-BE49-F238E27FC236}">
                <a16:creationId xmlns:a16="http://schemas.microsoft.com/office/drawing/2014/main" id="{FD219A5D-388B-4D07-8C8A-AFF21DD0DD05}"/>
              </a:ext>
            </a:extLst>
          </p:cNvPr>
          <p:cNvSpPr txBox="1">
            <a:spLocks noChangeArrowheads="1"/>
          </p:cNvSpPr>
          <p:nvPr/>
        </p:nvSpPr>
        <p:spPr bwMode="auto">
          <a:xfrm>
            <a:off x="895350" y="2476500"/>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flowerbed</a:t>
            </a:r>
          </a:p>
        </p:txBody>
      </p:sp>
      <p:sp>
        <p:nvSpPr>
          <p:cNvPr id="8198" name="Text Box 7">
            <a:extLst>
              <a:ext uri="{FF2B5EF4-FFF2-40B4-BE49-F238E27FC236}">
                <a16:creationId xmlns:a16="http://schemas.microsoft.com/office/drawing/2014/main" id="{C0EA04B0-88EB-4B00-86E3-885BA60CB1B8}"/>
              </a:ext>
            </a:extLst>
          </p:cNvPr>
          <p:cNvSpPr txBox="1">
            <a:spLocks noChangeArrowheads="1"/>
          </p:cNvSpPr>
          <p:nvPr/>
        </p:nvSpPr>
        <p:spPr bwMode="auto">
          <a:xfrm>
            <a:off x="895350" y="2946400"/>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log</a:t>
            </a:r>
          </a:p>
        </p:txBody>
      </p:sp>
      <p:sp>
        <p:nvSpPr>
          <p:cNvPr id="8199" name="Text Box 8">
            <a:extLst>
              <a:ext uri="{FF2B5EF4-FFF2-40B4-BE49-F238E27FC236}">
                <a16:creationId xmlns:a16="http://schemas.microsoft.com/office/drawing/2014/main" id="{383ADF2A-E0CF-4AD2-AFD6-660E423F9071}"/>
              </a:ext>
            </a:extLst>
          </p:cNvPr>
          <p:cNvSpPr txBox="1">
            <a:spLocks noChangeArrowheads="1"/>
          </p:cNvSpPr>
          <p:nvPr/>
        </p:nvSpPr>
        <p:spPr bwMode="auto">
          <a:xfrm>
            <a:off x="895350" y="3889375"/>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vegetable patch</a:t>
            </a:r>
          </a:p>
        </p:txBody>
      </p:sp>
      <p:sp>
        <p:nvSpPr>
          <p:cNvPr id="8200" name="Text Box 9">
            <a:extLst>
              <a:ext uri="{FF2B5EF4-FFF2-40B4-BE49-F238E27FC236}">
                <a16:creationId xmlns:a16="http://schemas.microsoft.com/office/drawing/2014/main" id="{6BB6CB1F-970B-4D93-8D95-1C4E32EF3527}"/>
              </a:ext>
            </a:extLst>
          </p:cNvPr>
          <p:cNvSpPr txBox="1">
            <a:spLocks noChangeArrowheads="1"/>
          </p:cNvSpPr>
          <p:nvPr/>
        </p:nvSpPr>
        <p:spPr bwMode="auto">
          <a:xfrm>
            <a:off x="895350" y="3416300"/>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pond</a:t>
            </a:r>
          </a:p>
        </p:txBody>
      </p:sp>
      <p:sp>
        <p:nvSpPr>
          <p:cNvPr id="8201" name="Text Box 10">
            <a:extLst>
              <a:ext uri="{FF2B5EF4-FFF2-40B4-BE49-F238E27FC236}">
                <a16:creationId xmlns:a16="http://schemas.microsoft.com/office/drawing/2014/main" id="{09E5192C-69CF-412B-B2C6-8532A70C8141}"/>
              </a:ext>
            </a:extLst>
          </p:cNvPr>
          <p:cNvSpPr txBox="1">
            <a:spLocks noChangeArrowheads="1"/>
          </p:cNvSpPr>
          <p:nvPr/>
        </p:nvSpPr>
        <p:spPr bwMode="auto">
          <a:xfrm>
            <a:off x="895350" y="4356100"/>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tree</a:t>
            </a:r>
          </a:p>
        </p:txBody>
      </p:sp>
      <p:sp>
        <p:nvSpPr>
          <p:cNvPr id="8202" name="Text Box 11">
            <a:extLst>
              <a:ext uri="{FF2B5EF4-FFF2-40B4-BE49-F238E27FC236}">
                <a16:creationId xmlns:a16="http://schemas.microsoft.com/office/drawing/2014/main" id="{930EB67F-1D23-410A-A941-CB5BC494208D}"/>
              </a:ext>
            </a:extLst>
          </p:cNvPr>
          <p:cNvSpPr txBox="1">
            <a:spLocks noChangeArrowheads="1"/>
          </p:cNvSpPr>
          <p:nvPr/>
        </p:nvSpPr>
        <p:spPr bwMode="auto">
          <a:xfrm>
            <a:off x="895350" y="1501775"/>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Place</a:t>
            </a:r>
          </a:p>
        </p:txBody>
      </p:sp>
      <p:sp>
        <p:nvSpPr>
          <p:cNvPr id="8203" name="Text Box 12">
            <a:extLst>
              <a:ext uri="{FF2B5EF4-FFF2-40B4-BE49-F238E27FC236}">
                <a16:creationId xmlns:a16="http://schemas.microsoft.com/office/drawing/2014/main" id="{B383DD6B-9D4C-49D7-A476-131D5525A787}"/>
              </a:ext>
            </a:extLst>
          </p:cNvPr>
          <p:cNvSpPr txBox="1">
            <a:spLocks noChangeArrowheads="1"/>
          </p:cNvSpPr>
          <p:nvPr/>
        </p:nvSpPr>
        <p:spPr bwMode="auto">
          <a:xfrm>
            <a:off x="4103688" y="1501775"/>
            <a:ext cx="105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Plant</a:t>
            </a:r>
          </a:p>
        </p:txBody>
      </p:sp>
      <p:sp>
        <p:nvSpPr>
          <p:cNvPr id="8204" name="Text Box 22">
            <a:extLst>
              <a:ext uri="{FF2B5EF4-FFF2-40B4-BE49-F238E27FC236}">
                <a16:creationId xmlns:a16="http://schemas.microsoft.com/office/drawing/2014/main" id="{5B0A9191-1270-48FE-8ED1-A5D639490BE2}"/>
              </a:ext>
            </a:extLst>
          </p:cNvPr>
          <p:cNvSpPr txBox="1">
            <a:spLocks noChangeArrowheads="1"/>
          </p:cNvSpPr>
          <p:nvPr/>
        </p:nvSpPr>
        <p:spPr bwMode="auto">
          <a:xfrm>
            <a:off x="6497638" y="1501775"/>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Animal</a:t>
            </a:r>
          </a:p>
        </p:txBody>
      </p:sp>
      <p:sp>
        <p:nvSpPr>
          <p:cNvPr id="343063" name="Text Box 23">
            <a:extLst>
              <a:ext uri="{FF2B5EF4-FFF2-40B4-BE49-F238E27FC236}">
                <a16:creationId xmlns:a16="http://schemas.microsoft.com/office/drawing/2014/main" id="{0B01EA8E-2DB8-4DDE-A5DE-203CCCB8C206}"/>
              </a:ext>
            </a:extLst>
          </p:cNvPr>
          <p:cNvSpPr txBox="1">
            <a:spLocks noChangeArrowheads="1"/>
          </p:cNvSpPr>
          <p:nvPr/>
        </p:nvSpPr>
        <p:spPr bwMode="auto">
          <a:xfrm>
            <a:off x="4103688" y="2012950"/>
            <a:ext cx="114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lichen</a:t>
            </a:r>
          </a:p>
        </p:txBody>
      </p:sp>
      <p:sp>
        <p:nvSpPr>
          <p:cNvPr id="343064" name="Text Box 24">
            <a:extLst>
              <a:ext uri="{FF2B5EF4-FFF2-40B4-BE49-F238E27FC236}">
                <a16:creationId xmlns:a16="http://schemas.microsoft.com/office/drawing/2014/main" id="{F1E3F524-6626-4062-A31E-4AB3BE0CD28F}"/>
              </a:ext>
            </a:extLst>
          </p:cNvPr>
          <p:cNvSpPr txBox="1">
            <a:spLocks noChangeArrowheads="1"/>
          </p:cNvSpPr>
          <p:nvPr/>
        </p:nvSpPr>
        <p:spPr bwMode="auto">
          <a:xfrm>
            <a:off x="4103688" y="2476500"/>
            <a:ext cx="183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flowers</a:t>
            </a:r>
          </a:p>
        </p:txBody>
      </p:sp>
      <p:sp>
        <p:nvSpPr>
          <p:cNvPr id="343065" name="Text Box 25">
            <a:extLst>
              <a:ext uri="{FF2B5EF4-FFF2-40B4-BE49-F238E27FC236}">
                <a16:creationId xmlns:a16="http://schemas.microsoft.com/office/drawing/2014/main" id="{6982EA33-313B-468C-A86F-880AAC501FDE}"/>
              </a:ext>
            </a:extLst>
          </p:cNvPr>
          <p:cNvSpPr txBox="1">
            <a:spLocks noChangeArrowheads="1"/>
          </p:cNvSpPr>
          <p:nvPr/>
        </p:nvSpPr>
        <p:spPr bwMode="auto">
          <a:xfrm>
            <a:off x="4103688" y="2946400"/>
            <a:ext cx="128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fungus</a:t>
            </a:r>
          </a:p>
        </p:txBody>
      </p:sp>
      <p:sp>
        <p:nvSpPr>
          <p:cNvPr id="343066" name="Text Box 26">
            <a:extLst>
              <a:ext uri="{FF2B5EF4-FFF2-40B4-BE49-F238E27FC236}">
                <a16:creationId xmlns:a16="http://schemas.microsoft.com/office/drawing/2014/main" id="{5C3DB56E-6C99-4CC2-9323-0663C69A6DD2}"/>
              </a:ext>
            </a:extLst>
          </p:cNvPr>
          <p:cNvSpPr txBox="1">
            <a:spLocks noChangeArrowheads="1"/>
          </p:cNvSpPr>
          <p:nvPr/>
        </p:nvSpPr>
        <p:spPr bwMode="auto">
          <a:xfrm>
            <a:off x="4103688" y="3416300"/>
            <a:ext cx="1452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water lily</a:t>
            </a:r>
          </a:p>
        </p:txBody>
      </p:sp>
      <p:sp>
        <p:nvSpPr>
          <p:cNvPr id="343067" name="Text Box 27">
            <a:extLst>
              <a:ext uri="{FF2B5EF4-FFF2-40B4-BE49-F238E27FC236}">
                <a16:creationId xmlns:a16="http://schemas.microsoft.com/office/drawing/2014/main" id="{55B902D3-F649-4F72-A89C-31CA5F3AB01E}"/>
              </a:ext>
            </a:extLst>
          </p:cNvPr>
          <p:cNvSpPr txBox="1">
            <a:spLocks noChangeArrowheads="1"/>
          </p:cNvSpPr>
          <p:nvPr/>
        </p:nvSpPr>
        <p:spPr bwMode="auto">
          <a:xfrm>
            <a:off x="4103688" y="3889375"/>
            <a:ext cx="1500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lettuce</a:t>
            </a:r>
          </a:p>
        </p:txBody>
      </p:sp>
      <p:sp>
        <p:nvSpPr>
          <p:cNvPr id="343068" name="Text Box 28">
            <a:extLst>
              <a:ext uri="{FF2B5EF4-FFF2-40B4-BE49-F238E27FC236}">
                <a16:creationId xmlns:a16="http://schemas.microsoft.com/office/drawing/2014/main" id="{3C31680F-0905-48C5-A95A-8F74224648C6}"/>
              </a:ext>
            </a:extLst>
          </p:cNvPr>
          <p:cNvSpPr txBox="1">
            <a:spLocks noChangeArrowheads="1"/>
          </p:cNvSpPr>
          <p:nvPr/>
        </p:nvSpPr>
        <p:spPr bwMode="auto">
          <a:xfrm>
            <a:off x="4103688" y="4356100"/>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oak tree</a:t>
            </a:r>
          </a:p>
        </p:txBody>
      </p:sp>
      <p:sp>
        <p:nvSpPr>
          <p:cNvPr id="343069" name="Text Box 29">
            <a:extLst>
              <a:ext uri="{FF2B5EF4-FFF2-40B4-BE49-F238E27FC236}">
                <a16:creationId xmlns:a16="http://schemas.microsoft.com/office/drawing/2014/main" id="{4128BD39-0CBC-478D-9621-D06D2B5751C5}"/>
              </a:ext>
            </a:extLst>
          </p:cNvPr>
          <p:cNvSpPr txBox="1">
            <a:spLocks noChangeArrowheads="1"/>
          </p:cNvSpPr>
          <p:nvPr/>
        </p:nvSpPr>
        <p:spPr bwMode="auto">
          <a:xfrm>
            <a:off x="6497638" y="2012950"/>
            <a:ext cx="114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spider</a:t>
            </a:r>
          </a:p>
        </p:txBody>
      </p:sp>
      <p:sp>
        <p:nvSpPr>
          <p:cNvPr id="343070" name="Text Box 30">
            <a:extLst>
              <a:ext uri="{FF2B5EF4-FFF2-40B4-BE49-F238E27FC236}">
                <a16:creationId xmlns:a16="http://schemas.microsoft.com/office/drawing/2014/main" id="{787CC38D-526F-419F-BC58-BE41F0141772}"/>
              </a:ext>
            </a:extLst>
          </p:cNvPr>
          <p:cNvSpPr txBox="1">
            <a:spLocks noChangeArrowheads="1"/>
          </p:cNvSpPr>
          <p:nvPr/>
        </p:nvSpPr>
        <p:spPr bwMode="auto">
          <a:xfrm>
            <a:off x="6497638" y="2476500"/>
            <a:ext cx="131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ladybug</a:t>
            </a:r>
          </a:p>
        </p:txBody>
      </p:sp>
      <p:sp>
        <p:nvSpPr>
          <p:cNvPr id="343071" name="Text Box 31">
            <a:extLst>
              <a:ext uri="{FF2B5EF4-FFF2-40B4-BE49-F238E27FC236}">
                <a16:creationId xmlns:a16="http://schemas.microsoft.com/office/drawing/2014/main" id="{CD886492-5CB3-47E7-8886-4B9525E24AAB}"/>
              </a:ext>
            </a:extLst>
          </p:cNvPr>
          <p:cNvSpPr txBox="1">
            <a:spLocks noChangeArrowheads="1"/>
          </p:cNvSpPr>
          <p:nvPr/>
        </p:nvSpPr>
        <p:spPr bwMode="auto">
          <a:xfrm>
            <a:off x="6497638" y="2946400"/>
            <a:ext cx="173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earwig</a:t>
            </a:r>
          </a:p>
        </p:txBody>
      </p:sp>
      <p:sp>
        <p:nvSpPr>
          <p:cNvPr id="343072" name="Text Box 32">
            <a:extLst>
              <a:ext uri="{FF2B5EF4-FFF2-40B4-BE49-F238E27FC236}">
                <a16:creationId xmlns:a16="http://schemas.microsoft.com/office/drawing/2014/main" id="{F83330F8-81CF-4037-93D7-7CE462FF0143}"/>
              </a:ext>
            </a:extLst>
          </p:cNvPr>
          <p:cNvSpPr txBox="1">
            <a:spLocks noChangeArrowheads="1"/>
          </p:cNvSpPr>
          <p:nvPr/>
        </p:nvSpPr>
        <p:spPr bwMode="auto">
          <a:xfrm>
            <a:off x="6497638" y="3416300"/>
            <a:ext cx="2036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tadpoles</a:t>
            </a:r>
          </a:p>
        </p:txBody>
      </p:sp>
      <p:sp>
        <p:nvSpPr>
          <p:cNvPr id="343073" name="Text Box 33">
            <a:extLst>
              <a:ext uri="{FF2B5EF4-FFF2-40B4-BE49-F238E27FC236}">
                <a16:creationId xmlns:a16="http://schemas.microsoft.com/office/drawing/2014/main" id="{EFCF8108-AB04-44BB-9F30-1C3A5E946A9E}"/>
              </a:ext>
            </a:extLst>
          </p:cNvPr>
          <p:cNvSpPr txBox="1">
            <a:spLocks noChangeArrowheads="1"/>
          </p:cNvSpPr>
          <p:nvPr/>
        </p:nvSpPr>
        <p:spPr bwMode="auto">
          <a:xfrm>
            <a:off x="6497638" y="3889375"/>
            <a:ext cx="1716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caterpillar</a:t>
            </a:r>
          </a:p>
        </p:txBody>
      </p:sp>
      <p:sp>
        <p:nvSpPr>
          <p:cNvPr id="343074" name="Text Box 34">
            <a:extLst>
              <a:ext uri="{FF2B5EF4-FFF2-40B4-BE49-F238E27FC236}">
                <a16:creationId xmlns:a16="http://schemas.microsoft.com/office/drawing/2014/main" id="{81111B53-0EEF-4DEE-A516-F6C125AFA2AE}"/>
              </a:ext>
            </a:extLst>
          </p:cNvPr>
          <p:cNvSpPr txBox="1">
            <a:spLocks noChangeArrowheads="1"/>
          </p:cNvSpPr>
          <p:nvPr/>
        </p:nvSpPr>
        <p:spPr bwMode="auto">
          <a:xfrm>
            <a:off x="6497638" y="4356100"/>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rPr>
              <a:t>birds</a:t>
            </a:r>
          </a:p>
        </p:txBody>
      </p:sp>
      <p:sp>
        <p:nvSpPr>
          <p:cNvPr id="8217" name="Text Box 35">
            <a:extLst>
              <a:ext uri="{FF2B5EF4-FFF2-40B4-BE49-F238E27FC236}">
                <a16:creationId xmlns:a16="http://schemas.microsoft.com/office/drawing/2014/main" id="{A4CC67F5-3E3A-41FA-B2C2-4CFD0E19562C}"/>
              </a:ext>
            </a:extLst>
          </p:cNvPr>
          <p:cNvSpPr txBox="1">
            <a:spLocks noChangeArrowheads="1"/>
          </p:cNvSpPr>
          <p:nvPr/>
        </p:nvSpPr>
        <p:spPr bwMode="auto">
          <a:xfrm>
            <a:off x="335139" y="774965"/>
            <a:ext cx="6269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Can you remember what was found where?</a:t>
            </a:r>
            <a:endParaRPr lang="en-US" altLang="en-US" dirty="0">
              <a:solidFill>
                <a:srgbClr val="000066"/>
              </a:solidFill>
            </a:endParaRPr>
          </a:p>
        </p:txBody>
      </p:sp>
      <p:sp>
        <p:nvSpPr>
          <p:cNvPr id="343076" name="AutoShape 36">
            <a:extLst>
              <a:ext uri="{FF2B5EF4-FFF2-40B4-BE49-F238E27FC236}">
                <a16:creationId xmlns:a16="http://schemas.microsoft.com/office/drawing/2014/main" id="{F17F3764-3EBA-42D2-A21F-9D654FE66E2B}"/>
              </a:ext>
            </a:extLst>
          </p:cNvPr>
          <p:cNvSpPr>
            <a:spLocks noChangeArrowheads="1"/>
          </p:cNvSpPr>
          <p:nvPr/>
        </p:nvSpPr>
        <p:spPr bwMode="auto">
          <a:xfrm>
            <a:off x="2360613" y="5067300"/>
            <a:ext cx="3937000" cy="1017588"/>
          </a:xfrm>
          <a:prstGeom prst="wedgeEllipseCallout">
            <a:avLst>
              <a:gd name="adj1" fmla="val 77903"/>
              <a:gd name="adj2" fmla="val 62949"/>
            </a:avLst>
          </a:prstGeom>
          <a:solidFill>
            <a:schemeClr val="bg1"/>
          </a:solidFill>
          <a:ln w="1905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a:solidFill>
                <a:srgbClr val="000066"/>
              </a:solidFill>
            </a:endParaRPr>
          </a:p>
        </p:txBody>
      </p:sp>
      <p:sp>
        <p:nvSpPr>
          <p:cNvPr id="8221" name="Rectangle 40">
            <a:extLst>
              <a:ext uri="{FF2B5EF4-FFF2-40B4-BE49-F238E27FC236}">
                <a16:creationId xmlns:a16="http://schemas.microsoft.com/office/drawing/2014/main" id="{C59A9D03-1630-43DA-BC61-B17DCFB502F0}"/>
              </a:ext>
            </a:extLst>
          </p:cNvPr>
          <p:cNvSpPr>
            <a:spLocks noGrp="1" noChangeArrowheads="1"/>
          </p:cNvSpPr>
          <p:nvPr>
            <p:ph type="title"/>
          </p:nvPr>
        </p:nvSpPr>
        <p:spPr/>
        <p:txBody>
          <a:bodyPr/>
          <a:lstStyle/>
          <a:p>
            <a:pPr eaLnBrk="1" hangingPunct="1"/>
            <a:r>
              <a:rPr lang="en-GB" altLang="en-US" dirty="0"/>
              <a:t>Who was found there?</a:t>
            </a:r>
          </a:p>
        </p:txBody>
      </p:sp>
      <p:sp>
        <p:nvSpPr>
          <p:cNvPr id="42" name="Rectangle 41">
            <a:extLst>
              <a:ext uri="{FF2B5EF4-FFF2-40B4-BE49-F238E27FC236}">
                <a16:creationId xmlns:a16="http://schemas.microsoft.com/office/drawing/2014/main" id="{41D31F52-285D-4299-9F88-21F28AF744F7}"/>
              </a:ext>
            </a:extLst>
          </p:cNvPr>
          <p:cNvSpPr>
            <a:spLocks noChangeArrowheads="1"/>
          </p:cNvSpPr>
          <p:nvPr/>
        </p:nvSpPr>
        <p:spPr bwMode="auto">
          <a:xfrm>
            <a:off x="2457450" y="5164138"/>
            <a:ext cx="3314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a:solidFill>
                  <a:srgbClr val="000066"/>
                </a:solidFill>
              </a:rPr>
              <a:t>How many did you remember?</a:t>
            </a:r>
          </a:p>
        </p:txBody>
      </p:sp>
      <p:pic>
        <p:nvPicPr>
          <p:cNvPr id="31" name="Picture 30">
            <a:extLst>
              <a:ext uri="{FF2B5EF4-FFF2-40B4-BE49-F238E27FC236}">
                <a16:creationId xmlns:a16="http://schemas.microsoft.com/office/drawing/2014/main" id="{6619F5DF-4C1B-4A00-8902-B7CDF9EC89A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2" name="Picture 9" descr="notes_icon">
            <a:extLst>
              <a:ext uri="{FF2B5EF4-FFF2-40B4-BE49-F238E27FC236}">
                <a16:creationId xmlns:a16="http://schemas.microsoft.com/office/drawing/2014/main" id="{013454D1-4EFB-4DAB-8972-147E30EFAD5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30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30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30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30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30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30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30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30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30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30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307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30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63" grpId="0"/>
      <p:bldP spid="343064" grpId="0"/>
      <p:bldP spid="343065" grpId="0"/>
      <p:bldP spid="343066" grpId="0"/>
      <p:bldP spid="343067" grpId="0"/>
      <p:bldP spid="343068" grpId="0"/>
      <p:bldP spid="343069" grpId="0"/>
      <p:bldP spid="343070" grpId="0"/>
      <p:bldP spid="343071" grpId="0"/>
      <p:bldP spid="343072" grpId="0"/>
      <p:bldP spid="343073" grpId="0"/>
      <p:bldP spid="343074" grpId="0"/>
      <p:bldP spid="343076" grpId="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arden (big)">
            <a:extLst>
              <a:ext uri="{FF2B5EF4-FFF2-40B4-BE49-F238E27FC236}">
                <a16:creationId xmlns:a16="http://schemas.microsoft.com/office/drawing/2014/main" id="{2FDBDB26-D8B9-4897-BCB8-A102A23A9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63" y="747887"/>
            <a:ext cx="8912615" cy="542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183D25C3-3F88-40F5-B30E-33FDC08CC41F}"/>
              </a:ext>
            </a:extLst>
          </p:cNvPr>
          <p:cNvSpPr>
            <a:spLocks noChangeArrowheads="1"/>
          </p:cNvSpPr>
          <p:nvPr/>
        </p:nvSpPr>
        <p:spPr bwMode="auto">
          <a:xfrm>
            <a:off x="147418" y="766937"/>
            <a:ext cx="8896042" cy="5402589"/>
          </a:xfrm>
          <a:prstGeom prst="rect">
            <a:avLst/>
          </a:prstGeom>
          <a:solidFill>
            <a:schemeClr val="bg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45093" name="Text Box 5">
            <a:extLst>
              <a:ext uri="{FF2B5EF4-FFF2-40B4-BE49-F238E27FC236}">
                <a16:creationId xmlns:a16="http://schemas.microsoft.com/office/drawing/2014/main" id="{6E8EC026-7AA2-4E66-ADDE-04E9E81C0446}"/>
              </a:ext>
            </a:extLst>
          </p:cNvPr>
          <p:cNvSpPr txBox="1">
            <a:spLocks noChangeArrowheads="1"/>
          </p:cNvSpPr>
          <p:nvPr/>
        </p:nvSpPr>
        <p:spPr bwMode="auto">
          <a:xfrm>
            <a:off x="340076" y="789515"/>
            <a:ext cx="59197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If you go looking for animals and plants…</a:t>
            </a:r>
          </a:p>
          <a:p>
            <a:pPr eaLnBrk="1" hangingPunct="1">
              <a:spcBef>
                <a:spcPct val="50000"/>
              </a:spcBef>
              <a:buClr>
                <a:srgbClr val="10BC45"/>
              </a:buClr>
              <a:buFont typeface="Wingdings" panose="05000000000000000000" pitchFamily="2" charset="2"/>
              <a:buChar char="l"/>
            </a:pPr>
            <a:r>
              <a:rPr lang="en-GB" altLang="en-US" dirty="0">
                <a:solidFill>
                  <a:srgbClr val="000066"/>
                </a:solidFill>
              </a:rPr>
              <a:t> treat them with care</a:t>
            </a:r>
          </a:p>
          <a:p>
            <a:pPr eaLnBrk="1" hangingPunct="1">
              <a:spcBef>
                <a:spcPct val="50000"/>
              </a:spcBef>
              <a:buClr>
                <a:srgbClr val="10BC45"/>
              </a:buClr>
              <a:buFont typeface="Wingdings" panose="05000000000000000000" pitchFamily="2" charset="2"/>
              <a:buChar char="l"/>
            </a:pPr>
            <a:r>
              <a:rPr lang="en-GB" altLang="en-US" dirty="0">
                <a:solidFill>
                  <a:srgbClr val="000066"/>
                </a:solidFill>
              </a:rPr>
              <a:t> leave things the way you found them</a:t>
            </a:r>
          </a:p>
          <a:p>
            <a:pPr eaLnBrk="1" hangingPunct="1">
              <a:spcBef>
                <a:spcPct val="50000"/>
              </a:spcBef>
              <a:buClr>
                <a:srgbClr val="10BC45"/>
              </a:buClr>
              <a:buFont typeface="Wingdings" panose="05000000000000000000" pitchFamily="2" charset="2"/>
              <a:buChar char="l"/>
            </a:pPr>
            <a:r>
              <a:rPr lang="en-GB" altLang="en-US" dirty="0">
                <a:solidFill>
                  <a:srgbClr val="000066"/>
                </a:solidFill>
              </a:rPr>
              <a:t> wash your hands afterwards.</a:t>
            </a:r>
          </a:p>
        </p:txBody>
      </p:sp>
      <p:sp>
        <p:nvSpPr>
          <p:cNvPr id="345094" name="AutoShape 6">
            <a:extLst>
              <a:ext uri="{FF2B5EF4-FFF2-40B4-BE49-F238E27FC236}">
                <a16:creationId xmlns:a16="http://schemas.microsoft.com/office/drawing/2014/main" id="{FA1C7002-422F-4974-8D7B-942F84AC23CC}"/>
              </a:ext>
            </a:extLst>
          </p:cNvPr>
          <p:cNvSpPr>
            <a:spLocks noChangeArrowheads="1"/>
          </p:cNvSpPr>
          <p:nvPr/>
        </p:nvSpPr>
        <p:spPr bwMode="auto">
          <a:xfrm>
            <a:off x="3013075" y="3323165"/>
            <a:ext cx="3187700" cy="1385888"/>
          </a:xfrm>
          <a:prstGeom prst="wedgeEllipseCallout">
            <a:avLst>
              <a:gd name="adj1" fmla="val 70519"/>
              <a:gd name="adj2" fmla="val 47593"/>
            </a:avLst>
          </a:prstGeom>
          <a:solidFill>
            <a:schemeClr val="bg1"/>
          </a:solidFill>
          <a:ln w="1905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a:solidFill>
                <a:srgbClr val="000066"/>
              </a:solidFill>
            </a:endParaRPr>
          </a:p>
        </p:txBody>
      </p:sp>
      <p:pic>
        <p:nvPicPr>
          <p:cNvPr id="9222" name="Picture 7" descr="fuzz">
            <a:extLst>
              <a:ext uri="{FF2B5EF4-FFF2-40B4-BE49-F238E27FC236}">
                <a16:creationId xmlns:a16="http://schemas.microsoft.com/office/drawing/2014/main" id="{0BF39890-C5E2-4767-9F11-C34C39066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075" y="3864503"/>
            <a:ext cx="1392238"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11">
            <a:extLst>
              <a:ext uri="{FF2B5EF4-FFF2-40B4-BE49-F238E27FC236}">
                <a16:creationId xmlns:a16="http://schemas.microsoft.com/office/drawing/2014/main" id="{CFDD54DF-EEF9-4BFF-8BE1-9C94F0796E7F}"/>
              </a:ext>
            </a:extLst>
          </p:cNvPr>
          <p:cNvSpPr>
            <a:spLocks noGrp="1" noChangeArrowheads="1"/>
          </p:cNvSpPr>
          <p:nvPr>
            <p:ph type="title"/>
          </p:nvPr>
        </p:nvSpPr>
        <p:spPr/>
        <p:txBody>
          <a:bodyPr/>
          <a:lstStyle/>
          <a:p>
            <a:pPr eaLnBrk="1" hangingPunct="1"/>
            <a:r>
              <a:rPr lang="en-GB" altLang="en-US" dirty="0"/>
              <a:t>Finding animals and plants</a:t>
            </a:r>
          </a:p>
        </p:txBody>
      </p:sp>
      <p:sp>
        <p:nvSpPr>
          <p:cNvPr id="10" name="Rectangle 9">
            <a:extLst>
              <a:ext uri="{FF2B5EF4-FFF2-40B4-BE49-F238E27FC236}">
                <a16:creationId xmlns:a16="http://schemas.microsoft.com/office/drawing/2014/main" id="{3B145889-9840-4B83-9D40-E2CE9BD680D4}"/>
              </a:ext>
            </a:extLst>
          </p:cNvPr>
          <p:cNvSpPr>
            <a:spLocks noChangeArrowheads="1"/>
          </p:cNvSpPr>
          <p:nvPr/>
        </p:nvSpPr>
        <p:spPr bwMode="auto">
          <a:xfrm>
            <a:off x="3643313" y="3786715"/>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a:solidFill>
                  <a:srgbClr val="000066"/>
                </a:solidFill>
              </a:rPr>
              <a:t>Good luck!</a:t>
            </a:r>
          </a:p>
        </p:txBody>
      </p:sp>
      <p:pic>
        <p:nvPicPr>
          <p:cNvPr id="11" name="Picture 10">
            <a:extLst>
              <a:ext uri="{FF2B5EF4-FFF2-40B4-BE49-F238E27FC236}">
                <a16:creationId xmlns:a16="http://schemas.microsoft.com/office/drawing/2014/main" id="{5C896F0B-9E65-425D-A4B6-0E4F55211B9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C56F6935-43AF-4C77-A9AC-C0C87D9ABEA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5094"/>
                                        </p:tgtEl>
                                        <p:attrNameLst>
                                          <p:attrName>style.visibility</p:attrName>
                                        </p:attrNameLst>
                                      </p:cBhvr>
                                      <p:to>
                                        <p:strVal val="visible"/>
                                      </p:to>
                                    </p:set>
                                    <p:animEffect transition="in" filter="wipe(down)">
                                      <p:cBhvr>
                                        <p:cTn id="7" dur="500"/>
                                        <p:tgtEl>
                                          <p:spTgt spid="3450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4"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0">
            <a:extLst>
              <a:ext uri="{FF2B5EF4-FFF2-40B4-BE49-F238E27FC236}">
                <a16:creationId xmlns:a16="http://schemas.microsoft.com/office/drawing/2014/main" id="{738662DC-86E9-4422-8304-39204B55B79E}"/>
              </a:ext>
            </a:extLst>
          </p:cNvPr>
          <p:cNvSpPr>
            <a:spLocks noGrp="1" noChangeArrowheads="1"/>
          </p:cNvSpPr>
          <p:nvPr>
            <p:ph type="title"/>
          </p:nvPr>
        </p:nvSpPr>
        <p:spPr/>
        <p:txBody>
          <a:bodyPr/>
          <a:lstStyle/>
          <a:p>
            <a:pPr eaLnBrk="1" hangingPunct="1"/>
            <a:r>
              <a:rPr lang="en-GB" altLang="en-US" dirty="0"/>
              <a:t>Different habitats</a:t>
            </a:r>
          </a:p>
        </p:txBody>
      </p:sp>
      <p:pic>
        <p:nvPicPr>
          <p:cNvPr id="6" name="Picture 5">
            <a:extLst>
              <a:ext uri="{FF2B5EF4-FFF2-40B4-BE49-F238E27FC236}">
                <a16:creationId xmlns:a16="http://schemas.microsoft.com/office/drawing/2014/main" id="{926A0DDE-AE68-45AE-AD25-A4F802F488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455AD8CC-BB96-4BD2-8E2A-73650773BBC4}"/>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8"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6A7C1EEB-F069-40CC-8B9E-DB06C69E4664}"/>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a:extLst>
              <a:ext uri="{FF2B5EF4-FFF2-40B4-BE49-F238E27FC236}">
                <a16:creationId xmlns:a16="http://schemas.microsoft.com/office/drawing/2014/main" id="{B450976F-625F-4172-98D4-A739DC3464EA}"/>
              </a:ext>
            </a:extLst>
          </p:cNvPr>
          <p:cNvSpPr>
            <a:spLocks noGrp="1" noChangeArrowheads="1"/>
          </p:cNvSpPr>
          <p:nvPr>
            <p:ph type="title"/>
          </p:nvPr>
        </p:nvSpPr>
        <p:spPr/>
        <p:txBody>
          <a:bodyPr/>
          <a:lstStyle/>
          <a:p>
            <a:pPr eaLnBrk="1" hangingPunct="1"/>
            <a:r>
              <a:rPr lang="en-GB" altLang="en-US" dirty="0"/>
              <a:t>What do animals and plants need to live?</a:t>
            </a:r>
          </a:p>
        </p:txBody>
      </p:sp>
      <p:pic>
        <p:nvPicPr>
          <p:cNvPr id="6" name="Picture 5">
            <a:extLst>
              <a:ext uri="{FF2B5EF4-FFF2-40B4-BE49-F238E27FC236}">
                <a16:creationId xmlns:a16="http://schemas.microsoft.com/office/drawing/2014/main" id="{C4D9A1DC-99DA-4F40-A934-6E798347F0C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0CDD864B-F965-4C27-9813-3B570B68BE23}"/>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02"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539AA3F5-0B0A-4D07-9C47-C277E2D1A1BD}"/>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0" descr="Who-Lives-There_ocean_small.jpg">
            <a:extLst>
              <a:ext uri="{FF2B5EF4-FFF2-40B4-BE49-F238E27FC236}">
                <a16:creationId xmlns:a16="http://schemas.microsoft.com/office/drawing/2014/main" id="{A02CC2A3-A9CD-4A25-8BEB-BB4F1D4A7C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813" y="1706385"/>
            <a:ext cx="8031162"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fuzz (head)">
            <a:extLst>
              <a:ext uri="{FF2B5EF4-FFF2-40B4-BE49-F238E27FC236}">
                <a16:creationId xmlns:a16="http://schemas.microsoft.com/office/drawing/2014/main" id="{52431967-E18A-4131-9968-5947D1B60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963" y="5483225"/>
            <a:ext cx="10699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35">
            <a:extLst>
              <a:ext uri="{FF2B5EF4-FFF2-40B4-BE49-F238E27FC236}">
                <a16:creationId xmlns:a16="http://schemas.microsoft.com/office/drawing/2014/main" id="{C325CF1D-718C-4CAD-841B-238C0790EB58}"/>
              </a:ext>
            </a:extLst>
          </p:cNvPr>
          <p:cNvSpPr txBox="1">
            <a:spLocks noChangeArrowheads="1"/>
          </p:cNvSpPr>
          <p:nvPr/>
        </p:nvSpPr>
        <p:spPr bwMode="auto">
          <a:xfrm>
            <a:off x="334169" y="774170"/>
            <a:ext cx="7989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Different types of living things can be found almost anywhere on Earth.</a:t>
            </a:r>
            <a:endParaRPr lang="en-US" altLang="en-US" dirty="0">
              <a:solidFill>
                <a:srgbClr val="000066"/>
              </a:solidFill>
            </a:endParaRPr>
          </a:p>
        </p:txBody>
      </p:sp>
      <p:sp>
        <p:nvSpPr>
          <p:cNvPr id="10245" name="AutoShape 36">
            <a:extLst>
              <a:ext uri="{FF2B5EF4-FFF2-40B4-BE49-F238E27FC236}">
                <a16:creationId xmlns:a16="http://schemas.microsoft.com/office/drawing/2014/main" id="{88552D4F-6919-4B37-98FF-28E4B2560A56}"/>
              </a:ext>
            </a:extLst>
          </p:cNvPr>
          <p:cNvSpPr>
            <a:spLocks noChangeArrowheads="1"/>
          </p:cNvSpPr>
          <p:nvPr/>
        </p:nvSpPr>
        <p:spPr bwMode="auto">
          <a:xfrm>
            <a:off x="2360613" y="5126038"/>
            <a:ext cx="3937000" cy="1017587"/>
          </a:xfrm>
          <a:prstGeom prst="wedgeEllipseCallout">
            <a:avLst>
              <a:gd name="adj1" fmla="val 77903"/>
              <a:gd name="adj2" fmla="val 62949"/>
            </a:avLst>
          </a:prstGeom>
          <a:solidFill>
            <a:schemeClr val="bg1"/>
          </a:solidFill>
          <a:ln w="1905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a:solidFill>
                <a:srgbClr val="000066"/>
              </a:solidFill>
            </a:endParaRPr>
          </a:p>
        </p:txBody>
      </p:sp>
      <p:sp>
        <p:nvSpPr>
          <p:cNvPr id="10247" name="Rectangle 40">
            <a:extLst>
              <a:ext uri="{FF2B5EF4-FFF2-40B4-BE49-F238E27FC236}">
                <a16:creationId xmlns:a16="http://schemas.microsoft.com/office/drawing/2014/main" id="{FECF21E4-FCA8-4519-89D4-E4FFBE6AE04F}"/>
              </a:ext>
            </a:extLst>
          </p:cNvPr>
          <p:cNvSpPr>
            <a:spLocks noGrp="1" noChangeArrowheads="1"/>
          </p:cNvSpPr>
          <p:nvPr>
            <p:ph type="title"/>
          </p:nvPr>
        </p:nvSpPr>
        <p:spPr/>
        <p:txBody>
          <a:bodyPr/>
          <a:lstStyle/>
          <a:p>
            <a:pPr eaLnBrk="1" hangingPunct="1"/>
            <a:r>
              <a:rPr lang="en-GB" altLang="en-US" dirty="0"/>
              <a:t>Different habitats around the Earth</a:t>
            </a:r>
          </a:p>
        </p:txBody>
      </p:sp>
      <p:sp>
        <p:nvSpPr>
          <p:cNvPr id="10248" name="Rectangle 41">
            <a:extLst>
              <a:ext uri="{FF2B5EF4-FFF2-40B4-BE49-F238E27FC236}">
                <a16:creationId xmlns:a16="http://schemas.microsoft.com/office/drawing/2014/main" id="{F0B27521-D160-4CA9-B7D0-3EC1548B21EB}"/>
              </a:ext>
            </a:extLst>
          </p:cNvPr>
          <p:cNvSpPr>
            <a:spLocks noChangeArrowheads="1"/>
          </p:cNvSpPr>
          <p:nvPr/>
        </p:nvSpPr>
        <p:spPr bwMode="auto">
          <a:xfrm>
            <a:off x="2671763" y="5218113"/>
            <a:ext cx="3314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dirty="0">
                <a:solidFill>
                  <a:srgbClr val="000066"/>
                </a:solidFill>
              </a:rPr>
              <a:t>Which living things </a:t>
            </a:r>
            <a:br>
              <a:rPr lang="en-GB" altLang="en-US" dirty="0">
                <a:solidFill>
                  <a:srgbClr val="000066"/>
                </a:solidFill>
              </a:rPr>
            </a:br>
            <a:r>
              <a:rPr lang="en-GB" altLang="en-US" dirty="0">
                <a:solidFill>
                  <a:srgbClr val="000066"/>
                </a:solidFill>
              </a:rPr>
              <a:t>can you see here?</a:t>
            </a:r>
          </a:p>
        </p:txBody>
      </p:sp>
      <p:pic>
        <p:nvPicPr>
          <p:cNvPr id="10" name="Picture 9">
            <a:extLst>
              <a:ext uri="{FF2B5EF4-FFF2-40B4-BE49-F238E27FC236}">
                <a16:creationId xmlns:a16="http://schemas.microsoft.com/office/drawing/2014/main" id="{197D5F2F-5A88-401E-9AC8-18C16EA4901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644D758C-C0CB-451B-AC01-36E870C2134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C43445F0-830D-443C-85F5-E0B810D066A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44028"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Who-Lives-There_ele_smaller.jpg">
            <a:extLst>
              <a:ext uri="{FF2B5EF4-FFF2-40B4-BE49-F238E27FC236}">
                <a16:creationId xmlns:a16="http://schemas.microsoft.com/office/drawing/2014/main" id="{35BAC8B5-CF76-4675-B8E1-CEDCF8E38E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664" y="1799341"/>
            <a:ext cx="8074595" cy="33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fuzz (head)">
            <a:extLst>
              <a:ext uri="{FF2B5EF4-FFF2-40B4-BE49-F238E27FC236}">
                <a16:creationId xmlns:a16="http://schemas.microsoft.com/office/drawing/2014/main" id="{8D2B38D9-5133-4A8B-8462-E6E752627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900" y="5460647"/>
            <a:ext cx="10699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35">
            <a:extLst>
              <a:ext uri="{FF2B5EF4-FFF2-40B4-BE49-F238E27FC236}">
                <a16:creationId xmlns:a16="http://schemas.microsoft.com/office/drawing/2014/main" id="{8D148C94-A299-4143-BC4E-887DA42A8706}"/>
              </a:ext>
            </a:extLst>
          </p:cNvPr>
          <p:cNvSpPr txBox="1">
            <a:spLocks noChangeArrowheads="1"/>
          </p:cNvSpPr>
          <p:nvPr/>
        </p:nvSpPr>
        <p:spPr bwMode="auto">
          <a:xfrm>
            <a:off x="334169" y="774170"/>
            <a:ext cx="7989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When the environment changes, the type of living things that we find changes too.</a:t>
            </a:r>
            <a:endParaRPr lang="en-US" altLang="en-US" dirty="0">
              <a:solidFill>
                <a:srgbClr val="000066"/>
              </a:solidFill>
            </a:endParaRPr>
          </a:p>
        </p:txBody>
      </p:sp>
      <p:sp>
        <p:nvSpPr>
          <p:cNvPr id="11270" name="AutoShape 36">
            <a:extLst>
              <a:ext uri="{FF2B5EF4-FFF2-40B4-BE49-F238E27FC236}">
                <a16:creationId xmlns:a16="http://schemas.microsoft.com/office/drawing/2014/main" id="{22744887-2F33-465C-BB04-45A54B74B88A}"/>
              </a:ext>
            </a:extLst>
          </p:cNvPr>
          <p:cNvSpPr>
            <a:spLocks noChangeArrowheads="1"/>
          </p:cNvSpPr>
          <p:nvPr/>
        </p:nvSpPr>
        <p:spPr bwMode="auto">
          <a:xfrm>
            <a:off x="3139550" y="5103460"/>
            <a:ext cx="3937000" cy="1017587"/>
          </a:xfrm>
          <a:prstGeom prst="wedgeEllipseCallout">
            <a:avLst>
              <a:gd name="adj1" fmla="val 77903"/>
              <a:gd name="adj2" fmla="val 62949"/>
            </a:avLst>
          </a:prstGeom>
          <a:solidFill>
            <a:schemeClr val="bg1"/>
          </a:solidFill>
          <a:ln w="1905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a:solidFill>
                <a:srgbClr val="000066"/>
              </a:solidFill>
            </a:endParaRPr>
          </a:p>
        </p:txBody>
      </p:sp>
      <p:sp>
        <p:nvSpPr>
          <p:cNvPr id="11271" name="Rectangle 40">
            <a:extLst>
              <a:ext uri="{FF2B5EF4-FFF2-40B4-BE49-F238E27FC236}">
                <a16:creationId xmlns:a16="http://schemas.microsoft.com/office/drawing/2014/main" id="{AA49B96F-2C53-406A-B5D5-331960838F4C}"/>
              </a:ext>
            </a:extLst>
          </p:cNvPr>
          <p:cNvSpPr>
            <a:spLocks noGrp="1" noChangeArrowheads="1"/>
          </p:cNvSpPr>
          <p:nvPr>
            <p:ph type="title"/>
          </p:nvPr>
        </p:nvSpPr>
        <p:spPr/>
        <p:txBody>
          <a:bodyPr/>
          <a:lstStyle/>
          <a:p>
            <a:pPr eaLnBrk="1" hangingPunct="1"/>
            <a:r>
              <a:rPr lang="en-GB" altLang="en-US" dirty="0"/>
              <a:t>Changing environments</a:t>
            </a:r>
          </a:p>
        </p:txBody>
      </p:sp>
      <p:sp>
        <p:nvSpPr>
          <p:cNvPr id="11272" name="Rectangle 41">
            <a:extLst>
              <a:ext uri="{FF2B5EF4-FFF2-40B4-BE49-F238E27FC236}">
                <a16:creationId xmlns:a16="http://schemas.microsoft.com/office/drawing/2014/main" id="{3EB66063-4300-4CBD-A2D0-9B2F48837AA4}"/>
              </a:ext>
            </a:extLst>
          </p:cNvPr>
          <p:cNvSpPr>
            <a:spLocks noChangeArrowheads="1"/>
          </p:cNvSpPr>
          <p:nvPr/>
        </p:nvSpPr>
        <p:spPr bwMode="auto">
          <a:xfrm>
            <a:off x="3450700" y="5195535"/>
            <a:ext cx="3314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dirty="0">
                <a:solidFill>
                  <a:srgbClr val="000066"/>
                </a:solidFill>
              </a:rPr>
              <a:t>Which living things </a:t>
            </a:r>
            <a:br>
              <a:rPr lang="en-GB" altLang="en-US" dirty="0">
                <a:solidFill>
                  <a:srgbClr val="000066"/>
                </a:solidFill>
              </a:rPr>
            </a:br>
            <a:r>
              <a:rPr lang="en-GB" altLang="en-US" dirty="0">
                <a:solidFill>
                  <a:srgbClr val="000066"/>
                </a:solidFill>
              </a:rPr>
              <a:t>can you see here?</a:t>
            </a:r>
          </a:p>
        </p:txBody>
      </p:sp>
      <p:pic>
        <p:nvPicPr>
          <p:cNvPr id="9" name="Picture 9" descr="notes_icon">
            <a:extLst>
              <a:ext uri="{FF2B5EF4-FFF2-40B4-BE49-F238E27FC236}">
                <a16:creationId xmlns:a16="http://schemas.microsoft.com/office/drawing/2014/main" id="{C7595F0E-1E76-42B8-8038-FA3D0975EF9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12193B4B-6D87-4645-8400-80B90FEFFCB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44028"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9279</TotalTime>
  <Words>491</Words>
  <Application>Microsoft Office PowerPoint</Application>
  <PresentationFormat>On-screen Show (4:3)</PresentationFormat>
  <Paragraphs>74</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Wingdings</vt:lpstr>
      <vt:lpstr>Wingdings 2</vt:lpstr>
      <vt:lpstr>Default Design</vt:lpstr>
      <vt:lpstr>3_Default Design</vt:lpstr>
      <vt:lpstr>Who Lives There?</vt:lpstr>
      <vt:lpstr>Information</vt:lpstr>
      <vt:lpstr>Animals and plants in the park</vt:lpstr>
      <vt:lpstr>Who was found there?</vt:lpstr>
      <vt:lpstr>Finding animals and plants</vt:lpstr>
      <vt:lpstr>Different habitats</vt:lpstr>
      <vt:lpstr>What do animals and plants need to live?</vt:lpstr>
      <vt:lpstr>Different habitats around the Earth</vt:lpstr>
      <vt:lpstr>Changing environments</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Lives There?</dc:title>
  <dc:subject>Boardworks Elementary School Life Science</dc:subject>
  <dc:creator>Boardworks</dc:creator>
  <cp:lastModifiedBy>Tim Crilly</cp:lastModifiedBy>
  <cp:revision>370</cp:revision>
  <dcterms:created xsi:type="dcterms:W3CDTF">2003-11-17T16:26:04Z</dcterms:created>
  <dcterms:modified xsi:type="dcterms:W3CDTF">2018-12-04T11:03:15Z</dcterms:modified>
</cp:coreProperties>
</file>