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activeX/activeX5.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6.xml" ContentType="application/vnd.ms-office.activeX+xml"/>
  <Override PartName="/ppt/notesSlides/notesSlide10.xml" ContentType="application/vnd.openxmlformats-officedocument.presentationml.notesSlide+xml"/>
  <Override PartName="/ppt/activeX/activeX7.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8.xml" ContentType="application/vnd.ms-office.activeX+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0" r:id="rId2"/>
  </p:sldMasterIdLst>
  <p:notesMasterIdLst>
    <p:notesMasterId r:id="rId16"/>
  </p:notesMasterIdLst>
  <p:handoutMasterIdLst>
    <p:handoutMasterId r:id="rId17"/>
  </p:handoutMasterIdLst>
  <p:sldIdLst>
    <p:sldId id="277" r:id="rId3"/>
    <p:sldId id="527" r:id="rId4"/>
    <p:sldId id="318" r:id="rId5"/>
    <p:sldId id="333" r:id="rId6"/>
    <p:sldId id="315" r:id="rId7"/>
    <p:sldId id="301" r:id="rId8"/>
    <p:sldId id="331" r:id="rId9"/>
    <p:sldId id="304" r:id="rId10"/>
    <p:sldId id="295" r:id="rId11"/>
    <p:sldId id="302" r:id="rId12"/>
    <p:sldId id="293" r:id="rId13"/>
    <p:sldId id="334" r:id="rId14"/>
    <p:sldId id="332" r:id="rId15"/>
  </p:sldIdLst>
  <p:sldSz cx="9144000" cy="6858000" type="screen4x3"/>
  <p:notesSz cx="6858000" cy="9296400"/>
  <p:defaultTextStyle>
    <a:defPPr>
      <a:defRPr lang="en-GB"/>
    </a:defPPr>
    <a:lvl1pPr algn="l" rtl="0" fontAlgn="base">
      <a:spcBef>
        <a:spcPct val="0"/>
      </a:spcBef>
      <a:spcAft>
        <a:spcPct val="0"/>
      </a:spcAft>
      <a:defRPr sz="2400" kern="1200">
        <a:solidFill>
          <a:srgbClr val="000066"/>
        </a:solidFill>
        <a:latin typeface="Arial" charset="0"/>
        <a:ea typeface="+mn-ea"/>
        <a:cs typeface="+mn-cs"/>
      </a:defRPr>
    </a:lvl1pPr>
    <a:lvl2pPr marL="457200" algn="l" rtl="0" fontAlgn="base">
      <a:spcBef>
        <a:spcPct val="0"/>
      </a:spcBef>
      <a:spcAft>
        <a:spcPct val="0"/>
      </a:spcAft>
      <a:defRPr sz="2400" kern="1200">
        <a:solidFill>
          <a:srgbClr val="000066"/>
        </a:solidFill>
        <a:latin typeface="Arial" charset="0"/>
        <a:ea typeface="+mn-ea"/>
        <a:cs typeface="+mn-cs"/>
      </a:defRPr>
    </a:lvl2pPr>
    <a:lvl3pPr marL="914400" algn="l" rtl="0" fontAlgn="base">
      <a:spcBef>
        <a:spcPct val="0"/>
      </a:spcBef>
      <a:spcAft>
        <a:spcPct val="0"/>
      </a:spcAft>
      <a:defRPr sz="2400" kern="1200">
        <a:solidFill>
          <a:srgbClr val="000066"/>
        </a:solidFill>
        <a:latin typeface="Arial" charset="0"/>
        <a:ea typeface="+mn-ea"/>
        <a:cs typeface="+mn-cs"/>
      </a:defRPr>
    </a:lvl3pPr>
    <a:lvl4pPr marL="1371600" algn="l" rtl="0" fontAlgn="base">
      <a:spcBef>
        <a:spcPct val="0"/>
      </a:spcBef>
      <a:spcAft>
        <a:spcPct val="0"/>
      </a:spcAft>
      <a:defRPr sz="2400" kern="1200">
        <a:solidFill>
          <a:srgbClr val="000066"/>
        </a:solidFill>
        <a:latin typeface="Arial" charset="0"/>
        <a:ea typeface="+mn-ea"/>
        <a:cs typeface="+mn-cs"/>
      </a:defRPr>
    </a:lvl4pPr>
    <a:lvl5pPr marL="1828800" algn="l" rtl="0" fontAlgn="base">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3399FF"/>
    <a:srgbClr val="65B9BF"/>
    <a:srgbClr val="5B0091"/>
    <a:srgbClr val="FFFF00"/>
    <a:srgbClr val="FF6600"/>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p:cViewPr varScale="1">
        <p:scale>
          <a:sx n="85" d="100"/>
          <a:sy n="85" d="100"/>
        </p:scale>
        <p:origin x="540" y="78"/>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56B2C2-E7DA-486B-9738-01461D4555DE}"/>
              </a:ext>
            </a:extLst>
          </p:cNvPr>
          <p:cNvSpPr>
            <a:spLocks noGrp="1"/>
          </p:cNvSpPr>
          <p:nvPr>
            <p:ph type="sldNum" sz="quarter" idx="3"/>
          </p:nvPr>
        </p:nvSpPr>
        <p:spPr>
          <a:xfrm>
            <a:off x="3884613" y="8829968"/>
            <a:ext cx="2971800" cy="466434"/>
          </a:xfrm>
          <a:prstGeom prst="rect">
            <a:avLst/>
          </a:prstGeom>
        </p:spPr>
        <p:txBody>
          <a:bodyPr vert="horz" lIns="92830" tIns="46415" rIns="92830" bIns="46415" rtlCol="0" anchor="b"/>
          <a:lstStyle>
            <a:lvl1pPr algn="r">
              <a:defRPr sz="1200"/>
            </a:lvl1pPr>
          </a:lstStyle>
          <a:p>
            <a:fld id="{D0B61988-4162-4335-9815-EF887D606EB8}" type="slidenum">
              <a:rPr lang="en-GB" b="1" smtClean="0">
                <a:solidFill>
                  <a:schemeClr val="tx1"/>
                </a:solidFill>
              </a:rPr>
              <a:t>‹#›</a:t>
            </a:fld>
            <a:endParaRPr lang="en-GB" b="1">
              <a:solidFill>
                <a:schemeClr val="tx1"/>
              </a:solidFill>
            </a:endParaRPr>
          </a:p>
        </p:txBody>
      </p:sp>
      <p:sp>
        <p:nvSpPr>
          <p:cNvPr id="6" name="Rectangle 7">
            <a:extLst>
              <a:ext uri="{FF2B5EF4-FFF2-40B4-BE49-F238E27FC236}">
                <a16:creationId xmlns:a16="http://schemas.microsoft.com/office/drawing/2014/main" id="{7561C214-D866-4D02-884A-A42FB540915A}"/>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A99BC9AB-0DD4-47E5-97AC-21DA53851D32}"/>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Physical Science</a:t>
            </a:r>
          </a:p>
        </p:txBody>
      </p:sp>
    </p:spTree>
    <p:extLst>
      <p:ext uri="{BB962C8B-B14F-4D97-AF65-F5344CB8AC3E}">
        <p14:creationId xmlns:p14="http://schemas.microsoft.com/office/powerpoint/2010/main" val="3778895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175" name="Rectangle 7"/>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smtClean="0">
                <a:solidFill>
                  <a:schemeClr val="tx1"/>
                </a:solidFill>
              </a:defRPr>
            </a:lvl1pPr>
          </a:lstStyle>
          <a:p>
            <a:pPr>
              <a:defRPr/>
            </a:pPr>
            <a:fld id="{BA67F08C-03BE-496B-AECB-9476DC64CFE0}" type="slidenum">
              <a:rPr lang="en-GB" smtClean="0"/>
              <a:pPr>
                <a:defRPr/>
              </a:pPr>
              <a:t>‹#›</a:t>
            </a:fld>
            <a:endParaRPr lang="en-GB"/>
          </a:p>
        </p:txBody>
      </p:sp>
      <p:sp>
        <p:nvSpPr>
          <p:cNvPr id="8" name="Rectangle 9">
            <a:extLst>
              <a:ext uri="{FF2B5EF4-FFF2-40B4-BE49-F238E27FC236}">
                <a16:creationId xmlns:a16="http://schemas.microsoft.com/office/drawing/2014/main" id="{17CEFCC3-67BB-4462-8C8D-301DB67453F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EFC9263F-9C9E-4CA8-AC1F-8DE8F17714C5}"/>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9C29A61-0ADB-4B81-8441-8282D570CEAF}" type="slidenum">
              <a:rPr lang="en-GB"/>
              <a:pPr/>
              <a:t>1</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C7C07E7-5A5C-42A0-984F-1505F1C6B81D}" type="slidenum">
              <a:rPr lang="en-GB"/>
              <a:pPr/>
              <a:t>10</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FE8089D-02D1-4D14-8E35-3F38AD47E84A}" type="slidenum">
              <a:rPr lang="en-GB"/>
              <a:pPr/>
              <a:t>11</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F2E9323-DC30-470E-9423-CD22CC26200F}" type="slidenum">
              <a:rPr lang="en-GB"/>
              <a:pPr/>
              <a:t>12</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7954C3E-A35D-4AD9-BA9C-88DB1736372E}" type="slidenum">
              <a:rPr lang="en-GB"/>
              <a:pPr/>
              <a:t>13</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354299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EB8CF3D-1C8B-4E12-A5E4-AEBD3BF583C7}" type="slidenum">
              <a:rPr lang="en-GB"/>
              <a:pPr/>
              <a:t>3</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At each stage of the animation, ask students what words they would use to describe what is happening. Appropriate words could include: </a:t>
            </a:r>
            <a:r>
              <a:rPr lang="en-GB" i="1" dirty="0"/>
              <a:t>solid, liquid, gas, melt, freeze, change, cool, warm, flow, change shape, volume, powder, vapor, condensation.</a:t>
            </a:r>
            <a:endParaRPr lang="en-GB" dirty="0"/>
          </a:p>
          <a:p>
            <a:pPr eaLnBrk="1" hangingPunct="1"/>
            <a:r>
              <a:rPr lang="en-GB" dirty="0"/>
              <a:t>Explain the difference between degrees Celsius and degrees Fahrenheit. Celsius is the metric scale for temperature. Although most countries use Celsius for all temperature measurement, people in the United States usually only use Celsius in scientific contexts. Ask students to give examples of situations in which they might use Celsius or Fahrenheit (in a science classroom, when talking about the weather, etc.). </a:t>
            </a:r>
            <a:endParaRPr lang="en-GB" i="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2F77811-A6D6-49B1-BEC7-B57B4E5AEFE0}" type="slidenum">
              <a:rPr lang="en-GB"/>
              <a:pPr/>
              <a:t>4</a:t>
            </a:fld>
            <a:endParaRPr lang="en-GB"/>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You may need to define </a:t>
            </a:r>
            <a:r>
              <a:rPr lang="en-GB" i="1" dirty="0"/>
              <a:t>volume</a:t>
            </a:r>
            <a:r>
              <a:rPr lang="en-GB" dirty="0"/>
              <a:t> as “the amount of space something takes up.”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2BFF26E-2616-4E6A-8E02-2E8A8391AE1F}" type="slidenum">
              <a:rPr lang="en-GB"/>
              <a:pPr/>
              <a:t>5</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224FCB6-8F8F-4951-B8A1-C1C55E59891E}" type="slidenum">
              <a:rPr lang="en-GB"/>
              <a:pPr/>
              <a:t>6</a:t>
            </a:fld>
            <a:endParaRPr lang="en-GB"/>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5A4D816-23C9-4F6A-A1B6-B553BF3C0D48}" type="slidenum">
              <a:rPr lang="en-GB"/>
              <a:pPr/>
              <a:t>7</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p>
          <a:p>
            <a:pPr marL="174056" indent="-174056" defTabSz="928299">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4978E7A-20A9-4F82-AEC0-93A7DAF433B0}" type="slidenum">
              <a:rPr lang="en-GB"/>
              <a:pPr/>
              <a:t>8</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B8A5FDB-7423-40DD-A971-88EA1C257E6B}" type="slidenum">
              <a:rPr lang="en-GB"/>
              <a:pPr/>
              <a:t>9</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GB" b="1" dirty="0"/>
              <a:t>Photo credit: </a:t>
            </a:r>
            <a:r>
              <a:rPr lang="en-GB" dirty="0"/>
              <a:t>Photo courtesy of Kathryn Kendall.</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5564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032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525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307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003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96723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74892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344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81759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4490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128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25875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04155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844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3113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2153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2892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3505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715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2227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33465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543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985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35216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6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345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32641063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4"/>
    </p:custDataLst>
    <p:extLst>
      <p:ext uri="{BB962C8B-B14F-4D97-AF65-F5344CB8AC3E}">
        <p14:creationId xmlns:p14="http://schemas.microsoft.com/office/powerpoint/2010/main" val="19190503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wmf"/><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wmf"/><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8.wmf"/><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9D388-9C8D-4E7A-8052-0F1BDEE6573D}"/>
              </a:ext>
            </a:extLst>
          </p:cNvPr>
          <p:cNvSpPr>
            <a:spLocks noGrp="1"/>
          </p:cNvSpPr>
          <p:nvPr>
            <p:ph type="title"/>
          </p:nvPr>
        </p:nvSpPr>
        <p:spPr/>
        <p:txBody>
          <a:bodyPr/>
          <a:lstStyle/>
          <a:p>
            <a:r>
              <a:rPr lang="en-GB" dirty="0"/>
              <a:t>Changing State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1"/>
          <p:cNvSpPr>
            <a:spLocks noGrp="1" noChangeArrowheads="1"/>
          </p:cNvSpPr>
          <p:nvPr>
            <p:ph type="title"/>
          </p:nvPr>
        </p:nvSpPr>
        <p:spPr>
          <a:noFill/>
        </p:spPr>
        <p:txBody>
          <a:bodyPr/>
          <a:lstStyle/>
          <a:p>
            <a:pPr eaLnBrk="1" hangingPunct="1"/>
            <a:r>
              <a:rPr lang="en-GB" dirty="0"/>
              <a:t>The changing states of water</a:t>
            </a:r>
          </a:p>
        </p:txBody>
      </p:sp>
      <p:pic>
        <p:nvPicPr>
          <p:cNvPr id="6" name="Picture 5" descr="flash_icon">
            <a:extLst>
              <a:ext uri="{FF2B5EF4-FFF2-40B4-BE49-F238E27FC236}">
                <a16:creationId xmlns:a16="http://schemas.microsoft.com/office/drawing/2014/main" id="{871A65BC-BB07-48E5-AC43-339A619F3DF7}"/>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B28DB35B-F8CC-4951-A276-403DF81ADF4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6175"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1188F933-79A5-4D36-AC80-6AA9282DA0D1}"/>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6"/>
          <p:cNvSpPr>
            <a:spLocks noGrp="1" noChangeArrowheads="1"/>
          </p:cNvSpPr>
          <p:nvPr>
            <p:ph type="title"/>
          </p:nvPr>
        </p:nvSpPr>
        <p:spPr>
          <a:noFill/>
        </p:spPr>
        <p:txBody>
          <a:bodyPr/>
          <a:lstStyle/>
          <a:p>
            <a:pPr eaLnBrk="1" hangingPunct="1"/>
            <a:r>
              <a:rPr lang="en-GB" dirty="0"/>
              <a:t>The states of water and their temperatures</a:t>
            </a:r>
          </a:p>
        </p:txBody>
      </p:sp>
      <p:pic>
        <p:nvPicPr>
          <p:cNvPr id="6" name="Picture 5" descr="flash_icon">
            <a:extLst>
              <a:ext uri="{FF2B5EF4-FFF2-40B4-BE49-F238E27FC236}">
                <a16:creationId xmlns:a16="http://schemas.microsoft.com/office/drawing/2014/main" id="{EB2AD31E-C7D5-4FCA-B6AB-EC50AAFA5319}"/>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FB63C1B5-8660-4629-9339-66F8E9B650C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7198"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9C10BC15-3E2F-42E9-843C-B549376773E0}"/>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3363" y="53975"/>
            <a:ext cx="7973659" cy="549275"/>
          </a:xfrm>
          <a:noFill/>
        </p:spPr>
        <p:txBody>
          <a:bodyPr/>
          <a:lstStyle/>
          <a:p>
            <a:pPr eaLnBrk="1" hangingPunct="1"/>
            <a:r>
              <a:rPr lang="en-GB" dirty="0"/>
              <a:t>Mass and changing of state</a:t>
            </a:r>
          </a:p>
        </p:txBody>
      </p:sp>
      <p:sp>
        <p:nvSpPr>
          <p:cNvPr id="15363" name="Text Box 4"/>
          <p:cNvSpPr txBox="1">
            <a:spLocks noChangeArrowheads="1"/>
          </p:cNvSpPr>
          <p:nvPr/>
        </p:nvSpPr>
        <p:spPr bwMode="auto">
          <a:xfrm>
            <a:off x="335139" y="776464"/>
            <a:ext cx="8442325" cy="461962"/>
          </a:xfrm>
          <a:prstGeom prst="rect">
            <a:avLst/>
          </a:prstGeom>
          <a:noFill/>
          <a:ln w="9525">
            <a:noFill/>
            <a:miter lim="800000"/>
            <a:headEnd/>
            <a:tailEnd/>
          </a:ln>
        </p:spPr>
        <p:txBody>
          <a:bodyPr>
            <a:spAutoFit/>
          </a:bodyPr>
          <a:lstStyle/>
          <a:p>
            <a:r>
              <a:rPr lang="en-GB" dirty="0"/>
              <a:t>What will the mass of this flask be when the ice has melted?</a:t>
            </a:r>
          </a:p>
        </p:txBody>
      </p:sp>
      <p:sp>
        <p:nvSpPr>
          <p:cNvPr id="159749" name="Text Box 5"/>
          <p:cNvSpPr txBox="1">
            <a:spLocks noChangeArrowheads="1"/>
          </p:cNvSpPr>
          <p:nvPr/>
        </p:nvSpPr>
        <p:spPr bwMode="auto">
          <a:xfrm>
            <a:off x="335139" y="1784526"/>
            <a:ext cx="2881313" cy="460375"/>
          </a:xfrm>
          <a:prstGeom prst="rect">
            <a:avLst/>
          </a:prstGeom>
          <a:noFill/>
          <a:ln w="9525" algn="ctr">
            <a:noFill/>
            <a:miter lim="800000"/>
            <a:headEnd/>
            <a:tailEnd/>
          </a:ln>
        </p:spPr>
        <p:txBody>
          <a:bodyPr>
            <a:spAutoFit/>
          </a:bodyPr>
          <a:lstStyle/>
          <a:p>
            <a:r>
              <a:rPr lang="en-GB" dirty="0"/>
              <a:t>It will be 80</a:t>
            </a:r>
            <a:r>
              <a:rPr lang="en-GB" sz="1000" dirty="0"/>
              <a:t> </a:t>
            </a:r>
            <a:r>
              <a:rPr lang="en-GB" dirty="0"/>
              <a:t>g.</a:t>
            </a:r>
          </a:p>
        </p:txBody>
      </p:sp>
      <p:pic>
        <p:nvPicPr>
          <p:cNvPr id="15366" name="Picture 12" descr="Changing state_flask.png"/>
          <p:cNvPicPr>
            <a:picLocks noChangeAspect="1"/>
          </p:cNvPicPr>
          <p:nvPr/>
        </p:nvPicPr>
        <p:blipFill>
          <a:blip r:embed="rId3"/>
          <a:srcRect/>
          <a:stretch>
            <a:fillRect/>
          </a:stretch>
        </p:blipFill>
        <p:spPr bwMode="auto">
          <a:xfrm>
            <a:off x="4373563" y="1865313"/>
            <a:ext cx="4181475" cy="3811587"/>
          </a:xfrm>
          <a:prstGeom prst="rect">
            <a:avLst/>
          </a:prstGeom>
          <a:noFill/>
          <a:ln w="9525">
            <a:noFill/>
            <a:miter lim="800000"/>
            <a:headEnd/>
            <a:tailEnd/>
          </a:ln>
        </p:spPr>
      </p:pic>
      <p:sp>
        <p:nvSpPr>
          <p:cNvPr id="14" name="Text Box 4"/>
          <p:cNvSpPr txBox="1">
            <a:spLocks noChangeArrowheads="1"/>
          </p:cNvSpPr>
          <p:nvPr/>
        </p:nvSpPr>
        <p:spPr bwMode="auto">
          <a:xfrm>
            <a:off x="335139" y="2791001"/>
            <a:ext cx="3419475" cy="1200150"/>
          </a:xfrm>
          <a:prstGeom prst="rect">
            <a:avLst/>
          </a:prstGeom>
          <a:noFill/>
          <a:ln w="9525">
            <a:noFill/>
            <a:miter lim="800000"/>
            <a:headEnd/>
            <a:tailEnd/>
          </a:ln>
        </p:spPr>
        <p:txBody>
          <a:bodyPr>
            <a:spAutoFit/>
          </a:bodyPr>
          <a:lstStyle/>
          <a:p>
            <a:r>
              <a:rPr lang="en-GB" dirty="0"/>
              <a:t>The </a:t>
            </a:r>
            <a:r>
              <a:rPr lang="en-GB" b="1" dirty="0">
                <a:solidFill>
                  <a:srgbClr val="286DA6"/>
                </a:solidFill>
              </a:rPr>
              <a:t>amount</a:t>
            </a:r>
            <a:r>
              <a:rPr lang="en-GB" dirty="0"/>
              <a:t> of matter always stays the same when it changes state.</a:t>
            </a:r>
          </a:p>
        </p:txBody>
      </p:sp>
      <p:sp>
        <p:nvSpPr>
          <p:cNvPr id="15" name="Text Box 4"/>
          <p:cNvSpPr txBox="1">
            <a:spLocks noChangeArrowheads="1"/>
          </p:cNvSpPr>
          <p:nvPr/>
        </p:nvSpPr>
        <p:spPr bwMode="auto">
          <a:xfrm>
            <a:off x="335139" y="4537251"/>
            <a:ext cx="3419475" cy="830263"/>
          </a:xfrm>
          <a:prstGeom prst="rect">
            <a:avLst/>
          </a:prstGeom>
          <a:noFill/>
          <a:ln w="9525">
            <a:noFill/>
            <a:miter lim="800000"/>
            <a:headEnd/>
            <a:tailEnd/>
          </a:ln>
        </p:spPr>
        <p:txBody>
          <a:bodyPr>
            <a:spAutoFit/>
          </a:bodyPr>
          <a:lstStyle/>
          <a:p>
            <a:r>
              <a:rPr lang="en-GB"/>
              <a:t>This means that its mass will not change.</a:t>
            </a:r>
          </a:p>
        </p:txBody>
      </p:sp>
      <p:pic>
        <p:nvPicPr>
          <p:cNvPr id="9" name="Picture 19">
            <a:hlinkClick r:id="" action="ppaction://hlinkshowjump?jump=nextslide"/>
            <a:extLst>
              <a:ext uri="{FF2B5EF4-FFF2-40B4-BE49-F238E27FC236}">
                <a16:creationId xmlns:a16="http://schemas.microsoft.com/office/drawing/2014/main" id="{63717236-CAED-41F5-A87B-374E1B3A22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4"/>
          <p:cNvSpPr>
            <a:spLocks noGrp="1" noChangeArrowheads="1"/>
          </p:cNvSpPr>
          <p:nvPr>
            <p:ph type="title"/>
          </p:nvPr>
        </p:nvSpPr>
        <p:spPr>
          <a:noFill/>
        </p:spPr>
        <p:txBody>
          <a:bodyPr/>
          <a:lstStyle/>
          <a:p>
            <a:pPr eaLnBrk="1" hangingPunct="1"/>
            <a:r>
              <a:rPr lang="en-GB" dirty="0"/>
              <a:t>Changing state summary</a:t>
            </a:r>
          </a:p>
        </p:txBody>
      </p:sp>
      <p:pic>
        <p:nvPicPr>
          <p:cNvPr id="5" name="Picture 4" descr="flash_icon">
            <a:extLst>
              <a:ext uri="{FF2B5EF4-FFF2-40B4-BE49-F238E27FC236}">
                <a16:creationId xmlns:a16="http://schemas.microsoft.com/office/drawing/2014/main" id="{61A37D1E-B891-4632-A9F0-69E33091D266}"/>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8222"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7D9F3980-739C-4BAA-B186-D786AEC44B5E}"/>
                    </a:ext>
                  </a:extLst>
                </p:cNvPr>
                <p:cNvPicPr>
                  <a:picLocks/>
                </p:cNvPicPr>
                <p:nvPr/>
              </p:nvPicPr>
              <p:blipFill>
                <a:blip r:embed="rId6"/>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Planning and Carrying Out Investigations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a:p>
            <a:r>
              <a:rPr lang="en-GB" sz="1600" dirty="0"/>
              <a:t>2. Cause and Effect</a:t>
            </a:r>
          </a:p>
          <a:p>
            <a:r>
              <a:rPr lang="en-GB" sz="1600" dirty="0"/>
              <a:t>5. Energy and Matter</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2"/>
          <p:cNvSpPr>
            <a:spLocks noGrp="1" noChangeArrowheads="1"/>
          </p:cNvSpPr>
          <p:nvPr>
            <p:ph type="title"/>
          </p:nvPr>
        </p:nvSpPr>
        <p:spPr>
          <a:noFill/>
        </p:spPr>
        <p:txBody>
          <a:bodyPr/>
          <a:lstStyle/>
          <a:p>
            <a:pPr eaLnBrk="1" hangingPunct="1"/>
            <a:r>
              <a:rPr lang="en-GB" dirty="0"/>
              <a:t>Changing between states</a:t>
            </a:r>
          </a:p>
        </p:txBody>
      </p:sp>
      <p:pic>
        <p:nvPicPr>
          <p:cNvPr id="7" name="Picture 6" descr="flash_icon">
            <a:extLst>
              <a:ext uri="{FF2B5EF4-FFF2-40B4-BE49-F238E27FC236}">
                <a16:creationId xmlns:a16="http://schemas.microsoft.com/office/drawing/2014/main" id="{F8D6BE3F-7BC1-4E33-9A16-69A66B364F76}"/>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5D3225FF-8E1A-435C-BB0F-F0F609A98602}"/>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3652D89E-EAFF-43DE-90E9-9E179A8FB86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53"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4EFEA417-58B3-418B-9DAC-95B1B35014CF}"/>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pPr eaLnBrk="1" hangingPunct="1"/>
            <a:r>
              <a:rPr lang="en-GB" dirty="0"/>
              <a:t>Solid, liquid or gas</a:t>
            </a:r>
          </a:p>
        </p:txBody>
      </p:sp>
      <p:sp>
        <p:nvSpPr>
          <p:cNvPr id="13315" name="Text Box 4"/>
          <p:cNvSpPr txBox="1">
            <a:spLocks noChangeArrowheads="1"/>
          </p:cNvSpPr>
          <p:nvPr/>
        </p:nvSpPr>
        <p:spPr bwMode="auto">
          <a:xfrm>
            <a:off x="339548" y="776792"/>
            <a:ext cx="8442325" cy="830262"/>
          </a:xfrm>
          <a:prstGeom prst="rect">
            <a:avLst/>
          </a:prstGeom>
          <a:noFill/>
          <a:ln w="9525">
            <a:noFill/>
            <a:miter lim="800000"/>
            <a:headEnd/>
            <a:tailEnd/>
          </a:ln>
        </p:spPr>
        <p:txBody>
          <a:bodyPr>
            <a:spAutoFit/>
          </a:bodyPr>
          <a:lstStyle/>
          <a:p>
            <a:r>
              <a:rPr lang="en-GB" dirty="0"/>
              <a:t>Matter in the Universe comes in different states. These are: </a:t>
            </a:r>
            <a:r>
              <a:rPr lang="en-GB" b="1" dirty="0">
                <a:solidFill>
                  <a:srgbClr val="286DA6"/>
                </a:solidFill>
              </a:rPr>
              <a:t>solid</a:t>
            </a:r>
            <a:r>
              <a:rPr lang="en-GB" dirty="0"/>
              <a:t>, </a:t>
            </a:r>
            <a:r>
              <a:rPr lang="en-GB" b="1" dirty="0">
                <a:solidFill>
                  <a:srgbClr val="286DA6"/>
                </a:solidFill>
              </a:rPr>
              <a:t>liquid</a:t>
            </a:r>
            <a:r>
              <a:rPr lang="en-GB" dirty="0"/>
              <a:t> or </a:t>
            </a:r>
            <a:r>
              <a:rPr lang="en-GB" b="1" dirty="0">
                <a:solidFill>
                  <a:srgbClr val="286DA6"/>
                </a:solidFill>
              </a:rPr>
              <a:t>gas</a:t>
            </a:r>
            <a:r>
              <a:rPr lang="en-GB" dirty="0"/>
              <a:t>.</a:t>
            </a:r>
          </a:p>
        </p:txBody>
      </p:sp>
      <p:sp>
        <p:nvSpPr>
          <p:cNvPr id="159749" name="Text Box 5"/>
          <p:cNvSpPr txBox="1">
            <a:spLocks noChangeArrowheads="1"/>
          </p:cNvSpPr>
          <p:nvPr/>
        </p:nvSpPr>
        <p:spPr bwMode="auto">
          <a:xfrm>
            <a:off x="339548" y="1884867"/>
            <a:ext cx="5314950" cy="830997"/>
          </a:xfrm>
          <a:prstGeom prst="rect">
            <a:avLst/>
          </a:prstGeom>
          <a:noFill/>
          <a:ln w="9525" algn="ctr">
            <a:noFill/>
            <a:miter lim="800000"/>
            <a:headEnd/>
            <a:tailEnd/>
          </a:ln>
        </p:spPr>
        <p:txBody>
          <a:bodyPr>
            <a:spAutoFit/>
          </a:bodyPr>
          <a:lstStyle/>
          <a:p>
            <a:r>
              <a:rPr lang="en-GB" dirty="0"/>
              <a:t>A solid is rigid. Its shape and </a:t>
            </a:r>
            <a:r>
              <a:rPr lang="en-GB" b="1" dirty="0">
                <a:solidFill>
                  <a:srgbClr val="286DA6"/>
                </a:solidFill>
              </a:rPr>
              <a:t>volume</a:t>
            </a:r>
            <a:r>
              <a:rPr lang="en-GB" dirty="0"/>
              <a:t> do not change.</a:t>
            </a:r>
          </a:p>
        </p:txBody>
      </p:sp>
      <p:sp>
        <p:nvSpPr>
          <p:cNvPr id="159750" name="Text Box 6"/>
          <p:cNvSpPr txBox="1">
            <a:spLocks noChangeArrowheads="1"/>
          </p:cNvSpPr>
          <p:nvPr/>
        </p:nvSpPr>
        <p:spPr bwMode="auto">
          <a:xfrm>
            <a:off x="3795536" y="2994529"/>
            <a:ext cx="4967287" cy="1187450"/>
          </a:xfrm>
          <a:prstGeom prst="rect">
            <a:avLst/>
          </a:prstGeom>
          <a:noFill/>
          <a:ln w="9525" algn="ctr">
            <a:noFill/>
            <a:miter lim="800000"/>
            <a:headEnd/>
            <a:tailEnd/>
          </a:ln>
        </p:spPr>
        <p:txBody>
          <a:bodyPr>
            <a:spAutoFit/>
          </a:bodyPr>
          <a:lstStyle/>
          <a:p>
            <a:r>
              <a:rPr lang="en-GB"/>
              <a:t>A liquid changes shape to fit its container. However, its volume is always the same.</a:t>
            </a:r>
          </a:p>
        </p:txBody>
      </p:sp>
      <p:sp>
        <p:nvSpPr>
          <p:cNvPr id="159751" name="Text Box 7"/>
          <p:cNvSpPr txBox="1">
            <a:spLocks noChangeArrowheads="1"/>
          </p:cNvSpPr>
          <p:nvPr/>
        </p:nvSpPr>
        <p:spPr bwMode="auto">
          <a:xfrm>
            <a:off x="339548" y="4467729"/>
            <a:ext cx="4691063" cy="457200"/>
          </a:xfrm>
          <a:prstGeom prst="rect">
            <a:avLst/>
          </a:prstGeom>
          <a:noFill/>
          <a:ln w="9525" algn="ctr">
            <a:noFill/>
            <a:miter lim="800000"/>
            <a:headEnd/>
            <a:tailEnd/>
          </a:ln>
        </p:spPr>
        <p:txBody>
          <a:bodyPr wrap="none">
            <a:spAutoFit/>
          </a:bodyPr>
          <a:lstStyle/>
          <a:p>
            <a:r>
              <a:rPr lang="en-GB"/>
              <a:t>Gas spreads out to fill any space.</a:t>
            </a:r>
          </a:p>
        </p:txBody>
      </p:sp>
      <p:sp>
        <p:nvSpPr>
          <p:cNvPr id="159752" name="Text Box 8"/>
          <p:cNvSpPr txBox="1">
            <a:spLocks noChangeArrowheads="1"/>
          </p:cNvSpPr>
          <p:nvPr/>
        </p:nvSpPr>
        <p:spPr bwMode="auto">
          <a:xfrm>
            <a:off x="339548" y="5212267"/>
            <a:ext cx="8442325" cy="830997"/>
          </a:xfrm>
          <a:prstGeom prst="rect">
            <a:avLst/>
          </a:prstGeom>
          <a:noFill/>
          <a:ln w="9525" algn="ctr">
            <a:noFill/>
            <a:miter lim="800000"/>
            <a:headEnd/>
            <a:tailEnd/>
          </a:ln>
        </p:spPr>
        <p:txBody>
          <a:bodyPr>
            <a:spAutoFit/>
          </a:bodyPr>
          <a:lstStyle/>
          <a:p>
            <a:r>
              <a:rPr lang="en-GB" dirty="0"/>
              <a:t>Matter can change from solid to liquid to gas and back again. This is known as </a:t>
            </a:r>
            <a:r>
              <a:rPr lang="en-GB" b="1" dirty="0">
                <a:solidFill>
                  <a:srgbClr val="286DA6"/>
                </a:solidFill>
              </a:rPr>
              <a:t>changing state</a:t>
            </a:r>
            <a:r>
              <a:rPr lang="en-GB" dirty="0"/>
              <a:t>.</a:t>
            </a:r>
          </a:p>
        </p:txBody>
      </p:sp>
      <p:pic>
        <p:nvPicPr>
          <p:cNvPr id="159754" name="Picture 10" descr="ice cube"/>
          <p:cNvPicPr>
            <a:picLocks noChangeAspect="1" noChangeArrowheads="1"/>
          </p:cNvPicPr>
          <p:nvPr/>
        </p:nvPicPr>
        <p:blipFill>
          <a:blip r:embed="rId3"/>
          <a:srcRect/>
          <a:stretch>
            <a:fillRect/>
          </a:stretch>
        </p:blipFill>
        <p:spPr bwMode="auto">
          <a:xfrm>
            <a:off x="5949773" y="1367342"/>
            <a:ext cx="1609725" cy="1585912"/>
          </a:xfrm>
          <a:prstGeom prst="rect">
            <a:avLst/>
          </a:prstGeom>
          <a:noFill/>
          <a:ln w="9525">
            <a:noFill/>
            <a:miter lim="800000"/>
            <a:headEnd/>
            <a:tailEnd/>
          </a:ln>
        </p:spPr>
      </p:pic>
      <p:pic>
        <p:nvPicPr>
          <p:cNvPr id="159755" name="Picture 11" descr="puddle"/>
          <p:cNvPicPr>
            <a:picLocks noChangeAspect="1" noChangeArrowheads="1"/>
          </p:cNvPicPr>
          <p:nvPr/>
        </p:nvPicPr>
        <p:blipFill>
          <a:blip r:embed="rId4"/>
          <a:srcRect/>
          <a:stretch>
            <a:fillRect/>
          </a:stretch>
        </p:blipFill>
        <p:spPr bwMode="auto">
          <a:xfrm>
            <a:off x="472898" y="2908804"/>
            <a:ext cx="2854325" cy="1314450"/>
          </a:xfrm>
          <a:prstGeom prst="rect">
            <a:avLst/>
          </a:prstGeom>
          <a:noFill/>
          <a:ln w="9525">
            <a:noFill/>
            <a:miter lim="800000"/>
            <a:headEnd/>
            <a:tailEnd/>
          </a:ln>
        </p:spPr>
      </p:pic>
      <p:pic>
        <p:nvPicPr>
          <p:cNvPr id="159757" name="Picture 13" descr="gas"/>
          <p:cNvPicPr>
            <a:picLocks noChangeAspect="1" noChangeArrowheads="1"/>
          </p:cNvPicPr>
          <p:nvPr/>
        </p:nvPicPr>
        <p:blipFill>
          <a:blip r:embed="rId5"/>
          <a:srcRect/>
          <a:stretch>
            <a:fillRect/>
          </a:stretch>
        </p:blipFill>
        <p:spPr bwMode="auto">
          <a:xfrm>
            <a:off x="5022673" y="4388354"/>
            <a:ext cx="3752850" cy="666750"/>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47D6D584-78A8-4D56-A19D-733C1EEAFA9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9">
            <a:hlinkClick r:id="" action="ppaction://hlinkshowjump?jump=nextslide"/>
            <a:extLst>
              <a:ext uri="{FF2B5EF4-FFF2-40B4-BE49-F238E27FC236}">
                <a16:creationId xmlns:a16="http://schemas.microsoft.com/office/drawing/2014/main" id="{3914C521-D757-484F-A0FD-C0E205054D7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97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9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97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7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p:bldP spid="159750" grpId="0"/>
      <p:bldP spid="159751" grpId="0"/>
      <p:bldP spid="1597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Grp="1" noChangeArrowheads="1"/>
          </p:cNvSpPr>
          <p:nvPr>
            <p:ph type="title"/>
          </p:nvPr>
        </p:nvSpPr>
        <p:spPr>
          <a:noFill/>
        </p:spPr>
        <p:txBody>
          <a:bodyPr/>
          <a:lstStyle/>
          <a:p>
            <a:pPr eaLnBrk="1" hangingPunct="1"/>
            <a:r>
              <a:rPr lang="en-GB" dirty="0"/>
              <a:t>How are solids, liquids and gases different?</a:t>
            </a:r>
          </a:p>
        </p:txBody>
      </p:sp>
      <p:pic>
        <p:nvPicPr>
          <p:cNvPr id="6" name="Picture 5" descr="flash_icon">
            <a:extLst>
              <a:ext uri="{FF2B5EF4-FFF2-40B4-BE49-F238E27FC236}">
                <a16:creationId xmlns:a16="http://schemas.microsoft.com/office/drawing/2014/main" id="{60F5BA85-E74D-4407-9B3F-96EA094ADD40}"/>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4D095F35-7367-4F6F-B8F3-25AD9716352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7"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35405F56-4F6D-4564-9634-6F08E616F0EA}"/>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p:cNvSpPr>
            <a:spLocks noGrp="1" noChangeArrowheads="1"/>
          </p:cNvSpPr>
          <p:nvPr>
            <p:ph type="title"/>
          </p:nvPr>
        </p:nvSpPr>
        <p:spPr>
          <a:noFill/>
        </p:spPr>
        <p:txBody>
          <a:bodyPr/>
          <a:lstStyle/>
          <a:p>
            <a:pPr eaLnBrk="1" hangingPunct="1"/>
            <a:r>
              <a:rPr lang="en-GB" dirty="0"/>
              <a:t>Heating water</a:t>
            </a:r>
          </a:p>
        </p:txBody>
      </p:sp>
      <p:pic>
        <p:nvPicPr>
          <p:cNvPr id="7" name="Picture 19">
            <a:hlinkClick r:id="" action="ppaction://hlinkshowjump?jump=nextslide"/>
            <a:extLst>
              <a:ext uri="{FF2B5EF4-FFF2-40B4-BE49-F238E27FC236}">
                <a16:creationId xmlns:a16="http://schemas.microsoft.com/office/drawing/2014/main" id="{5AA4C189-C91C-49D5-BBA9-F3F276E9FA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18E93C52-76C3-4060-9533-F483A189AD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9" name="Picture 6" descr="flash_icon">
            <a:extLst>
              <a:ext uri="{FF2B5EF4-FFF2-40B4-BE49-F238E27FC236}">
                <a16:creationId xmlns:a16="http://schemas.microsoft.com/office/drawing/2014/main" id="{0088F844-0061-4F22-9DDD-2861349D363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5E15D90D-4B61-4CF6-9F74-F0155DC5ABD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81939"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02"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6F3BF85C-F66C-441E-9A1B-5044CA8DE66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en-GB" dirty="0"/>
              <a:t>Evaporation</a:t>
            </a:r>
          </a:p>
        </p:txBody>
      </p:sp>
      <p:pic>
        <p:nvPicPr>
          <p:cNvPr id="7" name="Picture 19">
            <a:hlinkClick r:id="" action="ppaction://hlinkshowjump?jump=nextslide"/>
            <a:extLst>
              <a:ext uri="{FF2B5EF4-FFF2-40B4-BE49-F238E27FC236}">
                <a16:creationId xmlns:a16="http://schemas.microsoft.com/office/drawing/2014/main" id="{B646116D-A8F2-427E-9BC7-CF5CE27D407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19259932-AB34-4F89-8103-8F36218C86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13" name="Picture 6" descr="flash_icon">
            <a:extLst>
              <a:ext uri="{FF2B5EF4-FFF2-40B4-BE49-F238E27FC236}">
                <a16:creationId xmlns:a16="http://schemas.microsoft.com/office/drawing/2014/main" id="{AC240B43-0E65-46EA-9F18-E73A2C941030}"/>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4" name="Picture 13">
            <a:extLst>
              <a:ext uri="{FF2B5EF4-FFF2-40B4-BE49-F238E27FC236}">
                <a16:creationId xmlns:a16="http://schemas.microsoft.com/office/drawing/2014/main" id="{3FF45931-5603-489A-8866-09D30B14214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81939"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25"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FFC47ABF-94F3-4CA6-8A0D-F37702BF8F7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type="title"/>
          </p:nvPr>
        </p:nvSpPr>
        <p:spPr>
          <a:noFill/>
        </p:spPr>
        <p:txBody>
          <a:bodyPr/>
          <a:lstStyle/>
          <a:p>
            <a:pPr eaLnBrk="1" hangingPunct="1"/>
            <a:r>
              <a:rPr lang="en-GB" dirty="0"/>
              <a:t>Ice at room temperature</a:t>
            </a:r>
          </a:p>
        </p:txBody>
      </p:sp>
      <p:pic>
        <p:nvPicPr>
          <p:cNvPr id="7" name="Picture 19">
            <a:hlinkClick r:id="" action="ppaction://hlinkshowjump?jump=nextslide"/>
            <a:extLst>
              <a:ext uri="{FF2B5EF4-FFF2-40B4-BE49-F238E27FC236}">
                <a16:creationId xmlns:a16="http://schemas.microsoft.com/office/drawing/2014/main" id="{12A5EA90-DA33-4781-A982-281FBCECCCC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159E30E4-8731-4291-B622-7A56E5CF16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13" name="Picture 6" descr="flash_icon">
            <a:extLst>
              <a:ext uri="{FF2B5EF4-FFF2-40B4-BE49-F238E27FC236}">
                <a16:creationId xmlns:a16="http://schemas.microsoft.com/office/drawing/2014/main" id="{5875A1FB-FE68-41C9-8B18-98A799E3ADE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4" name="Picture 13">
            <a:extLst>
              <a:ext uri="{FF2B5EF4-FFF2-40B4-BE49-F238E27FC236}">
                <a16:creationId xmlns:a16="http://schemas.microsoft.com/office/drawing/2014/main" id="{A54B5E4F-4A1E-47B6-AAFD-6E24EC60925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81939"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150"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7D14DA8C-0F1F-479E-9FAE-63485D24796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35139" y="776464"/>
            <a:ext cx="8478838" cy="822325"/>
          </a:xfrm>
          <a:prstGeom prst="rect">
            <a:avLst/>
          </a:prstGeom>
          <a:noFill/>
          <a:ln w="9525">
            <a:noFill/>
            <a:miter lim="800000"/>
            <a:headEnd/>
            <a:tailEnd/>
          </a:ln>
        </p:spPr>
        <p:txBody>
          <a:bodyPr>
            <a:spAutoFit/>
          </a:bodyPr>
          <a:lstStyle/>
          <a:p>
            <a:r>
              <a:rPr lang="en-GB" dirty="0"/>
              <a:t>Have you ever noticed what happens to the mirror in your bathroom when you have a bath or a shower?</a:t>
            </a:r>
          </a:p>
        </p:txBody>
      </p:sp>
      <p:sp>
        <p:nvSpPr>
          <p:cNvPr id="57350" name="Text Box 6"/>
          <p:cNvSpPr txBox="1">
            <a:spLocks noChangeArrowheads="1"/>
          </p:cNvSpPr>
          <p:nvPr/>
        </p:nvSpPr>
        <p:spPr bwMode="auto">
          <a:xfrm>
            <a:off x="3040239" y="1969470"/>
            <a:ext cx="5522913" cy="457200"/>
          </a:xfrm>
          <a:prstGeom prst="rect">
            <a:avLst/>
          </a:prstGeom>
          <a:noFill/>
          <a:ln w="9525">
            <a:noFill/>
            <a:miter lim="800000"/>
            <a:headEnd/>
            <a:tailEnd/>
          </a:ln>
        </p:spPr>
        <p:txBody>
          <a:bodyPr>
            <a:spAutoFit/>
          </a:bodyPr>
          <a:lstStyle/>
          <a:p>
            <a:r>
              <a:rPr lang="en-GB" dirty="0"/>
              <a:t>This is an example of </a:t>
            </a:r>
            <a:r>
              <a:rPr lang="en-GB" b="1" dirty="0">
                <a:solidFill>
                  <a:srgbClr val="286DA6"/>
                </a:solidFill>
              </a:rPr>
              <a:t>condensation</a:t>
            </a:r>
            <a:r>
              <a:rPr lang="en-GB" dirty="0"/>
              <a:t>.</a:t>
            </a:r>
          </a:p>
        </p:txBody>
      </p:sp>
      <p:pic>
        <p:nvPicPr>
          <p:cNvPr id="57354" name="Picture 10" descr="mirror"/>
          <p:cNvPicPr>
            <a:picLocks noChangeAspect="1" noChangeArrowheads="1"/>
          </p:cNvPicPr>
          <p:nvPr/>
        </p:nvPicPr>
        <p:blipFill>
          <a:blip r:embed="rId3">
            <a:lum bright="12000"/>
          </a:blip>
          <a:srcRect/>
          <a:stretch>
            <a:fillRect/>
          </a:stretch>
        </p:blipFill>
        <p:spPr bwMode="auto">
          <a:xfrm>
            <a:off x="338843" y="1912409"/>
            <a:ext cx="2593975" cy="3313113"/>
          </a:xfrm>
          <a:prstGeom prst="rect">
            <a:avLst/>
          </a:prstGeom>
          <a:noFill/>
          <a:ln w="9525">
            <a:noFill/>
            <a:miter lim="800000"/>
            <a:headEnd/>
            <a:tailEnd/>
          </a:ln>
        </p:spPr>
      </p:pic>
      <p:sp>
        <p:nvSpPr>
          <p:cNvPr id="14341" name="Rectangle 12"/>
          <p:cNvSpPr>
            <a:spLocks noGrp="1" noChangeArrowheads="1"/>
          </p:cNvSpPr>
          <p:nvPr>
            <p:ph type="title"/>
          </p:nvPr>
        </p:nvSpPr>
        <p:spPr>
          <a:noFill/>
        </p:spPr>
        <p:txBody>
          <a:bodyPr/>
          <a:lstStyle/>
          <a:p>
            <a:pPr eaLnBrk="1" hangingPunct="1"/>
            <a:r>
              <a:rPr lang="en-GB" dirty="0"/>
              <a:t>Condensation</a:t>
            </a:r>
          </a:p>
        </p:txBody>
      </p:sp>
      <p:sp>
        <p:nvSpPr>
          <p:cNvPr id="57359" name="Text Box 15"/>
          <p:cNvSpPr txBox="1">
            <a:spLocks noChangeArrowheads="1"/>
          </p:cNvSpPr>
          <p:nvPr/>
        </p:nvSpPr>
        <p:spPr bwMode="auto">
          <a:xfrm>
            <a:off x="3038652" y="2797351"/>
            <a:ext cx="4675187" cy="822325"/>
          </a:xfrm>
          <a:prstGeom prst="rect">
            <a:avLst/>
          </a:prstGeom>
          <a:noFill/>
          <a:ln w="9525" algn="ctr">
            <a:noFill/>
            <a:miter lim="800000"/>
            <a:headEnd/>
            <a:tailEnd/>
          </a:ln>
        </p:spPr>
        <p:txBody>
          <a:bodyPr wrap="none">
            <a:spAutoFit/>
          </a:bodyPr>
          <a:lstStyle/>
          <a:p>
            <a:r>
              <a:rPr lang="en-GB"/>
              <a:t>Hot water evaporates to become </a:t>
            </a:r>
          </a:p>
          <a:p>
            <a:r>
              <a:rPr lang="en-GB"/>
              <a:t>water vapor (a gas).</a:t>
            </a:r>
          </a:p>
        </p:txBody>
      </p:sp>
      <p:sp>
        <p:nvSpPr>
          <p:cNvPr id="57360" name="Text Box 16"/>
          <p:cNvSpPr txBox="1">
            <a:spLocks noChangeArrowheads="1"/>
          </p:cNvSpPr>
          <p:nvPr/>
        </p:nvSpPr>
        <p:spPr bwMode="auto">
          <a:xfrm>
            <a:off x="3045002" y="3990357"/>
            <a:ext cx="5970587" cy="1200329"/>
          </a:xfrm>
          <a:prstGeom prst="rect">
            <a:avLst/>
          </a:prstGeom>
          <a:noFill/>
          <a:ln w="9525" algn="ctr">
            <a:noFill/>
            <a:miter lim="800000"/>
            <a:headEnd/>
            <a:tailEnd/>
          </a:ln>
        </p:spPr>
        <p:txBody>
          <a:bodyPr>
            <a:spAutoFit/>
          </a:bodyPr>
          <a:lstStyle/>
          <a:p>
            <a:r>
              <a:rPr lang="en-GB" dirty="0"/>
              <a:t>When the water vapor touches a cold </a:t>
            </a:r>
          </a:p>
          <a:p>
            <a:r>
              <a:rPr lang="en-GB" dirty="0"/>
              <a:t>surface, such as a mirror, it cools down and turns back into a liquid. It </a:t>
            </a:r>
            <a:r>
              <a:rPr lang="en-GB" b="1" dirty="0">
                <a:solidFill>
                  <a:srgbClr val="286DA6"/>
                </a:solidFill>
              </a:rPr>
              <a:t>condenses</a:t>
            </a:r>
            <a:r>
              <a:rPr lang="en-GB" dirty="0"/>
              <a:t>. </a:t>
            </a:r>
          </a:p>
        </p:txBody>
      </p:sp>
      <p:sp>
        <p:nvSpPr>
          <p:cNvPr id="57361" name="Text Box 17"/>
          <p:cNvSpPr txBox="1">
            <a:spLocks noChangeArrowheads="1"/>
          </p:cNvSpPr>
          <p:nvPr/>
        </p:nvSpPr>
        <p:spPr bwMode="auto">
          <a:xfrm>
            <a:off x="335139" y="5561366"/>
            <a:ext cx="8335963" cy="457200"/>
          </a:xfrm>
          <a:prstGeom prst="rect">
            <a:avLst/>
          </a:prstGeom>
          <a:noFill/>
          <a:ln w="9525" algn="ctr">
            <a:noFill/>
            <a:miter lim="800000"/>
            <a:headEnd/>
            <a:tailEnd/>
          </a:ln>
        </p:spPr>
        <p:txBody>
          <a:bodyPr>
            <a:spAutoFit/>
          </a:bodyPr>
          <a:lstStyle/>
          <a:p>
            <a:r>
              <a:rPr lang="en-GB"/>
              <a:t>The mirror is covered by lots of tiny droplets of water.</a:t>
            </a:r>
          </a:p>
        </p:txBody>
      </p:sp>
      <p:pic>
        <p:nvPicPr>
          <p:cNvPr id="10" name="Picture 19">
            <a:hlinkClick r:id="" action="ppaction://hlinkshowjump?jump=nextslide"/>
            <a:extLst>
              <a:ext uri="{FF2B5EF4-FFF2-40B4-BE49-F238E27FC236}">
                <a16:creationId xmlns:a16="http://schemas.microsoft.com/office/drawing/2014/main" id="{A1648592-67C6-40F3-A86D-A694B2AFD5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3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9" grpId="0"/>
      <p:bldP spid="57360" grpId="0"/>
      <p:bldP spid="5736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13699</TotalTime>
  <Words>583</Words>
  <Application>Microsoft Office PowerPoint</Application>
  <PresentationFormat>On-screen Show (4:3)</PresentationFormat>
  <Paragraphs>62</Paragraphs>
  <Slides>13</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Wingdings 2</vt:lpstr>
      <vt:lpstr>Default Design</vt:lpstr>
      <vt:lpstr>3_Default Design</vt:lpstr>
      <vt:lpstr>Changing State</vt:lpstr>
      <vt:lpstr>Information</vt:lpstr>
      <vt:lpstr>Changing between states</vt:lpstr>
      <vt:lpstr>Solid, liquid or gas</vt:lpstr>
      <vt:lpstr>How are solids, liquids and gases different?</vt:lpstr>
      <vt:lpstr>Heating water</vt:lpstr>
      <vt:lpstr>Evaporation</vt:lpstr>
      <vt:lpstr>Ice at room temperature</vt:lpstr>
      <vt:lpstr>Condensation</vt:lpstr>
      <vt:lpstr>The changing states of water</vt:lpstr>
      <vt:lpstr>The states of water and their temperatures</vt:lpstr>
      <vt:lpstr>Mass and changing of state</vt:lpstr>
      <vt:lpstr>Changing state summary</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State</dc:title>
  <dc:subject>Boardworks Elementary School Physical Science</dc:subject>
  <dc:creator>Boardworks </dc:creator>
  <cp:lastModifiedBy>Tim Crilly</cp:lastModifiedBy>
  <cp:revision>276</cp:revision>
  <dcterms:created xsi:type="dcterms:W3CDTF">2005-07-04T16:47:03Z</dcterms:created>
  <dcterms:modified xsi:type="dcterms:W3CDTF">2018-12-04T11:03:36Z</dcterms:modified>
</cp:coreProperties>
</file>