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327" r:id="rId1"/>
    <p:sldMasterId id="2147486342" r:id="rId2"/>
  </p:sldMasterIdLst>
  <p:notesMasterIdLst>
    <p:notesMasterId r:id="rId12"/>
  </p:notesMasterIdLst>
  <p:handoutMasterIdLst>
    <p:handoutMasterId r:id="rId13"/>
  </p:handoutMasterIdLst>
  <p:sldIdLst>
    <p:sldId id="430" r:id="rId3"/>
    <p:sldId id="527" r:id="rId4"/>
    <p:sldId id="520" r:id="rId5"/>
    <p:sldId id="528" r:id="rId6"/>
    <p:sldId id="529" r:id="rId7"/>
    <p:sldId id="531" r:id="rId8"/>
    <p:sldId id="532" r:id="rId9"/>
    <p:sldId id="533" r:id="rId10"/>
    <p:sldId id="534" r:id="rId11"/>
  </p:sldIdLst>
  <p:sldSz cx="9144000" cy="6858000" type="screen4x3"/>
  <p:notesSz cx="6858000" cy="92964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Brucker" initials="JB" lastIdx="1" clrIdx="0">
    <p:extLst>
      <p:ext uri="{19B8F6BF-5375-455C-9EA6-DF929625EA0E}">
        <p15:presenceInfo xmlns:p15="http://schemas.microsoft.com/office/powerpoint/2012/main" userId="S-1-5-21-1268628583-2989570989-1043477212-6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DA6"/>
    <a:srgbClr val="000066"/>
    <a:srgbClr val="BEDAF0"/>
    <a:srgbClr val="333333"/>
    <a:srgbClr val="444444"/>
    <a:srgbClr val="010066"/>
    <a:srgbClr val="FFFFFF"/>
    <a:srgbClr val="FF6600"/>
    <a:srgbClr val="CC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979" autoAdjust="0"/>
  </p:normalViewPr>
  <p:slideViewPr>
    <p:cSldViewPr snapToGrid="0" showGuides="1">
      <p:cViewPr varScale="1">
        <p:scale>
          <a:sx n="85" d="100"/>
          <a:sy n="85" d="100"/>
        </p:scale>
        <p:origin x="540" y="66"/>
      </p:cViewPr>
      <p:guideLst>
        <p:guide orient="horz" pos="504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31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DCB85A24-CC71-4EBD-9F9E-77C0BC1BCD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376EFD9-74F3-4DA3-9F5E-4FDB1EB29D5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036FB7-67E5-47C8-AD4F-EE4EDDCD1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774001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E0C1D04-842E-4DDA-85DA-010BD4D80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1619A3B-AC77-4F8A-822E-5379320C8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B40EEA-2BDC-4A1A-846A-91A8B24EC1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24D1458-DAF3-4BDF-9087-958791BE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8167822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638925-E2DA-4A18-8829-673AAD6B0AD4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DC6F1C9-F0D6-4DF7-92B3-D1EECB78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23C50CA4-5BB0-48AE-A5E4-D378DFF2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84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b="1" dirty="0"/>
              <a:t>Photo credit: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Blue eye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Hquality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F494CC-E9DC-47E7-9283-A50ACC56B332}" type="slidenum">
              <a:rPr lang="en-US" altLang="en-US" sz="1200" b="1">
                <a:solidFill>
                  <a:schemeClr val="tx1"/>
                </a:solidFill>
              </a:rPr>
              <a:pPr algn="r"/>
              <a:t>3</a:t>
            </a:fld>
            <a:endParaRPr lang="en-US" altLang="en-US" sz="1200" b="1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You</a:t>
            </a:r>
            <a:r>
              <a:rPr lang="en-GB" baseline="0" dirty="0"/>
              <a:t> could ask students for their ideas before revealing the spider diagram. Discuss with the class which senses they use for each type of communication.</a:t>
            </a:r>
          </a:p>
          <a:p>
            <a:endParaRPr lang="en-GB" baseline="0" dirty="0"/>
          </a:p>
          <a:p>
            <a:r>
              <a:rPr lang="en-GB" b="1" baseline="0" dirty="0"/>
              <a:t>Photo credits: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Email menu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kpatyhka</a:t>
            </a:r>
            <a:r>
              <a:rPr lang="en-GB" altLang="en-US" dirty="0">
                <a:latin typeface="Arial" panose="020B0604020202020204" pitchFamily="34" charset="0"/>
              </a:rPr>
              <a:t>; </a:t>
            </a:r>
            <a:r>
              <a:rPr lang="en-GB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nvelope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Suradech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Prapairat</a:t>
            </a:r>
            <a:r>
              <a:rPr lang="en-GB" altLang="en-US" dirty="0">
                <a:latin typeface="Arial" panose="020B0604020202020204" pitchFamily="34" charset="0"/>
              </a:rPr>
              <a:t>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Hand holding a phone </a:t>
            </a:r>
            <a:r>
              <a:rPr lang="en-GB" altLang="en-US" dirty="0">
                <a:latin typeface="Arial" panose="020B0604020202020204" pitchFamily="34" charset="0"/>
              </a:rPr>
              <a:t>© Denys </a:t>
            </a:r>
            <a:r>
              <a:rPr lang="en-GB" altLang="en-US" dirty="0" err="1">
                <a:latin typeface="Arial" panose="020B0604020202020204" pitchFamily="34" charset="0"/>
              </a:rPr>
              <a:t>Prykhodov</a:t>
            </a:r>
            <a:r>
              <a:rPr lang="en-GB" altLang="en-US" dirty="0">
                <a:latin typeface="Arial" panose="020B0604020202020204" pitchFamily="34" charset="0"/>
              </a:rPr>
              <a:t>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Smartphone </a:t>
            </a:r>
            <a:r>
              <a:rPr lang="en-GB" altLang="en-US" dirty="0">
                <a:latin typeface="Arial" panose="020B0604020202020204" pitchFamily="34" charset="0"/>
              </a:rPr>
              <a:t>© guteksk7; </a:t>
            </a:r>
            <a:r>
              <a:rPr lang="en-GB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orse code key </a:t>
            </a:r>
            <a:r>
              <a:rPr lang="en-GB" altLang="en-US" dirty="0">
                <a:latin typeface="Arial" panose="020B0604020202020204" pitchFamily="34" charset="0"/>
              </a:rPr>
              <a:t>© Jason Salmon;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Hands holding smartphone with social media </a:t>
            </a:r>
            <a:r>
              <a:rPr lang="en-GB" altLang="en-US" dirty="0">
                <a:latin typeface="Arial" panose="020B0604020202020204" pitchFamily="34" charset="0"/>
              </a:rPr>
              <a:t>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Robert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Kneschke</a:t>
            </a:r>
            <a:r>
              <a:rPr lang="en-GB" altLang="en-US" dirty="0">
                <a:latin typeface="Arial" panose="020B0604020202020204" pitchFamily="34" charset="0"/>
              </a:rPr>
              <a:t>, all at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25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You</a:t>
            </a:r>
            <a:r>
              <a:rPr lang="en-GB" baseline="0" dirty="0"/>
              <a:t> could ask students how they think James can hear Alexis, then explain that sound vibrations travel along the string.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tools and/or materials to design and/or build a device that solves a specific problem or a solution to a specific problem.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06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Plan and conduct an investigation collaboratively to produce data to serve as the basis for evidence, using fair tests in which variables are controlled and the number of trials considered.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3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Make predictions about what would happen if a variable changes.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72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2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C7477E-F1D1-4778-9FC8-A0363EAE0E97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Compare predictions (based on prior experiences) to what occurred (observable events).</a:t>
            </a:r>
            <a:endParaRPr lang="en-GB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evidence (e.g., measurements, observations, patterns) to construct or support an explanation or design a solution to a problem.</a:t>
            </a:r>
            <a:endParaRPr lang="en-GB" dirty="0">
              <a:effectLst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76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5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58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8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5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429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55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90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84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48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49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943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56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62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044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36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034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971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96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75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11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2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78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46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6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9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347170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8" r:id="rId1"/>
    <p:sldLayoutId id="2147486329" r:id="rId2"/>
    <p:sldLayoutId id="2147486330" r:id="rId3"/>
    <p:sldLayoutId id="2147486331" r:id="rId4"/>
    <p:sldLayoutId id="2147486332" r:id="rId5"/>
    <p:sldLayoutId id="2147486333" r:id="rId6"/>
    <p:sldLayoutId id="2147486334" r:id="rId7"/>
    <p:sldLayoutId id="2147486335" r:id="rId8"/>
    <p:sldLayoutId id="2147486336" r:id="rId9"/>
    <p:sldLayoutId id="2147486337" r:id="rId10"/>
    <p:sldLayoutId id="2147486338" r:id="rId11"/>
    <p:sldLayoutId id="2147486339" r:id="rId12"/>
    <p:sldLayoutId id="2147486340" r:id="rId13"/>
    <p:sldLayoutId id="214748634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9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20140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3" r:id="rId1"/>
    <p:sldLayoutId id="2147486344" r:id="rId2"/>
    <p:sldLayoutId id="2147486345" r:id="rId3"/>
    <p:sldLayoutId id="2147486346" r:id="rId4"/>
    <p:sldLayoutId id="2147486347" r:id="rId5"/>
    <p:sldLayoutId id="2147486348" r:id="rId6"/>
    <p:sldLayoutId id="2147486349" r:id="rId7"/>
    <p:sldLayoutId id="2147486350" r:id="rId8"/>
    <p:sldLayoutId id="2147486351" r:id="rId9"/>
    <p:sldLayoutId id="2147486352" r:id="rId10"/>
    <p:sldLayoutId id="2147486353" r:id="rId11"/>
    <p:sldLayoutId id="21474863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980AF1-06CA-4779-B8BB-66F9DF21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Planning and Carrying Out Investigations</a:t>
            </a:r>
          </a:p>
          <a:p>
            <a:pPr>
              <a:buSzPct val="100000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>
              <a:buSzPct val="100000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6. Structure and Function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7779-CDAD-4396-9402-CCAEF466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use our senses?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293B27-2F94-49F8-B3E2-85EDF2CD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775" y="800100"/>
            <a:ext cx="813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use our </a:t>
            </a:r>
            <a:r>
              <a:rPr lang="en-GB" b="1" dirty="0">
                <a:solidFill>
                  <a:srgbClr val="286DA6"/>
                </a:solidFill>
              </a:rPr>
              <a:t>senses</a:t>
            </a:r>
            <a:r>
              <a:rPr lang="en-GB" b="1" dirty="0"/>
              <a:t> </a:t>
            </a:r>
            <a:r>
              <a:rPr lang="en-GB" dirty="0"/>
              <a:t>to find out about the world around 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775" y="1750725"/>
            <a:ext cx="309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Our eyes detect light.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775" y="2701350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Our ears detect sound.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775" y="3651975"/>
            <a:ext cx="3092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touch we can feel vibrations.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775" y="4971933"/>
            <a:ext cx="7985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also use technology to help us send and receive information over long distances.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83FD7-3159-494C-9C60-0E7554069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22" y="1834303"/>
            <a:ext cx="4960793" cy="25650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Down 19">
            <a:extLst>
              <a:ext uri="{FF2B5EF4-FFF2-40B4-BE49-F238E27FC236}">
                <a16:creationId xmlns:a16="http://schemas.microsoft.com/office/drawing/2014/main" id="{5C4AF0BA-202D-4FA7-8E7F-0DBD13D15BE5}"/>
              </a:ext>
            </a:extLst>
          </p:cNvPr>
          <p:cNvSpPr/>
          <p:nvPr/>
        </p:nvSpPr>
        <p:spPr bwMode="auto">
          <a:xfrm rot="7745896">
            <a:off x="2479668" y="2847353"/>
            <a:ext cx="540072" cy="1283840"/>
          </a:xfrm>
          <a:prstGeom prst="downArrow">
            <a:avLst/>
          </a:prstGeom>
          <a:solidFill>
            <a:srgbClr val="286D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FDBE0CA-E055-4D82-89F2-C7AE3766F28E}"/>
              </a:ext>
            </a:extLst>
          </p:cNvPr>
          <p:cNvSpPr/>
          <p:nvPr/>
        </p:nvSpPr>
        <p:spPr bwMode="auto">
          <a:xfrm rot="2550303">
            <a:off x="2644638" y="3920406"/>
            <a:ext cx="540072" cy="1267997"/>
          </a:xfrm>
          <a:prstGeom prst="downArrow">
            <a:avLst/>
          </a:prstGeom>
          <a:solidFill>
            <a:srgbClr val="286D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726229B-919C-4818-B9EB-8675DF26728B}"/>
              </a:ext>
            </a:extLst>
          </p:cNvPr>
          <p:cNvSpPr/>
          <p:nvPr/>
        </p:nvSpPr>
        <p:spPr bwMode="auto">
          <a:xfrm>
            <a:off x="4140692" y="4181049"/>
            <a:ext cx="540072" cy="1202956"/>
          </a:xfrm>
          <a:prstGeom prst="downArrow">
            <a:avLst/>
          </a:prstGeom>
          <a:solidFill>
            <a:srgbClr val="286D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4F85AC9-BB1A-4474-B5D9-44AD1C4FCEC3}"/>
              </a:ext>
            </a:extLst>
          </p:cNvPr>
          <p:cNvSpPr/>
          <p:nvPr/>
        </p:nvSpPr>
        <p:spPr bwMode="auto">
          <a:xfrm rot="18292975">
            <a:off x="5628463" y="3829902"/>
            <a:ext cx="540072" cy="1368609"/>
          </a:xfrm>
          <a:prstGeom prst="downArrow">
            <a:avLst/>
          </a:prstGeom>
          <a:solidFill>
            <a:srgbClr val="286D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359E2BE-DEFE-4810-A3BE-5275AF30F923}"/>
              </a:ext>
            </a:extLst>
          </p:cNvPr>
          <p:cNvSpPr/>
          <p:nvPr/>
        </p:nvSpPr>
        <p:spPr bwMode="auto">
          <a:xfrm rot="13761557">
            <a:off x="5799980" y="2844278"/>
            <a:ext cx="540072" cy="1300852"/>
          </a:xfrm>
          <a:prstGeom prst="downArrow">
            <a:avLst/>
          </a:prstGeom>
          <a:solidFill>
            <a:srgbClr val="286D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444990F-4D40-46DD-A970-903E587217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7216" r="12697" b="12049"/>
          <a:stretch/>
        </p:blipFill>
        <p:spPr>
          <a:xfrm>
            <a:off x="3687597" y="2021755"/>
            <a:ext cx="1288573" cy="744363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20E5346B-DFE8-4F16-B833-6E8C171697A3}"/>
              </a:ext>
            </a:extLst>
          </p:cNvPr>
          <p:cNvSpPr/>
          <p:nvPr/>
        </p:nvSpPr>
        <p:spPr bwMode="auto">
          <a:xfrm rot="10800000">
            <a:off x="4143016" y="2668491"/>
            <a:ext cx="540072" cy="1156618"/>
          </a:xfrm>
          <a:prstGeom prst="downArrow">
            <a:avLst/>
          </a:prstGeom>
          <a:solidFill>
            <a:srgbClr val="286D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A6D512-DDF1-4BDA-85F3-F46836F63A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7309" r="54202" b="2288"/>
          <a:stretch/>
        </p:blipFill>
        <p:spPr>
          <a:xfrm>
            <a:off x="1156271" y="5127078"/>
            <a:ext cx="770335" cy="15024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51062" y="3613003"/>
            <a:ext cx="3334852" cy="744362"/>
          </a:xfrm>
          <a:prstGeom prst="ellipse">
            <a:avLst/>
          </a:prstGeom>
          <a:solidFill>
            <a:srgbClr val="BEDAF0"/>
          </a:solidFill>
          <a:ln>
            <a:solidFill>
              <a:srgbClr val="28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rgbClr val="000066"/>
                </a:solidFill>
              </a:rPr>
              <a:t>Communication</a:t>
            </a:r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7985919" cy="830997"/>
          </a:xfrm>
          <a:prstGeom prst="rect">
            <a:avLst/>
          </a:prstGeom>
          <a:solidFill>
            <a:srgbClr val="BEDA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you give any examples of how we </a:t>
            </a:r>
            <a:r>
              <a:rPr lang="en-GB" b="1" dirty="0">
                <a:solidFill>
                  <a:srgbClr val="286DA6"/>
                </a:solidFill>
              </a:rPr>
              <a:t>communicate </a:t>
            </a:r>
            <a:r>
              <a:rPr lang="en-GB" dirty="0"/>
              <a:t>over long distances?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491" y="2248290"/>
            <a:ext cx="95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Email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892" y="4695535"/>
            <a:ext cx="208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message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7825" y="2185362"/>
            <a:ext cx="162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Phone call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0745" y="4455787"/>
            <a:ext cx="194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Social media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1056" y="5320349"/>
            <a:ext cx="179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Morse code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362" y="1592443"/>
            <a:ext cx="232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Sending letters</a:t>
            </a:r>
          </a:p>
        </p:txBody>
      </p:sp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4D0BDF5A-1988-4AE9-B012-59C288F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D576A7-3AF7-4D99-AEB5-DB76F721F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0ED384-F437-416D-9B46-3E5502FECD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3123" r="4083"/>
          <a:stretch/>
        </p:blipFill>
        <p:spPr>
          <a:xfrm>
            <a:off x="6875459" y="2668493"/>
            <a:ext cx="1040809" cy="12160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864286-C97C-43CC-B583-18B6D37A2A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r="22314"/>
          <a:stretch/>
        </p:blipFill>
        <p:spPr>
          <a:xfrm>
            <a:off x="6673567" y="4952101"/>
            <a:ext cx="1762331" cy="1283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BC9332-8E0A-44DB-8562-01BCB3DF27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15760" r="9012" b="26916"/>
          <a:stretch/>
        </p:blipFill>
        <p:spPr>
          <a:xfrm>
            <a:off x="3397224" y="5699560"/>
            <a:ext cx="1963601" cy="98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0BF80E8-5E77-43C3-85B9-4C7EF6E600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4" y="2744834"/>
            <a:ext cx="1704492" cy="11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4" grpId="0" animBg="1"/>
      <p:bldP spid="16" grpId="0" animBg="1"/>
      <p:bldP spid="17" grpId="0" animBg="1"/>
      <p:bldP spid="18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E84176-9F69-4408-8E90-6E057904C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2" y="1690634"/>
            <a:ext cx="8249374" cy="4120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a communication device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824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Alexis and James have designed a communication device.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63159" y="6098863"/>
            <a:ext cx="7217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Alexis talks into the cup James can hear her.</a:t>
            </a:r>
            <a:endParaRPr lang="en-GB" dirty="0"/>
          </a:p>
        </p:txBody>
      </p:sp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B331F9-357E-48AA-90BB-FA742AE1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0159C3-2DA8-4A84-81B3-6CEC8AC43CA0}"/>
              </a:ext>
            </a:extLst>
          </p:cNvPr>
          <p:cNvSpPr txBox="1"/>
          <p:nvPr/>
        </p:nvSpPr>
        <p:spPr>
          <a:xfrm>
            <a:off x="2539132" y="1690634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Cup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6E53976D-71E1-453B-A6B2-D1C257BDECB0}"/>
              </a:ext>
            </a:extLst>
          </p:cNvPr>
          <p:cNvSpPr/>
          <p:nvPr/>
        </p:nvSpPr>
        <p:spPr bwMode="auto">
          <a:xfrm rot="19432303">
            <a:off x="1930030" y="2053731"/>
            <a:ext cx="609600" cy="197136"/>
          </a:xfrm>
          <a:prstGeom prst="leftArrow">
            <a:avLst/>
          </a:prstGeom>
          <a:solidFill>
            <a:srgbClr val="286DA6"/>
          </a:solidFill>
          <a:ln w="9525" cap="flat" cmpd="sng" algn="ctr">
            <a:solidFill>
              <a:srgbClr val="286D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32007EAD-9309-48BF-8988-E9400A2A6594}"/>
              </a:ext>
            </a:extLst>
          </p:cNvPr>
          <p:cNvSpPr/>
          <p:nvPr/>
        </p:nvSpPr>
        <p:spPr bwMode="auto">
          <a:xfrm rot="5400000">
            <a:off x="4875433" y="2862878"/>
            <a:ext cx="609600" cy="197136"/>
          </a:xfrm>
          <a:prstGeom prst="leftArrow">
            <a:avLst/>
          </a:prstGeom>
          <a:solidFill>
            <a:srgbClr val="286DA6"/>
          </a:solidFill>
          <a:ln w="9525" cap="flat" cmpd="sng" algn="ctr">
            <a:solidFill>
              <a:srgbClr val="286D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01802-C95F-48F7-A947-4CD36EB43267}"/>
              </a:ext>
            </a:extLst>
          </p:cNvPr>
          <p:cNvSpPr txBox="1"/>
          <p:nvPr/>
        </p:nvSpPr>
        <p:spPr>
          <a:xfrm>
            <a:off x="4668374" y="3266246"/>
            <a:ext cx="102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String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26E6D8C-FF5E-43AE-AA15-AAACEA4B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8005" y="73423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32AF9E15-F75C-4424-A1A1-4F8674E49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1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communication device experiment (1)</a:t>
            </a:r>
          </a:p>
        </p:txBody>
      </p:sp>
      <p:pic>
        <p:nvPicPr>
          <p:cNvPr id="4" name="Picture 6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2A4D4E3B-4E76-41E6-8845-7F2A2D48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166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9CC9A3-6324-49E5-A9E2-C36E6237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76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88CEB4DF-8109-4513-8F93-FFF781F6428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7067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communication device experiment (2)</a:t>
            </a:r>
          </a:p>
        </p:txBody>
      </p:sp>
      <p:pic>
        <p:nvPicPr>
          <p:cNvPr id="5" name="Picture 6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A4D4E3B-4E76-41E6-8845-7F2A2D48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8932" y="73423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1B31A1-8529-4A71-9543-93BE7B34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96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BE810046-20BE-47C4-8371-C16CF30A48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2990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C4160B8-A3F7-4DB9-A7D5-00A153883AF3}"/>
              </a:ext>
            </a:extLst>
          </p:cNvPr>
          <p:cNvSpPr/>
          <p:nvPr/>
        </p:nvSpPr>
        <p:spPr bwMode="auto">
          <a:xfrm>
            <a:off x="1959429" y="2025745"/>
            <a:ext cx="5687367" cy="1264434"/>
          </a:xfrm>
          <a:prstGeom prst="wedgeRoundRectCallout">
            <a:avLst>
              <a:gd name="adj1" fmla="val -58819"/>
              <a:gd name="adj2" fmla="val 25944"/>
              <a:gd name="adj3" fmla="val 16667"/>
            </a:avLst>
          </a:prstGeom>
          <a:solidFill>
            <a:srgbClr val="BEDA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When James talked into the device with the </a:t>
            </a:r>
            <a:r>
              <a:rPr lang="en-GB" b="1" dirty="0"/>
              <a:t>long string</a:t>
            </a:r>
            <a:r>
              <a:rPr lang="en-GB" dirty="0"/>
              <a:t> the sound was quiet and not very clear.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results of the experiment</a:t>
            </a:r>
          </a:p>
        </p:txBody>
      </p:sp>
      <p:pic>
        <p:nvPicPr>
          <p:cNvPr id="3" name="Picture 16" descr="Alexis no sh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5" y="2154649"/>
            <a:ext cx="132715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774" y="812072"/>
            <a:ext cx="831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Alexis and James carried out the test. Here is what they found out: </a:t>
            </a:r>
          </a:p>
        </p:txBody>
      </p:sp>
      <p:pic>
        <p:nvPicPr>
          <p:cNvPr id="12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310AE4-A101-42C0-9243-344B65DF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83EEAE2-3F5F-43D6-B032-EC103113A88A}"/>
              </a:ext>
            </a:extLst>
          </p:cNvPr>
          <p:cNvSpPr/>
          <p:nvPr/>
        </p:nvSpPr>
        <p:spPr bwMode="auto">
          <a:xfrm>
            <a:off x="1959428" y="4042186"/>
            <a:ext cx="5687367" cy="1264434"/>
          </a:xfrm>
          <a:prstGeom prst="wedgeRoundRectCallout">
            <a:avLst>
              <a:gd name="adj1" fmla="val -56876"/>
              <a:gd name="adj2" fmla="val -55909"/>
              <a:gd name="adj3" fmla="val 16667"/>
            </a:avLst>
          </a:prstGeom>
          <a:solidFill>
            <a:srgbClr val="BEDA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When James talked into the device with the </a:t>
            </a:r>
            <a:r>
              <a:rPr lang="en-GB" b="1" dirty="0"/>
              <a:t>short string</a:t>
            </a:r>
            <a:r>
              <a:rPr lang="en-GB" dirty="0"/>
              <a:t> the sound was loud and I could hear him clearly.</a:t>
            </a:r>
          </a:p>
        </p:txBody>
      </p:sp>
    </p:spTree>
    <p:extLst>
      <p:ext uri="{BB962C8B-B14F-4D97-AF65-F5344CB8AC3E}">
        <p14:creationId xmlns:p14="http://schemas.microsoft.com/office/powerpoint/2010/main" val="35509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What can we conclude?</a:t>
            </a:r>
            <a:endParaRPr lang="en-GB" altLang="en-US" dirty="0"/>
          </a:p>
        </p:txBody>
      </p:sp>
      <p:pic>
        <p:nvPicPr>
          <p:cNvPr id="8" name="Picture 6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D4E3B-4E76-41E6-8845-7F2A2D48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961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122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CBC5A153-D17F-4453-9B63-56342969C0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909416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P6NydC0b"/>
  <p:tag name="ARTICULATE_DESIGN_ID_3_DEFAULT DESIGN" val="HDJmmRhd"/>
  <p:tag name="ARTICULATE_DESIGN_ID_2_DEFAULT DESIGN" val="pEnH22Mp"/>
  <p:tag name="ARTICULATE_DESIGN_ID_4_DEFAULT DESIGN" val="hnZP7Lr4"/>
  <p:tag name="ARTICULATE_DESIGN_ID_5_DEFAULT DESIGN" val="YA6RjrbT"/>
  <p:tag name="ARTICULATE_DESIGN_ID_6_DEFAULT DESIGN" val="VxMJgrcp"/>
  <p:tag name="ARTICULATE_DESIGN_ID_7_DEFAULT DESIGN" val="AXS7V9ya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16935</TotalTime>
  <Words>511</Words>
  <Application>Microsoft Office PowerPoint</Application>
  <PresentationFormat>On-screen Show (4:3)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 2</vt:lpstr>
      <vt:lpstr>1_Default Design</vt:lpstr>
      <vt:lpstr>4_Default Design</vt:lpstr>
      <vt:lpstr>Communication</vt:lpstr>
      <vt:lpstr>Information</vt:lpstr>
      <vt:lpstr>How do we use our senses?</vt:lpstr>
      <vt:lpstr>Examples of communication</vt:lpstr>
      <vt:lpstr>Designing a communication device</vt:lpstr>
      <vt:lpstr>A communication device experiment (1)</vt:lpstr>
      <vt:lpstr>A communication device experiment (2)</vt:lpstr>
      <vt:lpstr>The results of the experiment</vt:lpstr>
      <vt:lpstr>What can we conclude?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subject>Boardworks Elementary School Physical Science</dc:subject>
  <dc:creator>Boardworks</dc:creator>
  <cp:lastModifiedBy>Tim Crilly</cp:lastModifiedBy>
  <cp:revision>793</cp:revision>
  <dcterms:created xsi:type="dcterms:W3CDTF">2003-10-06T13:07:42Z</dcterms:created>
  <dcterms:modified xsi:type="dcterms:W3CDTF">2018-12-04T11:03:40Z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A40D212B-C43C-4791-97FB-528DF1828B42</vt:lpwstr>
  </property>
  <property fmtid="{D5CDD505-2E9C-101B-9397-08002B2CF9AE}" pid="3" name="ArticulatePath">
    <vt:lpwstr>Acceleration</vt:lpwstr>
  </property>
</Properties>
</file>