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ppt/activeX/activeX4.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2" r:id="rId2"/>
  </p:sldMasterIdLst>
  <p:notesMasterIdLst>
    <p:notesMasterId r:id="rId13"/>
  </p:notesMasterIdLst>
  <p:handoutMasterIdLst>
    <p:handoutMasterId r:id="rId14"/>
  </p:handoutMasterIdLst>
  <p:sldIdLst>
    <p:sldId id="367" r:id="rId3"/>
    <p:sldId id="527" r:id="rId4"/>
    <p:sldId id="338" r:id="rId5"/>
    <p:sldId id="368" r:id="rId6"/>
    <p:sldId id="257" r:id="rId7"/>
    <p:sldId id="342" r:id="rId8"/>
    <p:sldId id="355" r:id="rId9"/>
    <p:sldId id="356" r:id="rId10"/>
    <p:sldId id="357" r:id="rId11"/>
    <p:sldId id="354" r:id="rId12"/>
  </p:sldIdLst>
  <p:sldSz cx="9144000" cy="6858000" type="screen4x3"/>
  <p:notesSz cx="7010400" cy="9236075"/>
  <p:defaultTex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67">
          <p15:clr>
            <a:srgbClr val="A4A3A4"/>
          </p15:clr>
        </p15:guide>
        <p15:guide id="2" pos="29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006600"/>
    <a:srgbClr val="5B0091"/>
    <a:srgbClr val="008000"/>
    <a:srgbClr val="FF6600"/>
    <a:srgbClr val="FF0000"/>
    <a:srgbClr val="000066"/>
    <a:srgbClr val="333366"/>
    <a:srgbClr val="5B3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77544" autoAdjust="0"/>
  </p:normalViewPr>
  <p:slideViewPr>
    <p:cSldViewPr snapToGrid="0">
      <p:cViewPr>
        <p:scale>
          <a:sx n="85" d="100"/>
          <a:sy n="85" d="100"/>
        </p:scale>
        <p:origin x="2094" y="60"/>
      </p:cViewPr>
      <p:guideLst>
        <p:guide orient="horz" pos="567"/>
        <p:guide pos="291"/>
      </p:guideLst>
    </p:cSldViewPr>
  </p:slideViewPr>
  <p:outlineViewPr>
    <p:cViewPr>
      <p:scale>
        <a:sx n="33" d="100"/>
        <a:sy n="33" d="100"/>
      </p:scale>
      <p:origin x="0" y="0"/>
    </p:cViewPr>
  </p:outlineViewPr>
  <p:notesTextViewPr>
    <p:cViewPr>
      <p:scale>
        <a:sx n="150" d="100"/>
        <a:sy n="150" d="100"/>
      </p:scale>
      <p:origin x="0" y="-564"/>
    </p:cViewPr>
  </p:notesTextViewPr>
  <p:sorterViewPr>
    <p:cViewPr varScale="1">
      <p:scale>
        <a:sx n="100" d="100"/>
        <a:sy n="100" d="100"/>
      </p:scale>
      <p:origin x="0" y="0"/>
    </p:cViewPr>
  </p:sorterViewPr>
  <p:notesViewPr>
    <p:cSldViewPr snapToGrid="0">
      <p:cViewPr varScale="1">
        <p:scale>
          <a:sx n="83" d="100"/>
          <a:sy n="83" d="100"/>
        </p:scale>
        <p:origin x="3810" y="96"/>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61" name="Rectangle 5">
            <a:extLst>
              <a:ext uri="{FF2B5EF4-FFF2-40B4-BE49-F238E27FC236}">
                <a16:creationId xmlns:a16="http://schemas.microsoft.com/office/drawing/2014/main" id="{696C50E1-1F5E-4F06-BBED-1FDEC2084F03}"/>
              </a:ext>
            </a:extLst>
          </p:cNvPr>
          <p:cNvSpPr>
            <a:spLocks noGrp="1" noChangeArrowheads="1"/>
          </p:cNvSpPr>
          <p:nvPr>
            <p:ph type="sldNum" sz="quarter" idx="3"/>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E6D0A9A8-5CDF-4741-9FEE-13D518C107B7}" type="slidenum">
              <a:rPr lang="en-GB" altLang="en-US"/>
              <a:pPr/>
              <a:t>‹#›</a:t>
            </a:fld>
            <a:endParaRPr lang="en-GB" altLang="en-US"/>
          </a:p>
        </p:txBody>
      </p:sp>
      <p:sp>
        <p:nvSpPr>
          <p:cNvPr id="6" name="Rectangle 7">
            <a:extLst>
              <a:ext uri="{FF2B5EF4-FFF2-40B4-BE49-F238E27FC236}">
                <a16:creationId xmlns:a16="http://schemas.microsoft.com/office/drawing/2014/main" id="{BF291AB1-4F71-4FAE-A0D9-365B6F3A69A4}"/>
              </a:ext>
            </a:extLst>
          </p:cNvPr>
          <p:cNvSpPr>
            <a:spLocks noChangeArrowheads="1"/>
          </p:cNvSpPr>
          <p:nvPr/>
        </p:nvSpPr>
        <p:spPr bwMode="auto">
          <a:xfrm>
            <a:off x="1966807" y="8774271"/>
            <a:ext cx="3037840" cy="461804"/>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1F9F33A9-197F-45AB-BDDB-C1920E5484B4}"/>
              </a:ext>
            </a:extLst>
          </p:cNvPr>
          <p:cNvSpPr>
            <a:spLocks noChangeArrowheads="1"/>
          </p:cNvSpPr>
          <p:nvPr/>
        </p:nvSpPr>
        <p:spPr bwMode="auto">
          <a:xfrm>
            <a:off x="915427" y="115451"/>
            <a:ext cx="5179548" cy="461804"/>
          </a:xfrm>
          <a:prstGeom prst="rect">
            <a:avLst/>
          </a:prstGeom>
          <a:noFill/>
          <a:ln w="9525">
            <a:noFill/>
            <a:miter lim="800000"/>
            <a:headEnd/>
            <a:tailEnd/>
          </a:ln>
        </p:spPr>
        <p:txBody>
          <a:bodyPr lIns="92830" tIns="46415" rIns="92830" bIns="46415" anchor="b"/>
          <a:lstStyle/>
          <a:p>
            <a:pPr algn="ctr"/>
            <a:r>
              <a:rPr lang="en-GB" sz="1200" b="1" dirty="0"/>
              <a:t>Boardworks Elementary School Physical Science</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CE546054-B811-4108-9169-2B91B8812D8C}"/>
              </a:ext>
            </a:extLst>
          </p:cNvPr>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40D14991-A82B-48E4-AE04-4B4401980F29}"/>
              </a:ext>
            </a:extLst>
          </p:cNvPr>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5" name="Rectangle 7">
            <a:extLst>
              <a:ext uri="{FF2B5EF4-FFF2-40B4-BE49-F238E27FC236}">
                <a16:creationId xmlns:a16="http://schemas.microsoft.com/office/drawing/2014/main" id="{64835197-3428-4ECB-98EA-26CC245E8E6A}"/>
              </a:ext>
            </a:extLst>
          </p:cNvPr>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B0311EB5-520E-4628-B29F-55BDE7FA1E8C}" type="slidenum">
              <a:rPr lang="en-GB" altLang="en-US"/>
              <a:pPr/>
              <a:t>‹#›</a:t>
            </a:fld>
            <a:endParaRPr lang="en-GB" altLang="en-US"/>
          </a:p>
        </p:txBody>
      </p:sp>
      <p:sp>
        <p:nvSpPr>
          <p:cNvPr id="8" name="Rectangle 9">
            <a:extLst>
              <a:ext uri="{FF2B5EF4-FFF2-40B4-BE49-F238E27FC236}">
                <a16:creationId xmlns:a16="http://schemas.microsoft.com/office/drawing/2014/main" id="{E086C42D-CA8F-44DD-B3F2-90DD5B3A2454}"/>
              </a:ext>
            </a:extLst>
          </p:cNvPr>
          <p:cNvSpPr>
            <a:spLocks noChangeArrowheads="1"/>
          </p:cNvSpPr>
          <p:nvPr/>
        </p:nvSpPr>
        <p:spPr bwMode="auto">
          <a:xfrm>
            <a:off x="1966807" y="8774271"/>
            <a:ext cx="3037840" cy="461804"/>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8A45524E-9F4E-4F2E-9A2F-22EA8D4D457E}"/>
              </a:ext>
            </a:extLst>
          </p:cNvPr>
          <p:cNvSpPr>
            <a:spLocks noChangeArrowheads="1"/>
          </p:cNvSpPr>
          <p:nvPr/>
        </p:nvSpPr>
        <p:spPr bwMode="auto">
          <a:xfrm>
            <a:off x="915427" y="115451"/>
            <a:ext cx="5179548" cy="461804"/>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C31520F-C50B-4B96-9D17-C2A25E828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D2CA921-1150-4224-8801-59F1A28D2B81}" type="slidenum">
              <a:rPr lang="en-GB" altLang="en-US" sz="1200"/>
              <a:pPr eaLnBrk="1" hangingPunct="1"/>
              <a:t>1</a:t>
            </a:fld>
            <a:endParaRPr lang="en-GB" altLang="en-US" sz="1200"/>
          </a:p>
        </p:txBody>
      </p:sp>
      <p:sp>
        <p:nvSpPr>
          <p:cNvPr id="14339" name="Rectangle 2">
            <a:extLst>
              <a:ext uri="{FF2B5EF4-FFF2-40B4-BE49-F238E27FC236}">
                <a16:creationId xmlns:a16="http://schemas.microsoft.com/office/drawing/2014/main" id="{6E8B8A85-F16B-4B8E-B0EA-450D157987BB}"/>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5FF055EF-6760-4544-BE2D-F43BB651BF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70D12A8-5475-4BDC-91E4-BF8521AB33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45C9FE8-1615-4264-A644-8FF7C0569ACF}" type="slidenum">
              <a:rPr lang="en-GB" altLang="en-US" sz="1200"/>
              <a:pPr eaLnBrk="1" hangingPunct="1"/>
              <a:t>10</a:t>
            </a:fld>
            <a:endParaRPr lang="en-GB" altLang="en-US" sz="1200"/>
          </a:p>
        </p:txBody>
      </p:sp>
      <p:sp>
        <p:nvSpPr>
          <p:cNvPr id="22531" name="Rectangle 2">
            <a:extLst>
              <a:ext uri="{FF2B5EF4-FFF2-40B4-BE49-F238E27FC236}">
                <a16:creationId xmlns:a16="http://schemas.microsoft.com/office/drawing/2014/main" id="{8D222D16-9A80-4C4E-B33C-335FD0CFB62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09D2BB12-5C31-498C-8240-4D58768236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Explain that every battery, or </a:t>
            </a:r>
            <a:r>
              <a:rPr lang="en-GB" altLang="en-US" b="1">
                <a:latin typeface="Arial" panose="020B0604020202020204" pitchFamily="34" charset="0"/>
              </a:rPr>
              <a:t>cell</a:t>
            </a:r>
            <a:r>
              <a:rPr lang="en-GB" altLang="en-US">
                <a:latin typeface="Arial" panose="020B0604020202020204" pitchFamily="34" charset="0"/>
              </a:rPr>
              <a:t>,</a:t>
            </a:r>
            <a:r>
              <a:rPr lang="en-GB" altLang="en-US" b="1">
                <a:latin typeface="Arial" panose="020B0604020202020204" pitchFamily="34" charset="0"/>
              </a:rPr>
              <a:t> </a:t>
            </a:r>
            <a:r>
              <a:rPr lang="en-GB" altLang="en-US">
                <a:latin typeface="Arial" panose="020B0604020202020204" pitchFamily="34" charset="0"/>
              </a:rPr>
              <a:t>has a plus sign (+) at one end and a minus sign (</a:t>
            </a:r>
            <a:r>
              <a:rPr lang="en-US" altLang="en-US">
                <a:latin typeface="Arial" panose="020B0604020202020204" pitchFamily="34" charset="0"/>
              </a:rPr>
              <a:t>-</a:t>
            </a:r>
            <a:r>
              <a:rPr lang="en-GB" altLang="en-US">
                <a:latin typeface="Arial" panose="020B0604020202020204" pitchFamily="34" charset="0"/>
              </a:rPr>
              <a:t>) at the other. If more than one battery is used in a circuit, the positive end of one battery must be connected to the negative end of the other.</a:t>
            </a:r>
            <a:r>
              <a:rPr lang="en-GB" altLang="en-US">
                <a:solidFill>
                  <a:srgbClr val="000066"/>
                </a:solidFill>
                <a:latin typeface="Arial" panose="020B0604020202020204" pitchFamily="34" charset="0"/>
              </a:rPr>
              <a:t> </a:t>
            </a:r>
            <a:endParaRPr lang="en-US" altLang="en-US">
              <a:solidFill>
                <a:srgbClr val="000066"/>
              </a:solidFill>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387071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2C85806-8D40-4A4F-AC75-B97B6AC30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01E7E8E-06FE-4C2A-92B9-20DD330FFA60}" type="slidenum">
              <a:rPr lang="en-GB" altLang="en-US" sz="1200"/>
              <a:pPr eaLnBrk="1" hangingPunct="1"/>
              <a:t>3</a:t>
            </a:fld>
            <a:endParaRPr lang="en-GB" altLang="en-US" sz="1200"/>
          </a:p>
        </p:txBody>
      </p:sp>
      <p:sp>
        <p:nvSpPr>
          <p:cNvPr id="15363" name="Rectangle 2">
            <a:extLst>
              <a:ext uri="{FF2B5EF4-FFF2-40B4-BE49-F238E27FC236}">
                <a16:creationId xmlns:a16="http://schemas.microsoft.com/office/drawing/2014/main" id="{6380B9A0-402C-4736-ADEA-374D1DDD38B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A0925DE6-A606-4360-9DC6-EF8F168A06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Important: Safety warning. Explain that students must never touch any part of </a:t>
            </a:r>
            <a:r>
              <a:rPr lang="en-GB" altLang="en-US" b="1" dirty="0">
                <a:latin typeface="Arial" panose="020B0604020202020204" pitchFamily="34" charset="0"/>
              </a:rPr>
              <a:t>live wire</a:t>
            </a:r>
            <a:r>
              <a:rPr lang="en-GB" altLang="en-US" dirty="0">
                <a:latin typeface="Arial" panose="020B0604020202020204" pitchFamily="34" charset="0"/>
              </a:rPr>
              <a:t> from a circuit. They could get a serious electric shock, which could be fatal.</a:t>
            </a:r>
          </a:p>
          <a:p>
            <a:pPr eaLnBrk="1" hangingPunct="1"/>
            <a:r>
              <a:rPr lang="en-GB" altLang="en-US" dirty="0">
                <a:latin typeface="Arial" panose="020B0604020202020204" pitchFamily="34" charset="0"/>
              </a:rPr>
              <a:t>Explain that the batteries used in the classroom are safe to touch, but larger batteries are </a:t>
            </a:r>
            <a:r>
              <a:rPr lang="en-GB" altLang="en-US" b="1" dirty="0">
                <a:latin typeface="Arial" panose="020B0604020202020204" pitchFamily="34" charset="0"/>
              </a:rPr>
              <a:t>not</a:t>
            </a:r>
            <a:r>
              <a:rPr lang="en-GB" altLang="en-US" dirty="0">
                <a:latin typeface="Arial" panose="020B0604020202020204" pitchFamily="34" charset="0"/>
              </a:rPr>
              <a:t> safe, e.g. car batteries.</a:t>
            </a:r>
          </a:p>
          <a:p>
            <a:pPr eaLnBrk="1" hangingPunct="1"/>
            <a:endParaRPr lang="en-GB"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F9966B3-5BA8-43ED-8896-CC6796D9BA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4CDBAD1-A06F-4E1F-829A-77D2C303CAE5}" type="slidenum">
              <a:rPr lang="en-GB" altLang="en-US" sz="1200"/>
              <a:pPr eaLnBrk="1" hangingPunct="1"/>
              <a:t>4</a:t>
            </a:fld>
            <a:endParaRPr lang="en-GB" altLang="en-US" sz="1200"/>
          </a:p>
        </p:txBody>
      </p:sp>
      <p:sp>
        <p:nvSpPr>
          <p:cNvPr id="16387" name="Rectangle 2">
            <a:extLst>
              <a:ext uri="{FF2B5EF4-FFF2-40B4-BE49-F238E27FC236}">
                <a16:creationId xmlns:a16="http://schemas.microsoft.com/office/drawing/2014/main" id="{DC7FCAE3-F103-4020-A90E-2B9673BE144E}"/>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3159968-EE20-422A-9992-E395262F8C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ED75639-2679-46EB-A649-B5F5AE2304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48CE482-F7DF-4058-9BE5-6EC48CF3193F}" type="slidenum">
              <a:rPr lang="en-GB" altLang="en-US" sz="1200"/>
              <a:pPr eaLnBrk="1" hangingPunct="1"/>
              <a:t>5</a:t>
            </a:fld>
            <a:endParaRPr lang="en-GB" altLang="en-US" sz="1200"/>
          </a:p>
        </p:txBody>
      </p:sp>
      <p:sp>
        <p:nvSpPr>
          <p:cNvPr id="17411" name="Rectangle 2">
            <a:extLst>
              <a:ext uri="{FF2B5EF4-FFF2-40B4-BE49-F238E27FC236}">
                <a16:creationId xmlns:a16="http://schemas.microsoft.com/office/drawing/2014/main" id="{DE38C618-9D2E-4CC9-A5C4-8D8590C55DE7}"/>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5C1EDC9E-B3ED-4619-B389-F5B0EDCB5B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power source generates the electrical current and the circuit conducts the electrical current through wires so that it lights the bulb and then flows back again.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If appropriate, explain that an electric current is a flow of negatively charged particles called electrons. Electrons flow through wires and carry electrical energy to the components. The negative terminal of the battery pushes the electrons along the wire and the positive terminal of the battery attracts the negative electrons along the wire. It may be helpful to review students’ understanding of magnets and how like poles repel each other (hence the negative electrons are pushed away from the negative terminal of the battery) and how unlike poles attract each other (hence the positive terminal of the battery attracts the negative electrons). The electrical current therefore flows from the negative terminal of the battery, through the bulb, to the positive terminal.    </a:t>
            </a:r>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0137C17-A969-4F35-9AD1-6D0F580BE9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8F341F9-D9A0-47FD-ADBD-E76470C2E958}" type="slidenum">
              <a:rPr lang="en-GB" altLang="en-US" sz="1200"/>
              <a:pPr eaLnBrk="1" hangingPunct="1"/>
              <a:t>6</a:t>
            </a:fld>
            <a:endParaRPr lang="en-GB" altLang="en-US" sz="1200"/>
          </a:p>
        </p:txBody>
      </p:sp>
      <p:sp>
        <p:nvSpPr>
          <p:cNvPr id="18435" name="Rectangle 2">
            <a:extLst>
              <a:ext uri="{FF2B5EF4-FFF2-40B4-BE49-F238E27FC236}">
                <a16:creationId xmlns:a16="http://schemas.microsoft.com/office/drawing/2014/main" id="{3B916ED7-7336-4F86-BED3-D94FDDC2059D}"/>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AD43127F-BFA2-4923-85E9-D5E6DE1CB9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Developing and Using Models: </a:t>
            </a:r>
            <a:r>
              <a:rPr lang="en-GB" dirty="0"/>
              <a:t>Develop a model using an analogy, example, or abstract representation to describe a scientific principle or design solution.</a:t>
            </a:r>
          </a:p>
          <a:p>
            <a:pPr marL="174056" indent="-174056" defTabSz="928299">
              <a:buFont typeface="Arial" panose="020B0604020202020204" pitchFamily="34" charset="0"/>
              <a:buChar char="•"/>
              <a:defRPr/>
            </a:pPr>
            <a:r>
              <a:rPr lang="en-GB" b="1" dirty="0"/>
              <a:t>Obtaining, Evaluating, and Communicating Information:</a:t>
            </a:r>
            <a:r>
              <a:rPr lang="en-GB" dirty="0"/>
              <a:t> Communicate scientific and/or technical information orally and/or in written formats, including various forms of media and may include tables, diagrams, and charts.</a:t>
            </a:r>
            <a:endParaRPr lang="en-GB" dirty="0">
              <a:effectLst/>
            </a:endParaRPr>
          </a:p>
          <a:p>
            <a:pPr marL="174056" indent="-174056" defTabSz="928299">
              <a:buFont typeface="Arial" panose="020B0604020202020204" pitchFamily="34" charset="0"/>
              <a:buChar char="•"/>
              <a:defRPr/>
            </a:pPr>
            <a:endParaRPr lang="en-GB" dirty="0">
              <a:effectLst/>
            </a:endParaRPr>
          </a:p>
          <a:p>
            <a:pPr marL="174056" indent="-174056" defTabSz="928299">
              <a:buFont typeface="Arial" panose="020B0604020202020204" pitchFamily="34" charset="0"/>
              <a:buChar char="•"/>
              <a:defRPr/>
            </a:pPr>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B5AA08C-C4B7-439B-A110-3994E3E2B0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C250816-DDF2-4F15-B8FE-18A9D745FCE2}" type="slidenum">
              <a:rPr lang="en-GB" altLang="en-US" sz="1200"/>
              <a:pPr eaLnBrk="1" hangingPunct="1"/>
              <a:t>7</a:t>
            </a:fld>
            <a:endParaRPr lang="en-GB" altLang="en-US" sz="1200"/>
          </a:p>
        </p:txBody>
      </p:sp>
      <p:sp>
        <p:nvSpPr>
          <p:cNvPr id="19459" name="Rectangle 2">
            <a:extLst>
              <a:ext uri="{FF2B5EF4-FFF2-40B4-BE49-F238E27FC236}">
                <a16:creationId xmlns:a16="http://schemas.microsoft.com/office/drawing/2014/main" id="{A7BC74E5-E233-4306-8E39-6FA440F2969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C8B4DC11-7DAF-40E3-92B7-7A05AB8430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endParaRPr lang="en-GB" dirty="0">
              <a:effectLst/>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865DE4E-134A-4931-B58C-E6FA18F496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9F0CF95-07D1-4F3F-B8AC-0FA979DCD15F}" type="slidenum">
              <a:rPr lang="en-GB" altLang="en-US" sz="1200"/>
              <a:pPr eaLnBrk="1" hangingPunct="1"/>
              <a:t>8</a:t>
            </a:fld>
            <a:endParaRPr lang="en-GB" altLang="en-US" sz="1200"/>
          </a:p>
        </p:txBody>
      </p:sp>
      <p:sp>
        <p:nvSpPr>
          <p:cNvPr id="20483" name="Rectangle 2">
            <a:extLst>
              <a:ext uri="{FF2B5EF4-FFF2-40B4-BE49-F238E27FC236}">
                <a16:creationId xmlns:a16="http://schemas.microsoft.com/office/drawing/2014/main" id="{AFA66CCB-1040-4E5C-A648-6FDCC04F6A5B}"/>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CB99F38A-80A7-487F-BFEF-820C594D6B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p>
          <a:p>
            <a:pPr marL="174056" indent="-174056" defTabSz="928299">
              <a:buFont typeface="Arial" panose="020B0604020202020204" pitchFamily="34" charset="0"/>
              <a:buChar char="•"/>
              <a:defRPr/>
            </a:pPr>
            <a:r>
              <a:rPr lang="en-GB" b="1" dirty="0" err="1"/>
              <a:t>Analyzing</a:t>
            </a:r>
            <a:r>
              <a:rPr lang="en-GB" b="1" dirty="0"/>
              <a:t> and Interpreting Data:</a:t>
            </a:r>
            <a:r>
              <a:rPr lang="en-GB" dirty="0"/>
              <a:t> Represent data in tables and/or various graphical displays (bar graphs, pictographs, and/or pie charts) to reveal patterns that indicate relationships.</a:t>
            </a:r>
            <a:endParaRPr lang="en-GB" dirty="0">
              <a:effectLst/>
            </a:endParaRPr>
          </a:p>
          <a:p>
            <a:pPr marL="174056" indent="-174056" defTabSz="928299">
              <a:buFont typeface="Arial" panose="020B0604020202020204" pitchFamily="34" charset="0"/>
              <a:buChar char="•"/>
              <a:defRPr/>
            </a:pPr>
            <a:endParaRPr lang="en-GB" dirty="0">
              <a:effectLst/>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9D8D515-6912-4EEF-9639-C87E95EE39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2F43455-9180-4DCA-8174-46B3C4585F11}" type="slidenum">
              <a:rPr lang="en-GB" altLang="en-US" sz="1200"/>
              <a:pPr eaLnBrk="1" hangingPunct="1"/>
              <a:t>9</a:t>
            </a:fld>
            <a:endParaRPr lang="en-GB" altLang="en-US" sz="1200"/>
          </a:p>
        </p:txBody>
      </p:sp>
      <p:sp>
        <p:nvSpPr>
          <p:cNvPr id="21507" name="Rectangle 2">
            <a:extLst>
              <a:ext uri="{FF2B5EF4-FFF2-40B4-BE49-F238E27FC236}">
                <a16:creationId xmlns:a16="http://schemas.microsoft.com/office/drawing/2014/main" id="{055E1FD2-02CA-4163-855E-91563B04D2B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5DD0FDB-A3DC-4F52-A8C3-5FBBF21217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endParaRPr lang="en-GB" dirty="0">
              <a:effectLst/>
            </a:endParaRPr>
          </a:p>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166532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8328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084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062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794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054030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810925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836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26433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77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094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2276323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7600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92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5530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2949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0222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6935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859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8951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61194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943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97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86395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58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273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234943296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4"/>
    </p:custDataLst>
    <p:extLst>
      <p:ext uri="{BB962C8B-B14F-4D97-AF65-F5344CB8AC3E}">
        <p14:creationId xmlns:p14="http://schemas.microsoft.com/office/powerpoint/2010/main" val="19379598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slideLayout" Target="../slideLayouts/slideLayout20.xml"/><Relationship Id="rId7" Type="http://schemas.openxmlformats.org/officeDocument/2006/relationships/image" Target="../media/image18.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8.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8.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0B211-8726-48B4-8C2E-DFC771E7CBCA}"/>
              </a:ext>
            </a:extLst>
          </p:cNvPr>
          <p:cNvSpPr>
            <a:spLocks noGrp="1"/>
          </p:cNvSpPr>
          <p:nvPr>
            <p:ph type="title"/>
          </p:nvPr>
        </p:nvSpPr>
        <p:spPr/>
        <p:txBody>
          <a:bodyPr/>
          <a:lstStyle/>
          <a:p>
            <a:r>
              <a:rPr lang="en-GB" dirty="0"/>
              <a:t>Electrical </a:t>
            </a:r>
            <a:br>
              <a:rPr lang="en-GB" dirty="0"/>
            </a:br>
            <a:r>
              <a:rPr lang="en-GB" dirty="0"/>
              <a:t>Circuits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5A00536C-32E3-4880-9769-7259F1DA4649}"/>
              </a:ext>
            </a:extLst>
          </p:cNvPr>
          <p:cNvSpPr txBox="1">
            <a:spLocks noChangeArrowheads="1"/>
          </p:cNvSpPr>
          <p:nvPr/>
        </p:nvSpPr>
        <p:spPr bwMode="auto">
          <a:xfrm>
            <a:off x="461963" y="900113"/>
            <a:ext cx="8416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The power source and the electrical device in a circuit need to be of the same voltage in order to work correctly. </a:t>
            </a:r>
            <a:endParaRPr lang="en-US" altLang="en-US">
              <a:solidFill>
                <a:srgbClr val="000066"/>
              </a:solidFill>
            </a:endParaRPr>
          </a:p>
        </p:txBody>
      </p:sp>
      <p:sp>
        <p:nvSpPr>
          <p:cNvPr id="209924" name="Text Box 4">
            <a:extLst>
              <a:ext uri="{FF2B5EF4-FFF2-40B4-BE49-F238E27FC236}">
                <a16:creationId xmlns:a16="http://schemas.microsoft.com/office/drawing/2014/main" id="{9767C88D-9676-4D03-A9D5-07445134D4EA}"/>
              </a:ext>
            </a:extLst>
          </p:cNvPr>
          <p:cNvSpPr txBox="1">
            <a:spLocks noChangeArrowheads="1"/>
          </p:cNvSpPr>
          <p:nvPr/>
        </p:nvSpPr>
        <p:spPr bwMode="auto">
          <a:xfrm>
            <a:off x="461963" y="3770313"/>
            <a:ext cx="83931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If we add </a:t>
            </a:r>
            <a:r>
              <a:rPr lang="en-GB" altLang="en-US" b="1">
                <a:solidFill>
                  <a:srgbClr val="000066"/>
                </a:solidFill>
              </a:rPr>
              <a:t>more</a:t>
            </a:r>
            <a:r>
              <a:rPr lang="en-GB" altLang="en-US">
                <a:solidFill>
                  <a:srgbClr val="000066"/>
                </a:solidFill>
              </a:rPr>
              <a:t> </a:t>
            </a:r>
            <a:r>
              <a:rPr lang="en-GB" altLang="en-US" b="1">
                <a:solidFill>
                  <a:srgbClr val="000066"/>
                </a:solidFill>
              </a:rPr>
              <a:t>light bulbs</a:t>
            </a:r>
            <a:r>
              <a:rPr lang="en-GB" altLang="en-US">
                <a:solidFill>
                  <a:srgbClr val="000066"/>
                </a:solidFill>
              </a:rPr>
              <a:t> to a circuit that is working correctly, the brightness of the bulbs will dim because the battery has to share its power between the bulbs. </a:t>
            </a:r>
          </a:p>
        </p:txBody>
      </p:sp>
      <p:sp>
        <p:nvSpPr>
          <p:cNvPr id="209925" name="Text Box 5">
            <a:extLst>
              <a:ext uri="{FF2B5EF4-FFF2-40B4-BE49-F238E27FC236}">
                <a16:creationId xmlns:a16="http://schemas.microsoft.com/office/drawing/2014/main" id="{ABF947DA-4F94-437A-9CB1-FF517A25E2AA}"/>
              </a:ext>
            </a:extLst>
          </p:cNvPr>
          <p:cNvSpPr txBox="1">
            <a:spLocks noChangeArrowheads="1"/>
          </p:cNvSpPr>
          <p:nvPr/>
        </p:nvSpPr>
        <p:spPr bwMode="auto">
          <a:xfrm>
            <a:off x="461963" y="5016500"/>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If we add </a:t>
            </a:r>
            <a:r>
              <a:rPr lang="en-GB" altLang="en-US" b="1">
                <a:solidFill>
                  <a:srgbClr val="000066"/>
                </a:solidFill>
              </a:rPr>
              <a:t>more batteries</a:t>
            </a:r>
            <a:r>
              <a:rPr lang="en-GB" altLang="en-US">
                <a:solidFill>
                  <a:srgbClr val="000066"/>
                </a:solidFill>
              </a:rPr>
              <a:t> to a circuit that is working correctly, the bulb will burn brighter because there is more electrical power flowing to the light bulb. </a:t>
            </a:r>
          </a:p>
        </p:txBody>
      </p:sp>
      <p:pic>
        <p:nvPicPr>
          <p:cNvPr id="209926" name="Picture 6" descr="complete_circuit">
            <a:extLst>
              <a:ext uri="{FF2B5EF4-FFF2-40B4-BE49-F238E27FC236}">
                <a16:creationId xmlns:a16="http://schemas.microsoft.com/office/drawing/2014/main" id="{1F56F9B8-3696-463F-9C98-F4FF882C7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738" y="2311400"/>
            <a:ext cx="34036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7" name="Picture 7" descr="battery2">
            <a:extLst>
              <a:ext uri="{FF2B5EF4-FFF2-40B4-BE49-F238E27FC236}">
                <a16:creationId xmlns:a16="http://schemas.microsoft.com/office/drawing/2014/main" id="{52739344-B826-4227-9432-E9F8D384E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2593975"/>
            <a:ext cx="13192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8" name="Picture 8" descr="bulb">
            <a:extLst>
              <a:ext uri="{FF2B5EF4-FFF2-40B4-BE49-F238E27FC236}">
                <a16:creationId xmlns:a16="http://schemas.microsoft.com/office/drawing/2014/main" id="{C184AB20-B756-4AAB-BD7F-B2BE730C0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288" y="2462213"/>
            <a:ext cx="6794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9" name="Text Box 9">
            <a:extLst>
              <a:ext uri="{FF2B5EF4-FFF2-40B4-BE49-F238E27FC236}">
                <a16:creationId xmlns:a16="http://schemas.microsoft.com/office/drawing/2014/main" id="{8C5F64E2-9EEE-4404-A434-8A7E83E1F1CD}"/>
              </a:ext>
            </a:extLst>
          </p:cNvPr>
          <p:cNvSpPr txBox="1">
            <a:spLocks noChangeArrowheads="1"/>
          </p:cNvSpPr>
          <p:nvPr/>
        </p:nvSpPr>
        <p:spPr bwMode="auto">
          <a:xfrm>
            <a:off x="439738" y="1855788"/>
            <a:ext cx="196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6600"/>
                </a:solidFill>
              </a:rPr>
              <a:t>1.5V battery</a:t>
            </a:r>
          </a:p>
        </p:txBody>
      </p:sp>
      <p:sp>
        <p:nvSpPr>
          <p:cNvPr id="209930" name="Text Box 10">
            <a:extLst>
              <a:ext uri="{FF2B5EF4-FFF2-40B4-BE49-F238E27FC236}">
                <a16:creationId xmlns:a16="http://schemas.microsoft.com/office/drawing/2014/main" id="{7A06963E-88B5-4324-B79B-3768FA9D6DF0}"/>
              </a:ext>
            </a:extLst>
          </p:cNvPr>
          <p:cNvSpPr txBox="1">
            <a:spLocks noChangeArrowheads="1"/>
          </p:cNvSpPr>
          <p:nvPr/>
        </p:nvSpPr>
        <p:spPr bwMode="auto">
          <a:xfrm>
            <a:off x="2789238" y="1868488"/>
            <a:ext cx="223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6600"/>
                </a:solidFill>
              </a:rPr>
              <a:t>1.5V light bulb</a:t>
            </a:r>
          </a:p>
        </p:txBody>
      </p:sp>
      <p:sp>
        <p:nvSpPr>
          <p:cNvPr id="209931" name="Text Box 11">
            <a:extLst>
              <a:ext uri="{FF2B5EF4-FFF2-40B4-BE49-F238E27FC236}">
                <a16:creationId xmlns:a16="http://schemas.microsoft.com/office/drawing/2014/main" id="{18402FEF-76FD-4034-A7C7-1BBC331D45E0}"/>
              </a:ext>
            </a:extLst>
          </p:cNvPr>
          <p:cNvSpPr txBox="1">
            <a:spLocks noChangeArrowheads="1"/>
          </p:cNvSpPr>
          <p:nvPr/>
        </p:nvSpPr>
        <p:spPr bwMode="auto">
          <a:xfrm>
            <a:off x="5554663" y="1844675"/>
            <a:ext cx="3354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6600"/>
                </a:solidFill>
              </a:rPr>
              <a:t>circuit working correctly</a:t>
            </a:r>
          </a:p>
        </p:txBody>
      </p:sp>
      <p:sp>
        <p:nvSpPr>
          <p:cNvPr id="209932" name="Text Box 12">
            <a:extLst>
              <a:ext uri="{FF2B5EF4-FFF2-40B4-BE49-F238E27FC236}">
                <a16:creationId xmlns:a16="http://schemas.microsoft.com/office/drawing/2014/main" id="{722D59D7-9698-4D05-9AEE-5D7816182469}"/>
              </a:ext>
            </a:extLst>
          </p:cNvPr>
          <p:cNvSpPr txBox="1">
            <a:spLocks noChangeArrowheads="1"/>
          </p:cNvSpPr>
          <p:nvPr/>
        </p:nvSpPr>
        <p:spPr bwMode="auto">
          <a:xfrm>
            <a:off x="2344738" y="1804988"/>
            <a:ext cx="43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sz="3000">
                <a:solidFill>
                  <a:srgbClr val="000066"/>
                </a:solidFill>
              </a:rPr>
              <a:t>+</a:t>
            </a:r>
          </a:p>
        </p:txBody>
      </p:sp>
      <p:sp>
        <p:nvSpPr>
          <p:cNvPr id="209933" name="Text Box 13">
            <a:extLst>
              <a:ext uri="{FF2B5EF4-FFF2-40B4-BE49-F238E27FC236}">
                <a16:creationId xmlns:a16="http://schemas.microsoft.com/office/drawing/2014/main" id="{CE88453E-850C-4354-85EA-BC3907BEC5A5}"/>
              </a:ext>
            </a:extLst>
          </p:cNvPr>
          <p:cNvSpPr txBox="1">
            <a:spLocks noChangeArrowheads="1"/>
          </p:cNvSpPr>
          <p:nvPr/>
        </p:nvSpPr>
        <p:spPr bwMode="auto">
          <a:xfrm>
            <a:off x="4999038" y="1817688"/>
            <a:ext cx="43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sz="3000">
                <a:solidFill>
                  <a:srgbClr val="000066"/>
                </a:solidFill>
              </a:rPr>
              <a:t>=</a:t>
            </a:r>
          </a:p>
        </p:txBody>
      </p:sp>
      <p:sp>
        <p:nvSpPr>
          <p:cNvPr id="12302" name="Rectangle 16">
            <a:extLst>
              <a:ext uri="{FF2B5EF4-FFF2-40B4-BE49-F238E27FC236}">
                <a16:creationId xmlns:a16="http://schemas.microsoft.com/office/drawing/2014/main" id="{DDCB8E59-E09D-4EFF-BC7A-85741FFA38D1}"/>
              </a:ext>
            </a:extLst>
          </p:cNvPr>
          <p:cNvSpPr>
            <a:spLocks noGrp="1" noChangeArrowheads="1"/>
          </p:cNvSpPr>
          <p:nvPr>
            <p:ph type="title"/>
          </p:nvPr>
        </p:nvSpPr>
        <p:spPr/>
        <p:txBody>
          <a:bodyPr/>
          <a:lstStyle/>
          <a:p>
            <a:pPr eaLnBrk="1" hangingPunct="1"/>
            <a:r>
              <a:rPr lang="en-GB" altLang="en-US" dirty="0"/>
              <a:t>Voltage in a circuit</a:t>
            </a:r>
          </a:p>
        </p:txBody>
      </p:sp>
      <p:sp>
        <p:nvSpPr>
          <p:cNvPr id="12303" name="Rectangle 18">
            <a:extLst>
              <a:ext uri="{FF2B5EF4-FFF2-40B4-BE49-F238E27FC236}">
                <a16:creationId xmlns:a16="http://schemas.microsoft.com/office/drawing/2014/main" id="{DA133051-2B4E-49D4-9D06-A95465681FBD}"/>
              </a:ext>
            </a:extLst>
          </p:cNvPr>
          <p:cNvSpPr>
            <a:spLocks noChangeArrowheads="1"/>
          </p:cNvSpPr>
          <p:nvPr/>
        </p:nvSpPr>
        <p:spPr bwMode="auto">
          <a:xfrm>
            <a:off x="8445500" y="5957888"/>
            <a:ext cx="665163" cy="788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pic>
        <p:nvPicPr>
          <p:cNvPr id="16" name="Picture 9" descr="notes_icon">
            <a:extLst>
              <a:ext uri="{FF2B5EF4-FFF2-40B4-BE49-F238E27FC236}">
                <a16:creationId xmlns:a16="http://schemas.microsoft.com/office/drawing/2014/main" id="{F895E8F4-30D2-4102-8E17-9A2F541FD34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92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99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99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992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99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99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99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992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9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p:bldP spid="209925" grpId="0"/>
      <p:bldP spid="209929" grpId="0"/>
      <p:bldP spid="209930" grpId="0"/>
      <p:bldP spid="209931" grpId="0"/>
      <p:bldP spid="209932" grpId="0"/>
      <p:bldP spid="2099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Developing and Using Models</a:t>
            </a:r>
          </a:p>
          <a:p>
            <a:pPr>
              <a:buSzPct val="100000"/>
            </a:pPr>
            <a:r>
              <a:rPr lang="en-GB" sz="1600" dirty="0" err="1"/>
              <a:t>Analyzing</a:t>
            </a:r>
            <a:r>
              <a:rPr lang="en-GB" sz="1600" dirty="0"/>
              <a:t> and Interpreting Data</a:t>
            </a:r>
          </a:p>
          <a:p>
            <a:pPr>
              <a:buSzPct val="100000"/>
            </a:pPr>
            <a:r>
              <a:rPr lang="en-GB" sz="1600" dirty="0"/>
              <a:t>Obtaining, Evaluating and Communicating Information</a:t>
            </a:r>
          </a:p>
          <a:p>
            <a:pPr marL="182563" indent="-182563">
              <a:buSzPct val="150000"/>
              <a:buFont typeface="Arial" panose="020B0604020202020204" pitchFamily="34" charset="0"/>
              <a:buChar char="•"/>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a:p>
            <a:r>
              <a:rPr lang="en-GB" sz="1600" dirty="0"/>
              <a:t>2. Cause and Effect</a:t>
            </a:r>
          </a:p>
          <a:p>
            <a:r>
              <a:rPr lang="en-GB" sz="1600" dirty="0"/>
              <a:t>3. Scale, Proportion, and Quantity</a:t>
            </a:r>
          </a:p>
          <a:p>
            <a:r>
              <a:rPr lang="en-GB" sz="1600" dirty="0"/>
              <a:t>4. Systems and System Models</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4">
            <a:extLst>
              <a:ext uri="{FF2B5EF4-FFF2-40B4-BE49-F238E27FC236}">
                <a16:creationId xmlns:a16="http://schemas.microsoft.com/office/drawing/2014/main" id="{E98AE8C2-82A4-4E3C-87E0-3E084FEA8D3C}"/>
              </a:ext>
            </a:extLst>
          </p:cNvPr>
          <p:cNvSpPr>
            <a:spLocks noGrp="1" noChangeArrowheads="1"/>
          </p:cNvSpPr>
          <p:nvPr>
            <p:ph type="title"/>
          </p:nvPr>
        </p:nvSpPr>
        <p:spPr/>
        <p:txBody>
          <a:bodyPr/>
          <a:lstStyle/>
          <a:p>
            <a:pPr eaLnBrk="1" hangingPunct="1"/>
            <a:r>
              <a:rPr lang="en-GB" altLang="en-US" dirty="0"/>
              <a:t>What uses electricity?</a:t>
            </a:r>
          </a:p>
        </p:txBody>
      </p:sp>
      <p:pic>
        <p:nvPicPr>
          <p:cNvPr id="7" name="Picture 19">
            <a:hlinkClick r:id="" action="ppaction://hlinkshowjump?jump=nextslide"/>
            <a:extLst>
              <a:ext uri="{FF2B5EF4-FFF2-40B4-BE49-F238E27FC236}">
                <a16:creationId xmlns:a16="http://schemas.microsoft.com/office/drawing/2014/main" id="{DB2AC819-D247-4F4F-9BBA-D8F11A19DD3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5CC63605-236E-4721-92AE-50D5C00046E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A7B89BE0-46AC-4D6E-82DF-6611495B3294}"/>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50"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C0DED8BF-D395-4AD7-9BB3-6188793B7164}"/>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
            <a:extLst>
              <a:ext uri="{FF2B5EF4-FFF2-40B4-BE49-F238E27FC236}">
                <a16:creationId xmlns:a16="http://schemas.microsoft.com/office/drawing/2014/main" id="{D0FCBE01-AAE6-47AE-BE6C-421796AF8B6F}"/>
              </a:ext>
            </a:extLst>
          </p:cNvPr>
          <p:cNvSpPr txBox="1">
            <a:spLocks noChangeArrowheads="1"/>
          </p:cNvSpPr>
          <p:nvPr/>
        </p:nvSpPr>
        <p:spPr bwMode="auto">
          <a:xfrm>
            <a:off x="928688" y="48736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2000">
              <a:solidFill>
                <a:srgbClr val="FF0000"/>
              </a:solidFill>
            </a:endParaRPr>
          </a:p>
        </p:txBody>
      </p:sp>
      <p:sp>
        <p:nvSpPr>
          <p:cNvPr id="9219" name="Text Box 19">
            <a:extLst>
              <a:ext uri="{FF2B5EF4-FFF2-40B4-BE49-F238E27FC236}">
                <a16:creationId xmlns:a16="http://schemas.microsoft.com/office/drawing/2014/main" id="{559A465A-7880-4ECB-B226-29F2CBDFC88F}"/>
              </a:ext>
            </a:extLst>
          </p:cNvPr>
          <p:cNvSpPr txBox="1">
            <a:spLocks noChangeArrowheads="1"/>
          </p:cNvSpPr>
          <p:nvPr/>
        </p:nvSpPr>
        <p:spPr bwMode="auto">
          <a:xfrm>
            <a:off x="461963" y="900113"/>
            <a:ext cx="8497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Electrical currents transfer </a:t>
            </a:r>
            <a:r>
              <a:rPr lang="en-GB" altLang="en-US" b="1" dirty="0">
                <a:solidFill>
                  <a:srgbClr val="286DA6"/>
                </a:solidFill>
              </a:rPr>
              <a:t>energy</a:t>
            </a:r>
            <a:r>
              <a:rPr lang="en-GB" altLang="en-US" dirty="0">
                <a:solidFill>
                  <a:srgbClr val="000066"/>
                </a:solidFill>
              </a:rPr>
              <a:t> from place to place.</a:t>
            </a:r>
            <a:endParaRPr lang="en-US" altLang="en-US" dirty="0">
              <a:solidFill>
                <a:srgbClr val="000066"/>
              </a:solidFill>
            </a:endParaRPr>
          </a:p>
        </p:txBody>
      </p:sp>
      <p:sp>
        <p:nvSpPr>
          <p:cNvPr id="9222" name="Rectangle 55">
            <a:extLst>
              <a:ext uri="{FF2B5EF4-FFF2-40B4-BE49-F238E27FC236}">
                <a16:creationId xmlns:a16="http://schemas.microsoft.com/office/drawing/2014/main" id="{D8904314-451B-44AC-B1F2-2FF7A378827E}"/>
              </a:ext>
            </a:extLst>
          </p:cNvPr>
          <p:cNvSpPr>
            <a:spLocks noGrp="1" noChangeArrowheads="1"/>
          </p:cNvSpPr>
          <p:nvPr>
            <p:ph type="title"/>
          </p:nvPr>
        </p:nvSpPr>
        <p:spPr/>
        <p:txBody>
          <a:bodyPr/>
          <a:lstStyle/>
          <a:p>
            <a:pPr eaLnBrk="1" hangingPunct="1"/>
            <a:r>
              <a:rPr lang="en-GB" altLang="en-US" dirty="0"/>
              <a:t>The transfer of electrical energy</a:t>
            </a:r>
          </a:p>
        </p:txBody>
      </p:sp>
      <p:sp>
        <p:nvSpPr>
          <p:cNvPr id="23" name="Text Box 19">
            <a:extLst>
              <a:ext uri="{FF2B5EF4-FFF2-40B4-BE49-F238E27FC236}">
                <a16:creationId xmlns:a16="http://schemas.microsoft.com/office/drawing/2014/main" id="{A73F5688-7D6B-4BEA-89E2-92B653441D7F}"/>
              </a:ext>
            </a:extLst>
          </p:cNvPr>
          <p:cNvSpPr txBox="1">
            <a:spLocks noChangeArrowheads="1"/>
          </p:cNvSpPr>
          <p:nvPr/>
        </p:nvSpPr>
        <p:spPr bwMode="auto">
          <a:xfrm>
            <a:off x="461963" y="1792288"/>
            <a:ext cx="8497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An electrical current flows in </a:t>
            </a:r>
            <a:r>
              <a:rPr lang="en-GB" altLang="en-US" b="1" dirty="0">
                <a:solidFill>
                  <a:srgbClr val="286DA6"/>
                </a:solidFill>
              </a:rPr>
              <a:t>electrical circuits</a:t>
            </a:r>
            <a:r>
              <a:rPr lang="en-GB" altLang="en-US" dirty="0">
                <a:solidFill>
                  <a:srgbClr val="000066"/>
                </a:solidFill>
              </a:rPr>
              <a:t>.</a:t>
            </a:r>
            <a:endParaRPr lang="en-US" altLang="en-US" dirty="0">
              <a:solidFill>
                <a:srgbClr val="000066"/>
              </a:solidFill>
            </a:endParaRPr>
          </a:p>
        </p:txBody>
      </p:sp>
      <p:sp>
        <p:nvSpPr>
          <p:cNvPr id="24" name="Text Box 19">
            <a:extLst>
              <a:ext uri="{FF2B5EF4-FFF2-40B4-BE49-F238E27FC236}">
                <a16:creationId xmlns:a16="http://schemas.microsoft.com/office/drawing/2014/main" id="{2709580C-B8EB-419D-8ABD-502A937756A3}"/>
              </a:ext>
            </a:extLst>
          </p:cNvPr>
          <p:cNvSpPr txBox="1">
            <a:spLocks noChangeArrowheads="1"/>
          </p:cNvSpPr>
          <p:nvPr/>
        </p:nvSpPr>
        <p:spPr bwMode="auto">
          <a:xfrm>
            <a:off x="461963" y="2684463"/>
            <a:ext cx="53927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A circuit is made of a power </a:t>
            </a:r>
            <a:br>
              <a:rPr lang="en-GB" altLang="en-US" dirty="0">
                <a:solidFill>
                  <a:srgbClr val="000066"/>
                </a:solidFill>
              </a:rPr>
            </a:br>
            <a:r>
              <a:rPr lang="en-GB" altLang="en-US" dirty="0">
                <a:solidFill>
                  <a:srgbClr val="000066"/>
                </a:solidFill>
              </a:rPr>
              <a:t>source, wire and </a:t>
            </a:r>
            <a:r>
              <a:rPr lang="en-GB" altLang="en-US" b="1" dirty="0">
                <a:solidFill>
                  <a:srgbClr val="286DA6"/>
                </a:solidFill>
              </a:rPr>
              <a:t>components</a:t>
            </a:r>
            <a:r>
              <a:rPr lang="en-GB" altLang="en-US" dirty="0">
                <a:solidFill>
                  <a:srgbClr val="000066"/>
                </a:solidFill>
              </a:rPr>
              <a:t> </a:t>
            </a:r>
            <a:br>
              <a:rPr lang="en-GB" altLang="en-US" dirty="0">
                <a:solidFill>
                  <a:srgbClr val="000066"/>
                </a:solidFill>
              </a:rPr>
            </a:br>
            <a:r>
              <a:rPr lang="en-GB" altLang="en-US" dirty="0">
                <a:solidFill>
                  <a:srgbClr val="000066"/>
                </a:solidFill>
              </a:rPr>
              <a:t>that use electricity. </a:t>
            </a:r>
            <a:endParaRPr lang="en-US" altLang="en-US" dirty="0">
              <a:solidFill>
                <a:srgbClr val="000066"/>
              </a:solidFill>
            </a:endParaRPr>
          </a:p>
        </p:txBody>
      </p:sp>
      <p:sp>
        <p:nvSpPr>
          <p:cNvPr id="25" name="Text Box 19">
            <a:extLst>
              <a:ext uri="{FF2B5EF4-FFF2-40B4-BE49-F238E27FC236}">
                <a16:creationId xmlns:a16="http://schemas.microsoft.com/office/drawing/2014/main" id="{8BF7F366-DA6C-4447-A3FE-9B393DD654EB}"/>
              </a:ext>
            </a:extLst>
          </p:cNvPr>
          <p:cNvSpPr txBox="1">
            <a:spLocks noChangeArrowheads="1"/>
          </p:cNvSpPr>
          <p:nvPr/>
        </p:nvSpPr>
        <p:spPr bwMode="auto">
          <a:xfrm>
            <a:off x="423863" y="4316413"/>
            <a:ext cx="5489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Components in the circuit </a:t>
            </a:r>
            <a:br>
              <a:rPr lang="en-GB" altLang="en-US">
                <a:solidFill>
                  <a:srgbClr val="000066"/>
                </a:solidFill>
              </a:rPr>
            </a:br>
            <a:r>
              <a:rPr lang="en-GB" altLang="en-US">
                <a:solidFill>
                  <a:srgbClr val="000066"/>
                </a:solidFill>
              </a:rPr>
              <a:t>transform the electrical energy </a:t>
            </a:r>
            <a:br>
              <a:rPr lang="en-GB" altLang="en-US">
                <a:solidFill>
                  <a:srgbClr val="000066"/>
                </a:solidFill>
              </a:rPr>
            </a:br>
            <a:r>
              <a:rPr lang="en-GB" altLang="en-US">
                <a:solidFill>
                  <a:srgbClr val="000066"/>
                </a:solidFill>
              </a:rPr>
              <a:t>from the circuit into other useful </a:t>
            </a:r>
            <a:br>
              <a:rPr lang="en-GB" altLang="en-US">
                <a:solidFill>
                  <a:srgbClr val="000066"/>
                </a:solidFill>
              </a:rPr>
            </a:br>
            <a:r>
              <a:rPr lang="en-GB" altLang="en-US">
                <a:solidFill>
                  <a:srgbClr val="000066"/>
                </a:solidFill>
              </a:rPr>
              <a:t>forms of energy, such as light.</a:t>
            </a:r>
            <a:endParaRPr lang="en-US" altLang="en-US">
              <a:solidFill>
                <a:srgbClr val="000066"/>
              </a:solidFill>
            </a:endParaRPr>
          </a:p>
        </p:txBody>
      </p:sp>
      <p:pic>
        <p:nvPicPr>
          <p:cNvPr id="26" name="Picture 25" descr="Electrical Circuits_bulb.png">
            <a:extLst>
              <a:ext uri="{FF2B5EF4-FFF2-40B4-BE49-F238E27FC236}">
                <a16:creationId xmlns:a16="http://schemas.microsoft.com/office/drawing/2014/main" id="{4B9C8A1F-2E37-4B88-AB72-C2DECCB6F5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2586038"/>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CD7E75F9-4EDB-459E-85B1-616164BF0FA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3" name="Text Box 31">
            <a:extLst>
              <a:ext uri="{FF2B5EF4-FFF2-40B4-BE49-F238E27FC236}">
                <a16:creationId xmlns:a16="http://schemas.microsoft.com/office/drawing/2014/main" id="{0DDC51FD-A9EE-43BD-B7DA-8868A390C921}"/>
              </a:ext>
            </a:extLst>
          </p:cNvPr>
          <p:cNvSpPr txBox="1">
            <a:spLocks noChangeArrowheads="1"/>
          </p:cNvSpPr>
          <p:nvPr/>
        </p:nvSpPr>
        <p:spPr bwMode="auto">
          <a:xfrm>
            <a:off x="2371725" y="5776913"/>
            <a:ext cx="594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a:solidFill>
                  <a:srgbClr val="000066"/>
                </a:solidFill>
              </a:rPr>
              <a:t>component that uses electricity</a:t>
            </a:r>
          </a:p>
        </p:txBody>
      </p:sp>
      <p:pic>
        <p:nvPicPr>
          <p:cNvPr id="10242" name="Picture 37" descr="complete_circuit">
            <a:extLst>
              <a:ext uri="{FF2B5EF4-FFF2-40B4-BE49-F238E27FC236}">
                <a16:creationId xmlns:a16="http://schemas.microsoft.com/office/drawing/2014/main" id="{03167E11-2504-4A62-9525-C404A3027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2752725"/>
            <a:ext cx="7164387"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10">
            <a:extLst>
              <a:ext uri="{FF2B5EF4-FFF2-40B4-BE49-F238E27FC236}">
                <a16:creationId xmlns:a16="http://schemas.microsoft.com/office/drawing/2014/main" id="{BF68D770-0448-42C2-B782-189AD62DC0D6}"/>
              </a:ext>
            </a:extLst>
          </p:cNvPr>
          <p:cNvSpPr txBox="1">
            <a:spLocks noChangeArrowheads="1"/>
          </p:cNvSpPr>
          <p:nvPr/>
        </p:nvSpPr>
        <p:spPr bwMode="auto">
          <a:xfrm>
            <a:off x="904875" y="45418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2000">
              <a:solidFill>
                <a:srgbClr val="FF0000"/>
              </a:solidFill>
            </a:endParaRPr>
          </a:p>
        </p:txBody>
      </p:sp>
      <p:sp>
        <p:nvSpPr>
          <p:cNvPr id="10244" name="Text Box 19">
            <a:extLst>
              <a:ext uri="{FF2B5EF4-FFF2-40B4-BE49-F238E27FC236}">
                <a16:creationId xmlns:a16="http://schemas.microsoft.com/office/drawing/2014/main" id="{DB2D5475-C3F0-449D-B0AB-52FAF055CF4A}"/>
              </a:ext>
            </a:extLst>
          </p:cNvPr>
          <p:cNvSpPr txBox="1">
            <a:spLocks noChangeArrowheads="1"/>
          </p:cNvSpPr>
          <p:nvPr/>
        </p:nvSpPr>
        <p:spPr bwMode="auto">
          <a:xfrm>
            <a:off x="461963" y="900113"/>
            <a:ext cx="8497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A </a:t>
            </a:r>
            <a:r>
              <a:rPr lang="en-GB" altLang="en-US" b="1" dirty="0">
                <a:solidFill>
                  <a:srgbClr val="286DA6"/>
                </a:solidFill>
              </a:rPr>
              <a:t>complete</a:t>
            </a:r>
            <a:r>
              <a:rPr lang="en-GB" altLang="en-US" dirty="0">
                <a:solidFill>
                  <a:srgbClr val="000066"/>
                </a:solidFill>
              </a:rPr>
              <a:t> circuit allows an electrical</a:t>
            </a:r>
            <a:r>
              <a:rPr lang="en-GB" altLang="en-US" dirty="0"/>
              <a:t> </a:t>
            </a:r>
            <a:r>
              <a:rPr lang="en-GB" altLang="en-US" dirty="0">
                <a:solidFill>
                  <a:srgbClr val="000066"/>
                </a:solidFill>
              </a:rPr>
              <a:t>current to run from </a:t>
            </a:r>
            <a:br>
              <a:rPr lang="en-GB" altLang="en-US" dirty="0">
                <a:solidFill>
                  <a:srgbClr val="000066"/>
                </a:solidFill>
              </a:rPr>
            </a:br>
            <a:r>
              <a:rPr lang="en-GB" altLang="en-US" dirty="0">
                <a:solidFill>
                  <a:srgbClr val="000066"/>
                </a:solidFill>
              </a:rPr>
              <a:t>the power source, through the components, and back to </a:t>
            </a:r>
            <a:br>
              <a:rPr lang="en-GB" altLang="en-US" dirty="0">
                <a:solidFill>
                  <a:srgbClr val="000066"/>
                </a:solidFill>
              </a:rPr>
            </a:br>
            <a:r>
              <a:rPr lang="en-GB" altLang="en-US" dirty="0">
                <a:solidFill>
                  <a:srgbClr val="000066"/>
                </a:solidFill>
              </a:rPr>
              <a:t>the power source.</a:t>
            </a:r>
            <a:r>
              <a:rPr lang="en-GB" altLang="en-US" dirty="0"/>
              <a:t> </a:t>
            </a:r>
            <a:endParaRPr lang="en-US" altLang="en-US" dirty="0"/>
          </a:p>
        </p:txBody>
      </p:sp>
      <p:sp>
        <p:nvSpPr>
          <p:cNvPr id="8218" name="AutoShape 26">
            <a:extLst>
              <a:ext uri="{FF2B5EF4-FFF2-40B4-BE49-F238E27FC236}">
                <a16:creationId xmlns:a16="http://schemas.microsoft.com/office/drawing/2014/main" id="{1DD36E2C-1C98-4FB7-BA16-12EA1010AB2C}"/>
              </a:ext>
            </a:extLst>
          </p:cNvPr>
          <p:cNvSpPr>
            <a:spLocks noChangeArrowheads="1"/>
          </p:cNvSpPr>
          <p:nvPr/>
        </p:nvSpPr>
        <p:spPr bwMode="auto">
          <a:xfrm>
            <a:off x="4319588" y="2170113"/>
            <a:ext cx="3451225" cy="400050"/>
          </a:xfrm>
          <a:prstGeom prst="roundRect">
            <a:avLst>
              <a:gd name="adj" fmla="val 16667"/>
            </a:avLst>
          </a:prstGeom>
          <a:noFill/>
          <a:ln w="38100">
            <a:solidFill>
              <a:srgbClr val="286DA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9" name="Text Box 27">
            <a:extLst>
              <a:ext uri="{FF2B5EF4-FFF2-40B4-BE49-F238E27FC236}">
                <a16:creationId xmlns:a16="http://schemas.microsoft.com/office/drawing/2014/main" id="{9012CC56-0F64-47C0-8872-B02D23CBE3CC}"/>
              </a:ext>
            </a:extLst>
          </p:cNvPr>
          <p:cNvSpPr txBox="1">
            <a:spLocks noChangeArrowheads="1"/>
          </p:cNvSpPr>
          <p:nvPr/>
        </p:nvSpPr>
        <p:spPr bwMode="auto">
          <a:xfrm>
            <a:off x="4344988" y="2127250"/>
            <a:ext cx="338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a:solidFill>
                  <a:srgbClr val="000066"/>
                </a:solidFill>
              </a:rPr>
              <a:t>power source (battery)</a:t>
            </a:r>
          </a:p>
        </p:txBody>
      </p:sp>
      <p:sp>
        <p:nvSpPr>
          <p:cNvPr id="8222" name="AutoShape 30">
            <a:extLst>
              <a:ext uri="{FF2B5EF4-FFF2-40B4-BE49-F238E27FC236}">
                <a16:creationId xmlns:a16="http://schemas.microsoft.com/office/drawing/2014/main" id="{69EEACA3-B45B-434D-B5A9-DAA02E65696E}"/>
              </a:ext>
            </a:extLst>
          </p:cNvPr>
          <p:cNvSpPr>
            <a:spLocks noChangeArrowheads="1"/>
          </p:cNvSpPr>
          <p:nvPr/>
        </p:nvSpPr>
        <p:spPr bwMode="auto">
          <a:xfrm>
            <a:off x="3040063" y="5811838"/>
            <a:ext cx="4619625" cy="400050"/>
          </a:xfrm>
          <a:prstGeom prst="roundRect">
            <a:avLst>
              <a:gd name="adj" fmla="val 16667"/>
            </a:avLst>
          </a:prstGeom>
          <a:noFill/>
          <a:ln w="38100">
            <a:solidFill>
              <a:srgbClr val="286DA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4" name="AutoShape 32">
            <a:extLst>
              <a:ext uri="{FF2B5EF4-FFF2-40B4-BE49-F238E27FC236}">
                <a16:creationId xmlns:a16="http://schemas.microsoft.com/office/drawing/2014/main" id="{05503A29-792E-464C-8956-6883ED460FEF}"/>
              </a:ext>
            </a:extLst>
          </p:cNvPr>
          <p:cNvSpPr>
            <a:spLocks noChangeArrowheads="1"/>
          </p:cNvSpPr>
          <p:nvPr/>
        </p:nvSpPr>
        <p:spPr bwMode="auto">
          <a:xfrm>
            <a:off x="3136900" y="3849688"/>
            <a:ext cx="4105275" cy="412750"/>
          </a:xfrm>
          <a:prstGeom prst="roundRect">
            <a:avLst>
              <a:gd name="adj" fmla="val 16667"/>
            </a:avLst>
          </a:prstGeom>
          <a:noFill/>
          <a:ln w="38100">
            <a:solidFill>
              <a:srgbClr val="286DA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5" name="Text Box 33">
            <a:extLst>
              <a:ext uri="{FF2B5EF4-FFF2-40B4-BE49-F238E27FC236}">
                <a16:creationId xmlns:a16="http://schemas.microsoft.com/office/drawing/2014/main" id="{FFB6103E-1FDC-4183-A8F3-6FAA4C5D1CD2}"/>
              </a:ext>
            </a:extLst>
          </p:cNvPr>
          <p:cNvSpPr txBox="1">
            <a:spLocks noChangeArrowheads="1"/>
          </p:cNvSpPr>
          <p:nvPr/>
        </p:nvSpPr>
        <p:spPr bwMode="auto">
          <a:xfrm>
            <a:off x="3209925" y="3816350"/>
            <a:ext cx="396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a:solidFill>
                  <a:srgbClr val="000066"/>
                </a:solidFill>
              </a:rPr>
              <a:t>wires completing the circuit</a:t>
            </a:r>
          </a:p>
        </p:txBody>
      </p:sp>
      <p:sp>
        <p:nvSpPr>
          <p:cNvPr id="8236" name="AutoShape 44">
            <a:extLst>
              <a:ext uri="{FF2B5EF4-FFF2-40B4-BE49-F238E27FC236}">
                <a16:creationId xmlns:a16="http://schemas.microsoft.com/office/drawing/2014/main" id="{9667F56F-7F65-4EC5-B890-1ACB3152CEF7}"/>
              </a:ext>
            </a:extLst>
          </p:cNvPr>
          <p:cNvSpPr>
            <a:spLocks noChangeArrowheads="1"/>
          </p:cNvSpPr>
          <p:nvPr/>
        </p:nvSpPr>
        <p:spPr bwMode="auto">
          <a:xfrm>
            <a:off x="382588" y="2779713"/>
            <a:ext cx="2549525" cy="400050"/>
          </a:xfrm>
          <a:prstGeom prst="roundRect">
            <a:avLst>
              <a:gd name="adj" fmla="val 16667"/>
            </a:avLst>
          </a:prstGeom>
          <a:noFill/>
          <a:ln w="38100">
            <a:solidFill>
              <a:srgbClr val="286DA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7" name="Text Box 45">
            <a:extLst>
              <a:ext uri="{FF2B5EF4-FFF2-40B4-BE49-F238E27FC236}">
                <a16:creationId xmlns:a16="http://schemas.microsoft.com/office/drawing/2014/main" id="{3876B4CD-DF97-44A4-8B59-0B12F4B52883}"/>
              </a:ext>
            </a:extLst>
          </p:cNvPr>
          <p:cNvSpPr txBox="1">
            <a:spLocks noChangeArrowheads="1"/>
          </p:cNvSpPr>
          <p:nvPr/>
        </p:nvSpPr>
        <p:spPr bwMode="auto">
          <a:xfrm>
            <a:off x="471488" y="2746375"/>
            <a:ext cx="244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a:solidFill>
                  <a:srgbClr val="000066"/>
                </a:solidFill>
              </a:rPr>
              <a:t>flow of electricity </a:t>
            </a:r>
          </a:p>
        </p:txBody>
      </p:sp>
      <p:sp>
        <p:nvSpPr>
          <p:cNvPr id="8239" name="AutoShape 47">
            <a:extLst>
              <a:ext uri="{FF2B5EF4-FFF2-40B4-BE49-F238E27FC236}">
                <a16:creationId xmlns:a16="http://schemas.microsoft.com/office/drawing/2014/main" id="{6E422A8F-F23E-49EE-B0BD-2E18C8073F65}"/>
              </a:ext>
            </a:extLst>
          </p:cNvPr>
          <p:cNvSpPr>
            <a:spLocks noChangeArrowheads="1"/>
          </p:cNvSpPr>
          <p:nvPr/>
        </p:nvSpPr>
        <p:spPr bwMode="auto">
          <a:xfrm>
            <a:off x="3332163" y="2713038"/>
            <a:ext cx="660400" cy="254000"/>
          </a:xfrm>
          <a:prstGeom prst="leftArrow">
            <a:avLst>
              <a:gd name="adj1" fmla="val 50000"/>
              <a:gd name="adj2" fmla="val 65000"/>
            </a:avLst>
          </a:prstGeom>
          <a:solidFill>
            <a:srgbClr val="FF0000"/>
          </a:solidFill>
          <a:ln w="9525">
            <a:solidFill>
              <a:srgbClr val="FF0000"/>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1" name="AutoShape 49">
            <a:extLst>
              <a:ext uri="{FF2B5EF4-FFF2-40B4-BE49-F238E27FC236}">
                <a16:creationId xmlns:a16="http://schemas.microsoft.com/office/drawing/2014/main" id="{43E266EC-376F-4462-AF6E-6875B53997AA}"/>
              </a:ext>
            </a:extLst>
          </p:cNvPr>
          <p:cNvSpPr>
            <a:spLocks noChangeArrowheads="1"/>
          </p:cNvSpPr>
          <p:nvPr/>
        </p:nvSpPr>
        <p:spPr bwMode="auto">
          <a:xfrm rot="-10498299">
            <a:off x="2214563" y="5481638"/>
            <a:ext cx="660400" cy="254000"/>
          </a:xfrm>
          <a:prstGeom prst="leftArrow">
            <a:avLst>
              <a:gd name="adj1" fmla="val 50000"/>
              <a:gd name="adj2" fmla="val 65000"/>
            </a:avLst>
          </a:prstGeom>
          <a:solidFill>
            <a:srgbClr val="FF0000"/>
          </a:solidFill>
          <a:ln w="9525">
            <a:solidFill>
              <a:srgbClr val="FF0000"/>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4" name="AutoShape 52">
            <a:extLst>
              <a:ext uri="{FF2B5EF4-FFF2-40B4-BE49-F238E27FC236}">
                <a16:creationId xmlns:a16="http://schemas.microsoft.com/office/drawing/2014/main" id="{9C55C581-7AF9-494C-A1E8-1CC4DE5F0522}"/>
              </a:ext>
            </a:extLst>
          </p:cNvPr>
          <p:cNvSpPr>
            <a:spLocks noChangeArrowheads="1"/>
          </p:cNvSpPr>
          <p:nvPr/>
        </p:nvSpPr>
        <p:spPr bwMode="auto">
          <a:xfrm>
            <a:off x="7129463" y="2738438"/>
            <a:ext cx="660400" cy="254000"/>
          </a:xfrm>
          <a:prstGeom prst="leftArrow">
            <a:avLst>
              <a:gd name="adj1" fmla="val 50000"/>
              <a:gd name="adj2" fmla="val 65000"/>
            </a:avLst>
          </a:prstGeom>
          <a:solidFill>
            <a:srgbClr val="FF0000"/>
          </a:solidFill>
          <a:ln w="9525">
            <a:solidFill>
              <a:srgbClr val="FF0000"/>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258" name="Rectangle 55">
            <a:extLst>
              <a:ext uri="{FF2B5EF4-FFF2-40B4-BE49-F238E27FC236}">
                <a16:creationId xmlns:a16="http://schemas.microsoft.com/office/drawing/2014/main" id="{06244FFB-B00F-4EB8-92C3-C501EB065A61}"/>
              </a:ext>
            </a:extLst>
          </p:cNvPr>
          <p:cNvSpPr>
            <a:spLocks noGrp="1" noChangeArrowheads="1"/>
          </p:cNvSpPr>
          <p:nvPr>
            <p:ph type="title"/>
          </p:nvPr>
        </p:nvSpPr>
        <p:spPr/>
        <p:txBody>
          <a:bodyPr/>
          <a:lstStyle/>
          <a:p>
            <a:pPr eaLnBrk="1" hangingPunct="1"/>
            <a:r>
              <a:rPr lang="en-GB" altLang="en-US" dirty="0"/>
              <a:t>Complete circuits</a:t>
            </a:r>
          </a:p>
        </p:txBody>
      </p:sp>
      <p:pic>
        <p:nvPicPr>
          <p:cNvPr id="8248" name="Picture 56" descr="Left Arrow 14">
            <a:extLst>
              <a:ext uri="{FF2B5EF4-FFF2-40B4-BE49-F238E27FC236}">
                <a16:creationId xmlns:a16="http://schemas.microsoft.com/office/drawing/2014/main" id="{98C81461-29C2-480A-9048-EF365153B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3629025"/>
            <a:ext cx="536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9" name="Picture 57" descr="Left Arrow 16">
            <a:extLst>
              <a:ext uri="{FF2B5EF4-FFF2-40B4-BE49-F238E27FC236}">
                <a16:creationId xmlns:a16="http://schemas.microsoft.com/office/drawing/2014/main" id="{61E33A3A-55AF-4871-88E5-0625C2512D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1538" y="5343525"/>
            <a:ext cx="682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0" name="Picture 58" descr="Left Arrow 17">
            <a:extLst>
              <a:ext uri="{FF2B5EF4-FFF2-40B4-BE49-F238E27FC236}">
                <a16:creationId xmlns:a16="http://schemas.microsoft.com/office/drawing/2014/main" id="{FD6756D1-2FBB-4B86-8FFC-620A1DBDD3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1813" y="3586163"/>
            <a:ext cx="2857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a:hlinkClick r:id="" action="ppaction://hlinkshowjump?jump=nextslide"/>
            <a:extLst>
              <a:ext uri="{FF2B5EF4-FFF2-40B4-BE49-F238E27FC236}">
                <a16:creationId xmlns:a16="http://schemas.microsoft.com/office/drawing/2014/main" id="{8D6B07CC-DC35-49EA-89EF-01F3A63B8E1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6942EAE2-5734-47D8-83C3-E7742CD02477}"/>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animBg="1"/>
      <p:bldP spid="8222" grpId="0" animBg="1"/>
      <p:bldP spid="8224" grpId="0" animBg="1"/>
      <p:bldP spid="8236" grpId="0" animBg="1"/>
      <p:bldP spid="8237" grpId="0"/>
      <p:bldP spid="8239" grpId="0" animBg="1"/>
      <p:bldP spid="8241" grpId="0" animBg="1"/>
      <p:bldP spid="82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7" descr="notepaper background">
            <a:extLst>
              <a:ext uri="{FF2B5EF4-FFF2-40B4-BE49-F238E27FC236}">
                <a16:creationId xmlns:a16="http://schemas.microsoft.com/office/drawing/2014/main" id="{BDAA69D8-3BAF-4C6E-8C79-265728F87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63" y="900113"/>
            <a:ext cx="7167562"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6">
            <a:extLst>
              <a:ext uri="{FF2B5EF4-FFF2-40B4-BE49-F238E27FC236}">
                <a16:creationId xmlns:a16="http://schemas.microsoft.com/office/drawing/2014/main" id="{52A1FE7D-023D-43C2-A990-CC756E483CCE}"/>
              </a:ext>
            </a:extLst>
          </p:cNvPr>
          <p:cNvSpPr txBox="1">
            <a:spLocks noChangeArrowheads="1"/>
          </p:cNvSpPr>
          <p:nvPr/>
        </p:nvSpPr>
        <p:spPr bwMode="auto">
          <a:xfrm>
            <a:off x="1517650" y="1311275"/>
            <a:ext cx="64357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Draw a complete circuit. Label each part of your drawing and describe the purpose of each part. </a:t>
            </a:r>
            <a:endParaRPr lang="en-US" altLang="en-US" dirty="0">
              <a:solidFill>
                <a:srgbClr val="000066"/>
              </a:solidFill>
            </a:endParaRPr>
          </a:p>
        </p:txBody>
      </p:sp>
      <p:sp>
        <p:nvSpPr>
          <p:cNvPr id="145422" name="Text Box 14">
            <a:extLst>
              <a:ext uri="{FF2B5EF4-FFF2-40B4-BE49-F238E27FC236}">
                <a16:creationId xmlns:a16="http://schemas.microsoft.com/office/drawing/2014/main" id="{5A5916E4-052D-4F95-B0F3-0B7386DA0771}"/>
              </a:ext>
            </a:extLst>
          </p:cNvPr>
          <p:cNvSpPr txBox="1">
            <a:spLocks noChangeArrowheads="1"/>
          </p:cNvSpPr>
          <p:nvPr/>
        </p:nvSpPr>
        <p:spPr bwMode="auto">
          <a:xfrm>
            <a:off x="1436688" y="3702050"/>
            <a:ext cx="642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All complete circuits must include:</a:t>
            </a:r>
            <a:r>
              <a:rPr lang="en-GB" altLang="en-US" dirty="0"/>
              <a:t> </a:t>
            </a:r>
          </a:p>
        </p:txBody>
      </p:sp>
      <p:pic>
        <p:nvPicPr>
          <p:cNvPr id="11273" name="Picture 39" descr="pencil">
            <a:extLst>
              <a:ext uri="{FF2B5EF4-FFF2-40B4-BE49-F238E27FC236}">
                <a16:creationId xmlns:a16="http://schemas.microsoft.com/office/drawing/2014/main" id="{71CAFE05-CF4B-4B3D-BDA1-DDA4384F0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3505">
            <a:off x="2200275" y="2516188"/>
            <a:ext cx="46005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40">
            <a:extLst>
              <a:ext uri="{FF2B5EF4-FFF2-40B4-BE49-F238E27FC236}">
                <a16:creationId xmlns:a16="http://schemas.microsoft.com/office/drawing/2014/main" id="{663126FE-B98C-448B-944F-1AF59AEA125B}"/>
              </a:ext>
            </a:extLst>
          </p:cNvPr>
          <p:cNvSpPr>
            <a:spLocks noGrp="1" noChangeArrowheads="1"/>
          </p:cNvSpPr>
          <p:nvPr>
            <p:ph type="title"/>
          </p:nvPr>
        </p:nvSpPr>
        <p:spPr/>
        <p:txBody>
          <a:bodyPr/>
          <a:lstStyle/>
          <a:p>
            <a:pPr eaLnBrk="1" hangingPunct="1"/>
            <a:r>
              <a:rPr lang="en-GB" altLang="en-US" dirty="0"/>
              <a:t>Drawing a complete circuit</a:t>
            </a:r>
          </a:p>
        </p:txBody>
      </p:sp>
      <p:pic>
        <p:nvPicPr>
          <p:cNvPr id="11" name="Picture 19">
            <a:hlinkClick r:id="" action="ppaction://hlinkshowjump?jump=nextslide"/>
            <a:extLst>
              <a:ext uri="{FF2B5EF4-FFF2-40B4-BE49-F238E27FC236}">
                <a16:creationId xmlns:a16="http://schemas.microsoft.com/office/drawing/2014/main" id="{470A08D9-5C61-4422-AB92-BB240BC48A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77616F0A-D02A-4884-8F09-298D49CBCAB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97461" y="86520"/>
            <a:ext cx="442911" cy="516730"/>
          </a:xfrm>
          <a:prstGeom prst="rect">
            <a:avLst/>
          </a:prstGeom>
          <a:noFill/>
          <a:ln w="9525">
            <a:noFill/>
            <a:miter lim="800000"/>
            <a:headEnd/>
            <a:tailEnd/>
          </a:ln>
        </p:spPr>
      </p:pic>
      <p:sp>
        <p:nvSpPr>
          <p:cNvPr id="13" name="Text Box 4">
            <a:extLst>
              <a:ext uri="{FF2B5EF4-FFF2-40B4-BE49-F238E27FC236}">
                <a16:creationId xmlns:a16="http://schemas.microsoft.com/office/drawing/2014/main" id="{AC4D3428-B656-49C4-9E59-0D3BEA28B173}"/>
              </a:ext>
            </a:extLst>
          </p:cNvPr>
          <p:cNvSpPr txBox="1">
            <a:spLocks noChangeArrowheads="1"/>
          </p:cNvSpPr>
          <p:nvPr/>
        </p:nvSpPr>
        <p:spPr bwMode="auto">
          <a:xfrm>
            <a:off x="1436689" y="4185264"/>
            <a:ext cx="32594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t>a power source</a:t>
            </a:r>
          </a:p>
        </p:txBody>
      </p:sp>
      <p:sp>
        <p:nvSpPr>
          <p:cNvPr id="14" name="Text Box 4">
            <a:extLst>
              <a:ext uri="{FF2B5EF4-FFF2-40B4-BE49-F238E27FC236}">
                <a16:creationId xmlns:a16="http://schemas.microsoft.com/office/drawing/2014/main" id="{15797B64-892C-4891-B627-4BB840D72471}"/>
              </a:ext>
            </a:extLst>
          </p:cNvPr>
          <p:cNvSpPr txBox="1">
            <a:spLocks noChangeArrowheads="1"/>
          </p:cNvSpPr>
          <p:nvPr/>
        </p:nvSpPr>
        <p:spPr bwMode="auto">
          <a:xfrm>
            <a:off x="1436688" y="4672943"/>
            <a:ext cx="49808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t>a device that requires electricity</a:t>
            </a:r>
          </a:p>
        </p:txBody>
      </p:sp>
      <p:sp>
        <p:nvSpPr>
          <p:cNvPr id="15" name="Text Box 4">
            <a:extLst>
              <a:ext uri="{FF2B5EF4-FFF2-40B4-BE49-F238E27FC236}">
                <a16:creationId xmlns:a16="http://schemas.microsoft.com/office/drawing/2014/main" id="{63A98887-1DCE-4AF8-806F-B942CE55BDF1}"/>
              </a:ext>
            </a:extLst>
          </p:cNvPr>
          <p:cNvSpPr txBox="1">
            <a:spLocks noChangeArrowheads="1"/>
          </p:cNvSpPr>
          <p:nvPr/>
        </p:nvSpPr>
        <p:spPr bwMode="auto">
          <a:xfrm>
            <a:off x="1432878" y="5160623"/>
            <a:ext cx="53368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t>wires joining all the components or parts of the circuit.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a:extLst>
              <a:ext uri="{FF2B5EF4-FFF2-40B4-BE49-F238E27FC236}">
                <a16:creationId xmlns:a16="http://schemas.microsoft.com/office/drawing/2014/main" id="{C57C66B5-52F9-4032-B461-1DFADF3CF407}"/>
              </a:ext>
            </a:extLst>
          </p:cNvPr>
          <p:cNvSpPr txBox="1">
            <a:spLocks noChangeArrowheads="1"/>
          </p:cNvSpPr>
          <p:nvPr/>
        </p:nvSpPr>
        <p:spPr bwMode="auto">
          <a:xfrm>
            <a:off x="684213" y="5300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2000">
              <a:solidFill>
                <a:srgbClr val="FF0000"/>
              </a:solidFill>
            </a:endParaRPr>
          </a:p>
        </p:txBody>
      </p:sp>
      <p:sp>
        <p:nvSpPr>
          <p:cNvPr id="2054" name="Rectangle 9">
            <a:extLst>
              <a:ext uri="{FF2B5EF4-FFF2-40B4-BE49-F238E27FC236}">
                <a16:creationId xmlns:a16="http://schemas.microsoft.com/office/drawing/2014/main" id="{73DA1ED4-8106-4032-BEE3-9DD4145B36B8}"/>
              </a:ext>
            </a:extLst>
          </p:cNvPr>
          <p:cNvSpPr>
            <a:spLocks noGrp="1" noChangeArrowheads="1"/>
          </p:cNvSpPr>
          <p:nvPr>
            <p:ph type="title"/>
          </p:nvPr>
        </p:nvSpPr>
        <p:spPr/>
        <p:txBody>
          <a:bodyPr/>
          <a:lstStyle/>
          <a:p>
            <a:pPr eaLnBrk="1" hangingPunct="1"/>
            <a:r>
              <a:rPr lang="en-GB" altLang="en-US" dirty="0"/>
              <a:t>Adding batteries to circuits</a:t>
            </a:r>
          </a:p>
        </p:txBody>
      </p:sp>
      <p:pic>
        <p:nvPicPr>
          <p:cNvPr id="7" name="Picture 19">
            <a:hlinkClick r:id="" action="ppaction://hlinkshowjump?jump=nextslide"/>
            <a:extLst>
              <a:ext uri="{FF2B5EF4-FFF2-40B4-BE49-F238E27FC236}">
                <a16:creationId xmlns:a16="http://schemas.microsoft.com/office/drawing/2014/main" id="{4229F4DA-2105-4332-B73F-8DDCDB26ECE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CFA10339-D121-4E64-9606-ED382E47EDCA}"/>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7D317462-25F0-438C-84A1-0BFED8A9903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4854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4"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9E8706E3-1745-4419-AAFC-B03B0BD2BBE7}"/>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9">
            <a:extLst>
              <a:ext uri="{FF2B5EF4-FFF2-40B4-BE49-F238E27FC236}">
                <a16:creationId xmlns:a16="http://schemas.microsoft.com/office/drawing/2014/main" id="{C97588C2-C2E7-438D-8A6D-4DA1AD357661}"/>
              </a:ext>
            </a:extLst>
          </p:cNvPr>
          <p:cNvSpPr>
            <a:spLocks noGrp="1" noChangeArrowheads="1"/>
          </p:cNvSpPr>
          <p:nvPr>
            <p:ph type="title"/>
          </p:nvPr>
        </p:nvSpPr>
        <p:spPr/>
        <p:txBody>
          <a:bodyPr/>
          <a:lstStyle/>
          <a:p>
            <a:pPr eaLnBrk="1" hangingPunct="1"/>
            <a:r>
              <a:rPr lang="en-GB" altLang="en-US" dirty="0"/>
              <a:t>Adding a bulb to the circuit</a:t>
            </a:r>
          </a:p>
        </p:txBody>
      </p:sp>
      <p:pic>
        <p:nvPicPr>
          <p:cNvPr id="6" name="Picture 19">
            <a:hlinkClick r:id="" action="ppaction://hlinkshowjump?jump=nextslide"/>
            <a:extLst>
              <a:ext uri="{FF2B5EF4-FFF2-40B4-BE49-F238E27FC236}">
                <a16:creationId xmlns:a16="http://schemas.microsoft.com/office/drawing/2014/main" id="{0D2FB193-527D-4991-B01F-08FE0C635E6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36ABBCE9-679B-43E8-8934-2649D1EB7C5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AED29813-9AF1-4C66-9D25-05C807D4899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4854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097"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C2EA73CE-7F6C-4C18-9C5A-8B87A6B69ADC}"/>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9">
            <a:extLst>
              <a:ext uri="{FF2B5EF4-FFF2-40B4-BE49-F238E27FC236}">
                <a16:creationId xmlns:a16="http://schemas.microsoft.com/office/drawing/2014/main" id="{9F896960-1CE4-4604-BA2C-B3242925FC91}"/>
              </a:ext>
            </a:extLst>
          </p:cNvPr>
          <p:cNvSpPr>
            <a:spLocks noGrp="1" noChangeArrowheads="1"/>
          </p:cNvSpPr>
          <p:nvPr>
            <p:ph type="title"/>
          </p:nvPr>
        </p:nvSpPr>
        <p:spPr/>
        <p:txBody>
          <a:bodyPr/>
          <a:lstStyle/>
          <a:p>
            <a:pPr eaLnBrk="1" hangingPunct="1"/>
            <a:r>
              <a:rPr lang="en-GB" altLang="en-US" dirty="0"/>
              <a:t>Unbroken electrical currents</a:t>
            </a:r>
          </a:p>
        </p:txBody>
      </p:sp>
      <p:pic>
        <p:nvPicPr>
          <p:cNvPr id="6" name="Picture 19">
            <a:hlinkClick r:id="" action="ppaction://hlinkshowjump?jump=nextslide"/>
            <a:extLst>
              <a:ext uri="{FF2B5EF4-FFF2-40B4-BE49-F238E27FC236}">
                <a16:creationId xmlns:a16="http://schemas.microsoft.com/office/drawing/2014/main" id="{8CA03755-92ED-4818-9EBE-496451C39C3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D781DCC3-86DA-4AC1-B85B-59883AAE943F}"/>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139A94EE-7367-4D50-B873-69BFE13710E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4854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21"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3323E7F1-5BDD-4610-B07A-C3E2A7FB119C}"/>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10553</TotalTime>
  <Words>783</Words>
  <Application>Microsoft Office PowerPoint</Application>
  <PresentationFormat>On-screen Show (4:3)</PresentationFormat>
  <Paragraphs>71</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Wingdings</vt:lpstr>
      <vt:lpstr>Wingdings 2</vt:lpstr>
      <vt:lpstr>Default Design</vt:lpstr>
      <vt:lpstr>3_Default Design</vt:lpstr>
      <vt:lpstr>Electrical  Circuits</vt:lpstr>
      <vt:lpstr>Information</vt:lpstr>
      <vt:lpstr>What uses electricity?</vt:lpstr>
      <vt:lpstr>The transfer of electrical energy</vt:lpstr>
      <vt:lpstr>Complete circuits</vt:lpstr>
      <vt:lpstr>Drawing a complete circuit</vt:lpstr>
      <vt:lpstr>Adding batteries to circuits</vt:lpstr>
      <vt:lpstr>Adding a bulb to the circuit</vt:lpstr>
      <vt:lpstr>Unbroken electrical currents</vt:lpstr>
      <vt:lpstr>Voltage in a circuit</vt:lpstr>
    </vt:vector>
  </TitlesOfParts>
  <Manager/>
  <Company>Boardworks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Circuits</dc:title>
  <dc:subject>Boardworks Elementary School Physical Science</dc:subject>
  <dc:creator>Boardworks Ltd.</dc:creator>
  <cp:lastModifiedBy>Tim Crilly</cp:lastModifiedBy>
  <cp:revision>254</cp:revision>
  <dcterms:created xsi:type="dcterms:W3CDTF">2005-07-04T16:47:03Z</dcterms:created>
  <dcterms:modified xsi:type="dcterms:W3CDTF">2018-12-04T11:03:48Z</dcterms:modified>
</cp:coreProperties>
</file>