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832" r:id="rId2"/>
  </p:sldMasterIdLst>
  <p:notesMasterIdLst>
    <p:notesMasterId r:id="rId10"/>
  </p:notesMasterIdLst>
  <p:handoutMasterIdLst>
    <p:handoutMasterId r:id="rId11"/>
  </p:handoutMasterIdLst>
  <p:sldIdLst>
    <p:sldId id="258" r:id="rId3"/>
    <p:sldId id="527" r:id="rId4"/>
    <p:sldId id="278" r:id="rId5"/>
    <p:sldId id="289" r:id="rId6"/>
    <p:sldId id="299" r:id="rId7"/>
    <p:sldId id="301" r:id="rId8"/>
    <p:sldId id="303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A6"/>
    <a:srgbClr val="FF6600"/>
    <a:srgbClr val="3366FF"/>
    <a:srgbClr val="B71562"/>
    <a:srgbClr val="990033"/>
    <a:srgbClr val="000066"/>
    <a:srgbClr val="9966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0765" autoAdjust="0"/>
  </p:normalViewPr>
  <p:slideViewPr>
    <p:cSldViewPr>
      <p:cViewPr>
        <p:scale>
          <a:sx n="85" d="100"/>
          <a:sy n="85" d="100"/>
        </p:scale>
        <p:origin x="618" y="102"/>
      </p:cViewPr>
      <p:guideLst>
        <p:guide orient="horz" pos="572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082" y="84"/>
      </p:cViewPr>
      <p:guideLst>
        <p:guide orient="horz" pos="2928"/>
        <p:guide pos="215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Rectangle 5">
            <a:extLst>
              <a:ext uri="{FF2B5EF4-FFF2-40B4-BE49-F238E27FC236}">
                <a16:creationId xmlns:a16="http://schemas.microsoft.com/office/drawing/2014/main" id="{6415A8B5-D0D7-473E-BC5B-133853790B6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8829573"/>
            <a:ext cx="2971092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fld id="{CC6AE010-23EC-4ECA-A458-B0546325E0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CA4F0A-3B64-4D73-B752-EFA307CD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141" y="8829573"/>
            <a:ext cx="3055981" cy="42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EDD8D6E-C0B8-42BC-8ACA-B02CD4D65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94" y="107043"/>
            <a:ext cx="5210478" cy="42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7064F1-80B1-4C45-A36D-2399555DFD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4125E8-D321-4713-B72E-8C8461208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637" y="4415530"/>
            <a:ext cx="5486727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2E3CA-DE11-480A-B841-D4A535914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5275" y="8829573"/>
            <a:ext cx="2971092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1488FB5-17F3-48B4-AFB0-128551C87FE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A9191A5-ACA4-4562-B0C2-A8DF3853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010" y="8868227"/>
            <a:ext cx="3055981" cy="42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EBBD544-07EC-478C-8CD3-6FE098C4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94" y="107043"/>
            <a:ext cx="5210478" cy="42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D1676B-F01F-4E0E-A226-2C1B6920A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7DC361-00F1-4237-8D9B-9786D1316A0E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79F8F5C-7DB1-4EEE-8D5D-1F39E0F8A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4799C97-CE0E-42E2-B427-295999B7E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415530"/>
            <a:ext cx="5338171" cy="41836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2075" indent="-92075"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4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EEED81D0-B62B-4E66-9548-C2C51914A8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2EC268AB-3D5B-4973-B250-BEB511BFC9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AE3D2FB-BFD5-47B0-AA65-9E6A80729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E70AB5-2F69-4ADB-B237-C74D1D5F1D3B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4C5AFFB4-172B-48A2-9CCF-E2F51887C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9F68E72-B0D3-4EBF-8B05-FB1F3A031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During Stage 2 of the activity, you could hide the field lines and ask students to draw the field based on compass direction.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and/or use models to describe and/or predict phenomena.</a:t>
            </a:r>
            <a:endParaRPr lang="en-GB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16B3555-4786-45E8-B632-F7EA4A649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6327BE-EC8D-4F9A-98BC-352743BD99E2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7988517A-CEFB-456E-94FB-D9850F328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69361D52-75F6-43DF-94A8-38F9DA884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AA306F6E-ECD6-468E-B0DB-59E054723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CE960215-4E1A-48A4-89DF-0023DD016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BCDCEDA3-368D-439D-8E54-3751B22D2E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6BAB58D2-CD78-4C5D-9000-9E4E6314A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Construct an explanation of observed relationships.</a:t>
            </a:r>
            <a:endParaRPr lang="en-GB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effectLst/>
            </a:endParaRP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143B2BB4-39E3-4150-A0CC-1349D2E8CF3D}"/>
              </a:ext>
            </a:extLst>
          </p:cNvPr>
          <p:cNvSpPr txBox="1">
            <a:spLocks noGrp="1"/>
          </p:cNvSpPr>
          <p:nvPr/>
        </p:nvSpPr>
        <p:spPr bwMode="auto">
          <a:xfrm>
            <a:off x="3885275" y="8829573"/>
            <a:ext cx="2971092" cy="4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E42DE3E-D663-4638-B476-C600BC34A1CF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41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27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5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3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9021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8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82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26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39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3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30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6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7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664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689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98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73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0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02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3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4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7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2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37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7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106354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7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50854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>
            <a:extLst>
              <a:ext uri="{FF2B5EF4-FFF2-40B4-BE49-F238E27FC236}">
                <a16:creationId xmlns:a16="http://schemas.microsoft.com/office/drawing/2014/main" id="{B3FACABE-D09F-46F3-A435-16D3E15A1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4800" dirty="0"/>
              <a:t>Electromagnets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Developing and Using Models</a:t>
            </a:r>
          </a:p>
          <a:p>
            <a:pPr>
              <a:buSzPct val="100000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4. Systems and System Models</a:t>
            </a:r>
          </a:p>
          <a:p>
            <a:r>
              <a:rPr lang="en-GB" sz="1600" dirty="0"/>
              <a:t>6. Structure and Function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538F15A-23A3-4C97-9DF7-375DF5C94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GB" altLang="en-US" dirty="0"/>
              <a:t>What are magnets?</a:t>
            </a: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FE226671-1C68-48DC-A8F0-001E42EB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12988"/>
            <a:ext cx="7524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/>
              <a:t>Magnets have two opposite poles. Like poles </a:t>
            </a:r>
            <a:r>
              <a:rPr lang="en-GB" altLang="en-US" b="1" dirty="0">
                <a:solidFill>
                  <a:srgbClr val="286DA6"/>
                </a:solidFill>
              </a:rPr>
              <a:t>repel</a:t>
            </a:r>
            <a:r>
              <a:rPr lang="en-GB" altLang="en-US" dirty="0"/>
              <a:t> each other and opposite poles </a:t>
            </a:r>
            <a:r>
              <a:rPr lang="en-GB" altLang="en-US" b="1" dirty="0">
                <a:solidFill>
                  <a:srgbClr val="286DA6"/>
                </a:solidFill>
              </a:rPr>
              <a:t>attract</a:t>
            </a:r>
            <a:r>
              <a:rPr lang="en-GB" altLang="en-US" dirty="0"/>
              <a:t> each other.</a:t>
            </a:r>
          </a:p>
        </p:txBody>
      </p:sp>
      <p:pic>
        <p:nvPicPr>
          <p:cNvPr id="32783" name="Picture 15" descr="magnet">
            <a:extLst>
              <a:ext uri="{FF2B5EF4-FFF2-40B4-BE49-F238E27FC236}">
                <a16:creationId xmlns:a16="http://schemas.microsoft.com/office/drawing/2014/main" id="{4A88E0A9-0745-4766-AF40-62EE33B3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321050"/>
            <a:ext cx="3744912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4" name="Text Box 16">
            <a:extLst>
              <a:ext uri="{FF2B5EF4-FFF2-40B4-BE49-F238E27FC236}">
                <a16:creationId xmlns:a16="http://schemas.microsoft.com/office/drawing/2014/main" id="{6C51978D-F315-4754-AC79-DB0BC3B04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/>
              <a:t>What do you know about </a:t>
            </a:r>
            <a:r>
              <a:rPr lang="en-GB" altLang="en-US" b="1" dirty="0">
                <a:solidFill>
                  <a:srgbClr val="286DA6"/>
                </a:solidFill>
              </a:rPr>
              <a:t>magnets</a:t>
            </a:r>
            <a:r>
              <a:rPr lang="en-GB" altLang="en-US" dirty="0"/>
              <a:t>?</a:t>
            </a: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707B6AB5-BB02-46FD-BCF0-4B1F4AAF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92263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Magnets attract objects containing steel or iron.</a:t>
            </a:r>
          </a:p>
        </p:txBody>
      </p:sp>
      <p:sp>
        <p:nvSpPr>
          <p:cNvPr id="32786" name="Text Box 18">
            <a:extLst>
              <a:ext uri="{FF2B5EF4-FFF2-40B4-BE49-F238E27FC236}">
                <a16:creationId xmlns:a16="http://schemas.microsoft.com/office/drawing/2014/main" id="{F285A82B-5622-4439-A34A-9714E2BDE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3489325"/>
            <a:ext cx="3600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Most magnets you see are permanent magnets. </a:t>
            </a:r>
          </a:p>
        </p:txBody>
      </p:sp>
      <p:sp>
        <p:nvSpPr>
          <p:cNvPr id="32788" name="Text Box 20">
            <a:extLst>
              <a:ext uri="{FF2B5EF4-FFF2-40B4-BE49-F238E27FC236}">
                <a16:creationId xmlns:a16="http://schemas.microsoft.com/office/drawing/2014/main" id="{3EDB1661-C528-475E-83EE-AF31A194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94238"/>
            <a:ext cx="7775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/>
              <a:t>It is possible to create a </a:t>
            </a:r>
            <a:r>
              <a:rPr lang="en-GB" altLang="en-US" b="1" dirty="0">
                <a:solidFill>
                  <a:srgbClr val="286DA6"/>
                </a:solidFill>
              </a:rPr>
              <a:t>temporary</a:t>
            </a:r>
            <a:r>
              <a:rPr lang="en-GB" altLang="en-US" dirty="0"/>
              <a:t> magnet by running an electric current through a wire. </a:t>
            </a:r>
          </a:p>
        </p:txBody>
      </p:sp>
      <p:sp>
        <p:nvSpPr>
          <p:cNvPr id="32789" name="Text Box 21">
            <a:extLst>
              <a:ext uri="{FF2B5EF4-FFF2-40B4-BE49-F238E27FC236}">
                <a16:creationId xmlns:a16="http://schemas.microsoft.com/office/drawing/2014/main" id="{035C830E-608F-4C32-A657-197B5170F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697538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/>
              <a:t>A magnet created by electricity is called an </a:t>
            </a:r>
            <a:r>
              <a:rPr lang="en-GB" altLang="en-US" b="1" dirty="0">
                <a:solidFill>
                  <a:srgbClr val="286DA6"/>
                </a:solidFill>
              </a:rPr>
              <a:t>electromagnet</a:t>
            </a:r>
            <a:r>
              <a:rPr lang="en-GB" altLang="en-US" dirty="0"/>
              <a:t>.</a:t>
            </a:r>
          </a:p>
        </p:txBody>
      </p:sp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9869D3-044D-4CDA-ADBE-B48E5B8D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5" grpId="0"/>
      <p:bldP spid="32786" grpId="0"/>
      <p:bldP spid="32788" grpId="0"/>
      <p:bldP spid="327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>
            <a:extLst>
              <a:ext uri="{FF2B5EF4-FFF2-40B4-BE49-F238E27FC236}">
                <a16:creationId xmlns:a16="http://schemas.microsoft.com/office/drawing/2014/main" id="{E755D766-D528-4D8D-9C98-D6724F3A9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Electricity and magnetic fields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4A5011-8AF7-4971-8F16-3B2E7F57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BDA47AFD-538B-439C-A5EC-3432B3A07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76A835DA-BC62-4B23-A5AA-0FB83EDB5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755CEA-9504-4B4E-BF91-03FDE378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47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1782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4076FF0E-171D-4F78-84EB-4155E7D48BB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9A128226-EA47-454A-95C1-54A1AA4AA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do you create strong electromagnets?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594BFA-4931-45D3-9919-A481591E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09B5F83A-6D42-4737-AF07-E9410FBC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37246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56DF53F3-B216-47E7-9C05-F6409A98B9A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2560F57E-4EBD-423B-82E4-E77835404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Electromagnets in use (1)</a:t>
            </a:r>
          </a:p>
        </p:txBody>
      </p:sp>
      <p:pic>
        <p:nvPicPr>
          <p:cNvPr id="151561" name="Picture 9" descr="bell">
            <a:extLst>
              <a:ext uri="{FF2B5EF4-FFF2-40B4-BE49-F238E27FC236}">
                <a16:creationId xmlns:a16="http://schemas.microsoft.com/office/drawing/2014/main" id="{E41C0B8D-EC39-4EC0-BAB0-FE6D0FB6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73238"/>
            <a:ext cx="25749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 Box 4">
            <a:extLst>
              <a:ext uri="{FF2B5EF4-FFF2-40B4-BE49-F238E27FC236}">
                <a16:creationId xmlns:a16="http://schemas.microsoft.com/office/drawing/2014/main" id="{16C4B45A-7540-4014-BBBB-0D1F76D5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773238"/>
            <a:ext cx="4140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  <a:sym typeface="Wingdings" panose="05000000000000000000" pitchFamily="2" charset="2"/>
              </a:rPr>
              <a:t>When the circuit is closed, the electromagnet attracts the armature, causing the hammer to strike the bell.</a:t>
            </a:r>
          </a:p>
        </p:txBody>
      </p:sp>
      <p:sp>
        <p:nvSpPr>
          <p:cNvPr id="208901" name="Text Box 5">
            <a:extLst>
              <a:ext uri="{FF2B5EF4-FFF2-40B4-BE49-F238E27FC236}">
                <a16:creationId xmlns:a16="http://schemas.microsoft.com/office/drawing/2014/main" id="{3D758B30-888C-4CCD-90C9-9B02A783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  <a:sym typeface="Wingdings" panose="05000000000000000000" pitchFamily="2" charset="2"/>
              </a:rPr>
              <a:t>The circuit for a door bell includes an </a:t>
            </a:r>
            <a:r>
              <a:rPr lang="en-GB" altLang="en-US">
                <a:sym typeface="Wingdings" panose="05000000000000000000" pitchFamily="2" charset="2"/>
              </a:rPr>
              <a:t>electromagnet</a:t>
            </a:r>
            <a:r>
              <a:rPr lang="en-GB" altLang="en-US">
                <a:solidFill>
                  <a:srgbClr val="010066"/>
                </a:solidFill>
                <a:sym typeface="Wingdings" panose="05000000000000000000" pitchFamily="2" charset="2"/>
              </a:rPr>
              <a:t>.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08904" name="Text Box 8">
            <a:extLst>
              <a:ext uri="{FF2B5EF4-FFF2-40B4-BE49-F238E27FC236}">
                <a16:creationId xmlns:a16="http://schemas.microsoft.com/office/drawing/2014/main" id="{DEDC3BAE-D4BA-477D-82FD-90D1863C3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4365625"/>
            <a:ext cx="4197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  <a:sym typeface="Wingdings" panose="05000000000000000000" pitchFamily="2" charset="2"/>
              </a:rPr>
              <a:t>This movement breaks the circuit, and the hammer returns to its original position. </a:t>
            </a:r>
            <a:endParaRPr lang="en-GB" altLang="en-US"/>
          </a:p>
        </p:txBody>
      </p:sp>
      <p:sp>
        <p:nvSpPr>
          <p:cNvPr id="208905" name="Text Box 9">
            <a:extLst>
              <a:ext uri="{FF2B5EF4-FFF2-40B4-BE49-F238E27FC236}">
                <a16:creationId xmlns:a16="http://schemas.microsoft.com/office/drawing/2014/main" id="{2C1795BD-B0C4-4CAD-9F6D-3427E3F91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555750"/>
            <a:ext cx="62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rgbClr val="286DA6"/>
                </a:solidFill>
              </a:rPr>
              <a:t>bell</a:t>
            </a:r>
          </a:p>
        </p:txBody>
      </p:sp>
      <p:sp>
        <p:nvSpPr>
          <p:cNvPr id="208906" name="Text Box 10">
            <a:extLst>
              <a:ext uri="{FF2B5EF4-FFF2-40B4-BE49-F238E27FC236}">
                <a16:creationId xmlns:a16="http://schemas.microsoft.com/office/drawing/2014/main" id="{885DC8AD-0BFC-4814-AC70-113A1D8A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00550"/>
            <a:ext cx="19192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rgbClr val="286DA6"/>
                </a:solidFill>
              </a:rPr>
              <a:t>electromagnet</a:t>
            </a:r>
          </a:p>
        </p:txBody>
      </p:sp>
      <p:sp>
        <p:nvSpPr>
          <p:cNvPr id="208907" name="Text Box 11">
            <a:extLst>
              <a:ext uri="{FF2B5EF4-FFF2-40B4-BE49-F238E27FC236}">
                <a16:creationId xmlns:a16="http://schemas.microsoft.com/office/drawing/2014/main" id="{AEA41DFF-53B9-4386-A84F-AA513B57A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3603625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rgbClr val="286DA6"/>
                </a:solidFill>
              </a:rPr>
              <a:t>armature</a:t>
            </a:r>
          </a:p>
        </p:txBody>
      </p:sp>
      <p:sp>
        <p:nvSpPr>
          <p:cNvPr id="208908" name="Text Box 12">
            <a:extLst>
              <a:ext uri="{FF2B5EF4-FFF2-40B4-BE49-F238E27FC236}">
                <a16:creationId xmlns:a16="http://schemas.microsoft.com/office/drawing/2014/main" id="{D945D408-F6A8-406A-AB03-9E55D9304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097088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rgbClr val="286DA6"/>
                </a:solidFill>
              </a:rPr>
              <a:t>hammer</a:t>
            </a:r>
          </a:p>
        </p:txBody>
      </p:sp>
      <p:sp>
        <p:nvSpPr>
          <p:cNvPr id="208909" name="Text Box 13">
            <a:extLst>
              <a:ext uri="{FF2B5EF4-FFF2-40B4-BE49-F238E27FC236}">
                <a16:creationId xmlns:a16="http://schemas.microsoft.com/office/drawing/2014/main" id="{18A6D900-88D1-4A0D-96F5-5AF2A0BD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5840413"/>
            <a:ext cx="103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rgbClr val="286DA6"/>
                </a:solidFill>
              </a:rPr>
              <a:t>battery</a:t>
            </a:r>
          </a:p>
        </p:txBody>
      </p:sp>
      <p:sp>
        <p:nvSpPr>
          <p:cNvPr id="208910" name="Line 14">
            <a:extLst>
              <a:ext uri="{FF2B5EF4-FFF2-40B4-BE49-F238E27FC236}">
                <a16:creationId xmlns:a16="http://schemas.microsoft.com/office/drawing/2014/main" id="{7016A418-0916-4289-A44A-84903F869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588" y="1916113"/>
            <a:ext cx="539750" cy="396875"/>
          </a:xfrm>
          <a:prstGeom prst="line">
            <a:avLst/>
          </a:prstGeom>
          <a:noFill/>
          <a:ln w="50800">
            <a:solidFill>
              <a:srgbClr val="286D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208911" name="Line 15">
            <a:extLst>
              <a:ext uri="{FF2B5EF4-FFF2-40B4-BE49-F238E27FC236}">
                <a16:creationId xmlns:a16="http://schemas.microsoft.com/office/drawing/2014/main" id="{FC6B9003-5AD3-43E6-801C-F298C10CF9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0088" y="2457450"/>
            <a:ext cx="323850" cy="395288"/>
          </a:xfrm>
          <a:prstGeom prst="line">
            <a:avLst/>
          </a:prstGeom>
          <a:noFill/>
          <a:ln w="50800">
            <a:solidFill>
              <a:srgbClr val="286D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208912" name="Line 16">
            <a:extLst>
              <a:ext uri="{FF2B5EF4-FFF2-40B4-BE49-F238E27FC236}">
                <a16:creationId xmlns:a16="http://schemas.microsoft.com/office/drawing/2014/main" id="{8C39A606-282D-4D25-BA40-59A0C702B3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1163" y="3824288"/>
            <a:ext cx="360362" cy="0"/>
          </a:xfrm>
          <a:prstGeom prst="line">
            <a:avLst/>
          </a:prstGeom>
          <a:noFill/>
          <a:ln w="50800">
            <a:solidFill>
              <a:srgbClr val="286D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dirty="0">
              <a:highlight>
                <a:srgbClr val="286DA6"/>
              </a:highlight>
            </a:endParaRPr>
          </a:p>
        </p:txBody>
      </p:sp>
      <p:sp>
        <p:nvSpPr>
          <p:cNvPr id="208913" name="Line 17">
            <a:extLst>
              <a:ext uri="{FF2B5EF4-FFF2-40B4-BE49-F238E27FC236}">
                <a16:creationId xmlns:a16="http://schemas.microsoft.com/office/drawing/2014/main" id="{7EE5C6DE-0D40-4563-B567-EB396F23FF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8425" y="3897313"/>
            <a:ext cx="179388" cy="503237"/>
          </a:xfrm>
          <a:prstGeom prst="line">
            <a:avLst/>
          </a:prstGeom>
          <a:noFill/>
          <a:ln w="50800">
            <a:solidFill>
              <a:srgbClr val="286D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8914" name="Line 18">
            <a:extLst>
              <a:ext uri="{FF2B5EF4-FFF2-40B4-BE49-F238E27FC236}">
                <a16:creationId xmlns:a16="http://schemas.microsoft.com/office/drawing/2014/main" id="{5EED4EDD-5F55-4822-AE4E-BE6F3249A9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8888" y="5518150"/>
            <a:ext cx="73025" cy="395288"/>
          </a:xfrm>
          <a:prstGeom prst="line">
            <a:avLst/>
          </a:prstGeom>
          <a:noFill/>
          <a:ln w="50800">
            <a:solidFill>
              <a:srgbClr val="286D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1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4BB0B2-7648-430F-95CB-FA514665E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/>
      <p:bldP spid="208904" grpId="0"/>
      <p:bldP spid="208905" grpId="0"/>
      <p:bldP spid="208906" grpId="0" animBg="1"/>
      <p:bldP spid="208907" grpId="0"/>
      <p:bldP spid="208908" grpId="0"/>
      <p:bldP spid="2089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7A7EE775-FA4B-4FB7-A73A-26634D489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GB" altLang="en-US" dirty="0"/>
              <a:t>Electromagnets in use (2)</a:t>
            </a:r>
          </a:p>
        </p:txBody>
      </p:sp>
      <p:pic>
        <p:nvPicPr>
          <p:cNvPr id="5" name="Picture 6" descr="flash_icon">
            <a:extLst>
              <a:ext uri="{FF2B5EF4-FFF2-40B4-BE49-F238E27FC236}">
                <a16:creationId xmlns:a16="http://schemas.microsoft.com/office/drawing/2014/main" id="{09EE7441-277C-47F8-920A-DC9E9A14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785E8-4E7D-4A87-950A-BA0BAAAA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553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11995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9B773C70-2B37-4A01-BDAF-38B5E885476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254</Words>
  <Application>Microsoft Office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 2</vt:lpstr>
      <vt:lpstr>Default Design</vt:lpstr>
      <vt:lpstr>3_Default Design</vt:lpstr>
      <vt:lpstr>Electromagnets</vt:lpstr>
      <vt:lpstr>Information</vt:lpstr>
      <vt:lpstr>What are magnets?</vt:lpstr>
      <vt:lpstr>Electricity and magnetic fields</vt:lpstr>
      <vt:lpstr>How do you create strong electromagnets?</vt:lpstr>
      <vt:lpstr>Electromagnets in use (1)</vt:lpstr>
      <vt:lpstr>Electromagnets in use (2)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Electromagnets</dc:title>
  <dc:subject>Boardworks Elementary School Physical Science</dc:subject>
  <dc:creator>Boardworks</dc:creator>
  <cp:lastModifiedBy>Tim Crilly</cp:lastModifiedBy>
  <cp:revision>131</cp:revision>
  <dcterms:created xsi:type="dcterms:W3CDTF">2008-01-04T10:36:56Z</dcterms:created>
  <dcterms:modified xsi:type="dcterms:W3CDTF">2018-12-04T11:03:53Z</dcterms:modified>
</cp:coreProperties>
</file>