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2.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3.xml" ContentType="application/vnd.ms-office.activeX+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327" r:id="rId1"/>
    <p:sldMasterId id="2147486342" r:id="rId2"/>
  </p:sldMasterIdLst>
  <p:notesMasterIdLst>
    <p:notesMasterId r:id="rId19"/>
  </p:notesMasterIdLst>
  <p:handoutMasterIdLst>
    <p:handoutMasterId r:id="rId20"/>
  </p:handoutMasterIdLst>
  <p:sldIdLst>
    <p:sldId id="430" r:id="rId3"/>
    <p:sldId id="527" r:id="rId4"/>
    <p:sldId id="532" r:id="rId5"/>
    <p:sldId id="528" r:id="rId6"/>
    <p:sldId id="520" r:id="rId7"/>
    <p:sldId id="540" r:id="rId8"/>
    <p:sldId id="529" r:id="rId9"/>
    <p:sldId id="546" r:id="rId10"/>
    <p:sldId id="531" r:id="rId11"/>
    <p:sldId id="534" r:id="rId12"/>
    <p:sldId id="535" r:id="rId13"/>
    <p:sldId id="544" r:id="rId14"/>
    <p:sldId id="545" r:id="rId15"/>
    <p:sldId id="543" r:id="rId16"/>
    <p:sldId id="536" r:id="rId17"/>
    <p:sldId id="537" r:id="rId18"/>
  </p:sldIdLst>
  <p:sldSz cx="9144000" cy="6858000" type="screen4x3"/>
  <p:notesSz cx="6858000" cy="9296400"/>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DA6"/>
    <a:srgbClr val="BEDAF0"/>
    <a:srgbClr val="010066"/>
    <a:srgbClr val="333333"/>
    <a:srgbClr val="444444"/>
    <a:srgbClr val="FFFFFF"/>
    <a:srgbClr val="FF6600"/>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91" autoAdjust="0"/>
    <p:restoredTop sz="78848" autoAdjust="0"/>
  </p:normalViewPr>
  <p:slideViewPr>
    <p:cSldViewPr snapToGrid="0" showGuides="1">
      <p:cViewPr varScale="1">
        <p:scale>
          <a:sx n="86" d="100"/>
          <a:sy n="86" d="100"/>
        </p:scale>
        <p:origin x="2430" y="72"/>
      </p:cViewPr>
      <p:guideLst>
        <p:guide orient="horz" pos="504"/>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72"/>
      </p:cViewPr>
      <p:guideLst>
        <p:guide orient="horz" pos="2928"/>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D6036FB7-67E5-47C8-AD4F-EE4EDDCD193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custDataLst>
      <p:tags r:id="rId2"/>
    </p:custDataLst>
    <p:extLst>
      <p:ext uri="{BB962C8B-B14F-4D97-AF65-F5344CB8AC3E}">
        <p14:creationId xmlns:p14="http://schemas.microsoft.com/office/powerpoint/2010/main" val="76199176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424D1458-DAF3-4BDF-9087-958791BE239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extLst>
      <p:ext uri="{BB962C8B-B14F-4D97-AF65-F5344CB8AC3E}">
        <p14:creationId xmlns:p14="http://schemas.microsoft.com/office/powerpoint/2010/main" val="414015609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fld id="{41638925-E2DA-4A18-8829-673AAD6B0AD4}" type="slidenum">
              <a:rPr lang="en-US" altLang="en-US" smtClean="0"/>
              <a:pPr/>
              <a:t>1</a:t>
            </a:fld>
            <a:endParaRPr lang="en-US" altLang="en-US"/>
          </a:p>
        </p:txBody>
      </p:sp>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a:t>
            </a:r>
            <a:r>
              <a:rPr lang="en-GB" b="1" i="0" baseline="0" dirty="0"/>
              <a:t> notes</a:t>
            </a:r>
          </a:p>
          <a:p>
            <a:r>
              <a:rPr lang="en-GB" i="0" baseline="0" dirty="0"/>
              <a:t>Students need to m</a:t>
            </a:r>
            <a:r>
              <a:rPr lang="en-GB" i="0" dirty="0"/>
              <a:t>ake observations to provide evidence that energy can be transferred from place to place by sound, light, heat, and electric currents. You could set up a device in the classroom</a:t>
            </a:r>
            <a:r>
              <a:rPr lang="en-GB" i="0" baseline="0" dirty="0"/>
              <a:t> or draw a diagram that shows energy being converting from one form into another. Ask students to make observations and write an explanation for what is happening.</a:t>
            </a:r>
          </a:p>
          <a:p>
            <a:endParaRPr lang="en-GB" i="0" baseline="0" dirty="0"/>
          </a:p>
          <a:p>
            <a:r>
              <a:rPr lang="en-GB" b="1" i="0" baseline="0" dirty="0"/>
              <a:t>Photo credit: </a:t>
            </a:r>
            <a:r>
              <a:rPr lang="en-US" altLang="en-US" dirty="0">
                <a:cs typeface="Times New Roman" panose="02020603050405020304" pitchFamily="18" charset="0"/>
              </a:rPr>
              <a:t>© Thomas </a:t>
            </a:r>
            <a:r>
              <a:rPr lang="en-US" altLang="en-US" dirty="0" err="1">
                <a:cs typeface="Times New Roman" panose="02020603050405020304" pitchFamily="18" charset="0"/>
              </a:rPr>
              <a:t>Soellner</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10</a:t>
            </a:fld>
            <a:endParaRPr lang="en-US" altLang="en-US"/>
          </a:p>
        </p:txBody>
      </p:sp>
    </p:spTree>
    <p:extLst>
      <p:ext uri="{BB962C8B-B14F-4D97-AF65-F5344CB8AC3E}">
        <p14:creationId xmlns:p14="http://schemas.microsoft.com/office/powerpoint/2010/main" val="396543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40EEA-2BDC-4A1A-846A-91A8B24EC113}" type="slidenum">
              <a:rPr lang="en-US" altLang="en-US" smtClean="0"/>
              <a:pPr/>
              <a:t>11</a:t>
            </a:fld>
            <a:endParaRPr lang="en-US" altLang="en-US"/>
          </a:p>
        </p:txBody>
      </p:sp>
    </p:spTree>
    <p:extLst>
      <p:ext uri="{BB962C8B-B14F-4D97-AF65-F5344CB8AC3E}">
        <p14:creationId xmlns:p14="http://schemas.microsoft.com/office/powerpoint/2010/main" val="268742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Discuss other ways that electric currents can be produced – using solar, wind, etc. </a:t>
            </a:r>
          </a:p>
          <a:p>
            <a:endParaRPr lang="en-GB" baseline="0" dirty="0"/>
          </a:p>
          <a:p>
            <a:r>
              <a:rPr lang="en-GB" b="1" baseline="0" dirty="0"/>
              <a:t>Photo credit: </a:t>
            </a:r>
            <a:r>
              <a:rPr lang="en-US" altLang="en-US" dirty="0">
                <a:cs typeface="Times New Roman" panose="02020603050405020304" pitchFamily="18" charset="0"/>
              </a:rPr>
              <a:t>© Anton </a:t>
            </a:r>
            <a:r>
              <a:rPr lang="en-US" altLang="en-US" dirty="0" err="1">
                <a:cs typeface="Times New Roman" panose="02020603050405020304" pitchFamily="18" charset="0"/>
              </a:rPr>
              <a:t>Mikhmel</a:t>
            </a:r>
            <a:r>
              <a:rPr lang="en-US" altLang="en-US" dirty="0">
                <a:cs typeface="Times New Roman" panose="02020603050405020304" pitchFamily="18" charset="0"/>
              </a:rPr>
              <a:t> </a:t>
            </a:r>
            <a:r>
              <a:rPr lang="en-US" altLang="en-US" dirty="0" err="1">
                <a:cs typeface="Times New Roman" panose="02020603050405020304" pitchFamily="18" charset="0"/>
              </a:rPr>
              <a:t>StudioNW</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12</a:t>
            </a:fld>
            <a:endParaRPr lang="en-US" altLang="en-US"/>
          </a:p>
        </p:txBody>
      </p:sp>
    </p:spTree>
    <p:extLst>
      <p:ext uri="{BB962C8B-B14F-4D97-AF65-F5344CB8AC3E}">
        <p14:creationId xmlns:p14="http://schemas.microsoft.com/office/powerpoint/2010/main" val="236591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mariva2017,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13</a:t>
            </a:fld>
            <a:endParaRPr lang="en-US" altLang="en-US"/>
          </a:p>
        </p:txBody>
      </p:sp>
    </p:spTree>
    <p:extLst>
      <p:ext uri="{BB962C8B-B14F-4D97-AF65-F5344CB8AC3E}">
        <p14:creationId xmlns:p14="http://schemas.microsoft.com/office/powerpoint/2010/main" val="4190121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models to describe and/or predict phenomena.</a:t>
            </a:r>
            <a:endParaRPr lang="en-GB"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1" kern="1200" dirty="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14</a:t>
            </a:fld>
            <a:endParaRPr lang="en-US" altLang="en-US"/>
          </a:p>
        </p:txBody>
      </p:sp>
    </p:spTree>
    <p:extLst>
      <p:ext uri="{BB962C8B-B14F-4D97-AF65-F5344CB8AC3E}">
        <p14:creationId xmlns:p14="http://schemas.microsoft.com/office/powerpoint/2010/main" val="333709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nirajkedar</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15</a:t>
            </a:fld>
            <a:endParaRPr lang="en-US" altLang="en-US"/>
          </a:p>
        </p:txBody>
      </p:sp>
    </p:spTree>
    <p:extLst>
      <p:ext uri="{BB962C8B-B14F-4D97-AF65-F5344CB8AC3E}">
        <p14:creationId xmlns:p14="http://schemas.microsoft.com/office/powerpoint/2010/main" val="29667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B40EEA-2BDC-4A1A-846A-91A8B24EC113}" type="slidenum">
              <a:rPr lang="en-US" altLang="en-US" smtClean="0"/>
              <a:pPr/>
              <a:t>16</a:t>
            </a:fld>
            <a:endParaRPr lang="en-US" altLang="en-US"/>
          </a:p>
        </p:txBody>
      </p:sp>
    </p:spTree>
    <p:extLst>
      <p:ext uri="{BB962C8B-B14F-4D97-AF65-F5344CB8AC3E}">
        <p14:creationId xmlns:p14="http://schemas.microsoft.com/office/powerpoint/2010/main" val="286059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52084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You could ask students</a:t>
            </a:r>
            <a:r>
              <a:rPr lang="en-GB" baseline="0" dirty="0"/>
              <a:t> to expand on this, giving their own examples.</a:t>
            </a:r>
          </a:p>
          <a:p>
            <a:endParaRPr lang="en-GB" baseline="0" dirty="0"/>
          </a:p>
          <a:p>
            <a:r>
              <a:rPr lang="en-GB" b="1" baseline="0" dirty="0"/>
              <a:t>Photo credits: </a:t>
            </a:r>
            <a:r>
              <a:rPr lang="en-GB" sz="1200" b="0" i="0" kern="1200" dirty="0">
                <a:solidFill>
                  <a:schemeClr val="tx1"/>
                </a:solidFill>
                <a:effectLst/>
                <a:latin typeface="Arial" charset="0"/>
                <a:ea typeface="+mn-ea"/>
                <a:cs typeface="+mn-cs"/>
              </a:rPr>
              <a:t>Food </a:t>
            </a:r>
            <a:r>
              <a:rPr lang="en-US" altLang="en-US" dirty="0">
                <a:cs typeface="Times New Roman" panose="02020603050405020304" pitchFamily="18" charset="0"/>
              </a:rPr>
              <a:t>© </a:t>
            </a:r>
            <a:r>
              <a:rPr lang="en-US" altLang="en-US" dirty="0" err="1">
                <a:cs typeface="Times New Roman" panose="02020603050405020304" pitchFamily="18" charset="0"/>
              </a:rPr>
              <a:t>Syda</a:t>
            </a:r>
            <a:r>
              <a:rPr lang="en-US" altLang="en-US" dirty="0">
                <a:cs typeface="Times New Roman" panose="02020603050405020304" pitchFamily="18" charset="0"/>
              </a:rPr>
              <a:t> Productions; </a:t>
            </a:r>
            <a:r>
              <a:rPr lang="en-GB" altLang="en-US" sz="1200" b="0" i="0" kern="1200" dirty="0">
                <a:solidFill>
                  <a:schemeClr val="tx1"/>
                </a:solidFill>
                <a:effectLst/>
                <a:latin typeface="Arial" charset="0"/>
                <a:ea typeface="+mn-ea"/>
                <a:cs typeface="+mn-cs"/>
              </a:rPr>
              <a:t>C</a:t>
            </a:r>
            <a:r>
              <a:rPr lang="en-GB" sz="1200" b="0" i="0" kern="1200" dirty="0">
                <a:solidFill>
                  <a:schemeClr val="tx1"/>
                </a:solidFill>
                <a:effectLst/>
                <a:latin typeface="Arial" charset="0"/>
                <a:ea typeface="+mn-ea"/>
                <a:cs typeface="+mn-cs"/>
              </a:rPr>
              <a:t>ar </a:t>
            </a:r>
            <a:r>
              <a:rPr lang="en-US" altLang="en-US" dirty="0">
                <a:cs typeface="Times New Roman" panose="02020603050405020304" pitchFamily="18" charset="0"/>
              </a:rPr>
              <a:t>© Pavel </a:t>
            </a:r>
            <a:r>
              <a:rPr lang="en-US" altLang="en-US" dirty="0" err="1">
                <a:cs typeface="Times New Roman" panose="02020603050405020304" pitchFamily="18" charset="0"/>
              </a:rPr>
              <a:t>Kubarkov</a:t>
            </a:r>
            <a:r>
              <a:rPr lang="en-US" altLang="en-US" dirty="0">
                <a:cs typeface="Times New Roman" panose="02020603050405020304" pitchFamily="18" charset="0"/>
              </a:rPr>
              <a:t>; P</a:t>
            </a:r>
            <a:r>
              <a:rPr lang="en-GB" sz="1200" b="0" i="0" kern="1200" dirty="0">
                <a:solidFill>
                  <a:schemeClr val="tx1"/>
                </a:solidFill>
                <a:effectLst/>
                <a:latin typeface="Arial" charset="0"/>
                <a:ea typeface="+mn-ea"/>
                <a:cs typeface="+mn-cs"/>
              </a:rPr>
              <a:t>lugs </a:t>
            </a:r>
            <a:r>
              <a:rPr lang="en-US" altLang="en-US" dirty="0">
                <a:cs typeface="Times New Roman" panose="02020603050405020304" pitchFamily="18" charset="0"/>
              </a:rPr>
              <a:t>© </a:t>
            </a:r>
            <a:r>
              <a:rPr lang="en-US" altLang="en-US" dirty="0" err="1">
                <a:cs typeface="Times New Roman" panose="02020603050405020304" pitchFamily="18" charset="0"/>
              </a:rPr>
              <a:t>Trum</a:t>
            </a:r>
            <a:r>
              <a:rPr lang="en-US" altLang="en-US" dirty="0">
                <a:cs typeface="Times New Roman" panose="02020603050405020304" pitchFamily="18" charset="0"/>
              </a:rPr>
              <a:t> </a:t>
            </a:r>
            <a:r>
              <a:rPr lang="en-US" altLang="en-US" dirty="0" err="1">
                <a:cs typeface="Times New Roman" panose="02020603050405020304" pitchFamily="18" charset="0"/>
              </a:rPr>
              <a:t>Ronnarong</a:t>
            </a:r>
            <a:r>
              <a:rPr lang="en-US" altLang="en-US" dirty="0">
                <a:cs typeface="Times New Roman" panose="02020603050405020304" pitchFamily="18" charset="0"/>
              </a:rPr>
              <a:t>, all at Shutterstock.com 2018</a:t>
            </a:r>
            <a:endParaRPr lang="en-GB"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extLst>
      <p:ext uri="{BB962C8B-B14F-4D97-AF65-F5344CB8AC3E}">
        <p14:creationId xmlns:p14="http://schemas.microsoft.com/office/powerpoint/2010/main" val="334724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GB" altLang="en-US" b="1" dirty="0"/>
              <a:t>Teacher notes</a:t>
            </a:r>
          </a:p>
          <a:p>
            <a:r>
              <a:rPr lang="en-GB" altLang="en-US" dirty="0"/>
              <a:t>It’s</a:t>
            </a:r>
            <a:r>
              <a:rPr lang="en-GB" altLang="en-US" baseline="0" dirty="0"/>
              <a:t> important to avoid terms such as sound energy and heat energy, as these aren’t actually forms of energy, but they have an ability to transfer energy.</a:t>
            </a:r>
          </a:p>
          <a:p>
            <a:endParaRPr lang="en-GB" altLang="en-US" baseline="0" dirty="0"/>
          </a:p>
          <a:p>
            <a:r>
              <a:rPr lang="en-GB" altLang="en-US" b="1" baseline="0" dirty="0"/>
              <a:t>Photo credits: </a:t>
            </a:r>
            <a:r>
              <a:rPr lang="en-GB" altLang="en-US" sz="1200" b="0" i="0" kern="1200" baseline="0" dirty="0">
                <a:solidFill>
                  <a:schemeClr val="tx1"/>
                </a:solidFill>
                <a:effectLst/>
                <a:latin typeface="Arial" charset="0"/>
                <a:ea typeface="+mn-ea"/>
                <a:cs typeface="+mn-cs"/>
              </a:rPr>
              <a:t>Sun</a:t>
            </a:r>
            <a:r>
              <a:rPr lang="en-GB" sz="1200" b="0" i="0" kern="1200" dirty="0">
                <a:solidFill>
                  <a:schemeClr val="tx1"/>
                </a:solidFill>
                <a:effectLst/>
                <a:latin typeface="Arial" charset="0"/>
                <a:ea typeface="+mn-ea"/>
                <a:cs typeface="+mn-cs"/>
              </a:rPr>
              <a:t> </a:t>
            </a:r>
            <a:r>
              <a:rPr lang="en-US" altLang="en-US" dirty="0">
                <a:cs typeface="Times New Roman" panose="02020603050405020304" pitchFamily="18" charset="0"/>
              </a:rPr>
              <a:t>© ESB Professional; </a:t>
            </a:r>
            <a:r>
              <a:rPr lang="en-GB" sz="1200" b="0" i="0" kern="1200" dirty="0">
                <a:solidFill>
                  <a:schemeClr val="tx1"/>
                </a:solidFill>
                <a:effectLst/>
                <a:latin typeface="Arial" charset="0"/>
                <a:ea typeface="+mn-ea"/>
                <a:cs typeface="+mn-cs"/>
              </a:rPr>
              <a:t>instruments </a:t>
            </a:r>
            <a:r>
              <a:rPr lang="en-US" altLang="en-US" dirty="0">
                <a:cs typeface="Times New Roman" panose="02020603050405020304" pitchFamily="18" charset="0"/>
              </a:rPr>
              <a:t>© Brian Goodman; </a:t>
            </a:r>
            <a:r>
              <a:rPr lang="en-GB" sz="1200" b="0" i="0" kern="1200" dirty="0">
                <a:solidFill>
                  <a:schemeClr val="tx1"/>
                </a:solidFill>
                <a:effectLst/>
                <a:latin typeface="Arial" charset="0"/>
                <a:ea typeface="+mn-ea"/>
                <a:cs typeface="+mn-cs"/>
              </a:rPr>
              <a:t>Soccer ball </a:t>
            </a:r>
            <a:r>
              <a:rPr lang="en-US" altLang="en-US" dirty="0">
                <a:cs typeface="Times New Roman" panose="02020603050405020304" pitchFamily="18" charset="0"/>
              </a:rPr>
              <a:t>© Alexander </a:t>
            </a:r>
            <a:r>
              <a:rPr lang="en-US" altLang="en-US" dirty="0" err="1">
                <a:cs typeface="Times New Roman" panose="02020603050405020304" pitchFamily="18" charset="0"/>
              </a:rPr>
              <a:t>Mak</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Magnet </a:t>
            </a:r>
            <a:r>
              <a:rPr lang="en-US" altLang="en-US" dirty="0">
                <a:cs typeface="Times New Roman" panose="02020603050405020304" pitchFamily="18" charset="0"/>
              </a:rPr>
              <a:t>© revers; </a:t>
            </a:r>
            <a:r>
              <a:rPr lang="en-GB" sz="1200" b="0" i="0" kern="1200" dirty="0">
                <a:solidFill>
                  <a:schemeClr val="tx1"/>
                </a:solidFill>
                <a:effectLst/>
                <a:latin typeface="Arial" charset="0"/>
                <a:ea typeface="+mn-ea"/>
                <a:cs typeface="+mn-cs"/>
              </a:rPr>
              <a:t>Bonfire </a:t>
            </a:r>
            <a:r>
              <a:rPr lang="en-US" altLang="en-US" dirty="0">
                <a:cs typeface="Times New Roman" panose="02020603050405020304" pitchFamily="18" charset="0"/>
              </a:rPr>
              <a:t>© yuratosno3; </a:t>
            </a:r>
            <a:r>
              <a:rPr lang="en-GB" sz="1200" b="0" i="0" kern="1200" dirty="0" err="1">
                <a:solidFill>
                  <a:schemeClr val="tx1"/>
                </a:solidFill>
                <a:effectLst/>
                <a:latin typeface="Arial" charset="0"/>
                <a:ea typeface="+mn-ea"/>
                <a:cs typeface="+mn-cs"/>
              </a:rPr>
              <a:t>Ropejumping</a:t>
            </a:r>
            <a:r>
              <a:rPr lang="en-GB" sz="1200" b="0" i="0" kern="1200" dirty="0">
                <a:solidFill>
                  <a:schemeClr val="tx1"/>
                </a:solidFill>
                <a:effectLst/>
                <a:latin typeface="Arial" charset="0"/>
                <a:ea typeface="+mn-ea"/>
                <a:cs typeface="+mn-cs"/>
              </a:rPr>
              <a:t> </a:t>
            </a:r>
            <a:r>
              <a:rPr lang="en-US" altLang="en-US" dirty="0">
                <a:cs typeface="Times New Roman" panose="02020603050405020304" pitchFamily="18" charset="0"/>
              </a:rPr>
              <a:t>© Stas </a:t>
            </a:r>
            <a:r>
              <a:rPr lang="en-US" altLang="en-US" dirty="0" err="1">
                <a:cs typeface="Times New Roman" panose="02020603050405020304" pitchFamily="18" charset="0"/>
              </a:rPr>
              <a:t>Vulkanov</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Electricity </a:t>
            </a:r>
            <a:r>
              <a:rPr lang="en-US" altLang="en-US" dirty="0">
                <a:cs typeface="Times New Roman" panose="02020603050405020304" pitchFamily="18" charset="0"/>
              </a:rPr>
              <a:t>© ESB Professional, all at Shutterstock.com 2018</a:t>
            </a:r>
            <a:endParaRPr lang="en-GB" sz="1200" b="0" i="0" kern="1200" dirty="0">
              <a:solidFill>
                <a:schemeClr val="tx1"/>
              </a:solidFill>
              <a:effectLst/>
              <a:latin typeface="Arial" charset="0"/>
              <a:ea typeface="+mn-ea"/>
              <a:cs typeface="+mn-cs"/>
            </a:endParaRPr>
          </a:p>
          <a:p>
            <a:endParaRPr lang="en-GB"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charset="0"/>
              <a:ea typeface="+mn-ea"/>
              <a:cs typeface="+mn-cs"/>
            </a:endParaRPr>
          </a:p>
          <a:p>
            <a:endParaRPr lang="en-GB" altLang="en-US" b="0" dirty="0"/>
          </a:p>
        </p:txBody>
      </p:sp>
      <p:sp>
        <p:nvSpPr>
          <p:cNvPr id="15364" name="Rectangle 7"/>
          <p:cNvSpPr>
            <a:spLocks noChangeArrowheads="1"/>
          </p:cNvSpPr>
          <p:nvPr/>
        </p:nvSpPr>
        <p:spPr bwMode="auto">
          <a:xfrm>
            <a:off x="3886200" y="8831580"/>
            <a:ext cx="2971800" cy="464820"/>
          </a:xfrm>
          <a:prstGeom prst="rect">
            <a:avLst/>
          </a:prstGeom>
          <a:noFill/>
          <a:ln w="9525">
            <a:noFill/>
            <a:miter lim="800000"/>
            <a:headEnd/>
            <a:tailEnd/>
          </a:ln>
        </p:spPr>
        <p:txBody>
          <a:bodyPr anchor="b"/>
          <a:lstStyle/>
          <a:p>
            <a:pPr algn="r"/>
            <a:fld id="{1CF494CC-E9DC-47E7-9283-A50ACC56B332}" type="slidenum">
              <a:rPr lang="en-US" altLang="en-US" sz="1200" b="1">
                <a:solidFill>
                  <a:schemeClr val="tx1"/>
                </a:solidFill>
              </a:rPr>
              <a:pPr algn="r"/>
              <a:t>4</a:t>
            </a:fld>
            <a:endParaRPr lang="en-US" altLang="en-US" sz="1200" b="1">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GB" altLang="en-US"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Pozdeyev</a:t>
            </a:r>
            <a:r>
              <a:rPr lang="en-US" altLang="en-US" dirty="0">
                <a:cs typeface="Times New Roman" panose="02020603050405020304" pitchFamily="18" charset="0"/>
              </a:rPr>
              <a:t> Vitaly, Shutterstock.com 2018</a:t>
            </a:r>
            <a:endParaRPr lang="en-GB" sz="1200" b="0" i="0" kern="1200" dirty="0">
              <a:solidFill>
                <a:schemeClr val="tx1"/>
              </a:solidFill>
              <a:effectLst/>
              <a:latin typeface="Arial" charset="0"/>
              <a:ea typeface="+mn-ea"/>
              <a:cs typeface="+mn-cs"/>
            </a:endParaRPr>
          </a:p>
        </p:txBody>
      </p:sp>
      <p:sp>
        <p:nvSpPr>
          <p:cNvPr id="15364" name="Rectangle 7"/>
          <p:cNvSpPr>
            <a:spLocks noChangeArrowheads="1"/>
          </p:cNvSpPr>
          <p:nvPr/>
        </p:nvSpPr>
        <p:spPr bwMode="auto">
          <a:xfrm>
            <a:off x="3886200" y="8831580"/>
            <a:ext cx="2971800" cy="464820"/>
          </a:xfrm>
          <a:prstGeom prst="rect">
            <a:avLst/>
          </a:prstGeom>
          <a:noFill/>
          <a:ln w="9525">
            <a:noFill/>
            <a:miter lim="800000"/>
            <a:headEnd/>
            <a:tailEnd/>
          </a:ln>
        </p:spPr>
        <p:txBody>
          <a:bodyPr anchor="b"/>
          <a:lstStyle/>
          <a:p>
            <a:pPr algn="r"/>
            <a:fld id="{1CF494CC-E9DC-47E7-9283-A50ACC56B332}" type="slidenum">
              <a:rPr lang="en-US" altLang="en-US" sz="1200" b="1">
                <a:solidFill>
                  <a:schemeClr val="tx1"/>
                </a:solidFill>
              </a:rPr>
              <a:pPr algn="r"/>
              <a:t>5</a:t>
            </a:fld>
            <a:endParaRPr lang="en-US" altLang="en-US" sz="1200" b="1">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You could mention that this potential energy will be converted into kinetic energy if the apple was to fall. Energy transfers are also covered in more detail later in the presentation</a:t>
            </a:r>
          </a:p>
          <a:p>
            <a:endParaRPr lang="en-GB"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KayaMe</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6</a:t>
            </a:fld>
            <a:endParaRPr lang="en-US" altLang="en-US"/>
          </a:p>
        </p:txBody>
      </p:sp>
    </p:spTree>
    <p:extLst>
      <p:ext uri="{BB962C8B-B14F-4D97-AF65-F5344CB8AC3E}">
        <p14:creationId xmlns:p14="http://schemas.microsoft.com/office/powerpoint/2010/main" val="284089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en-GB" altLang="en-US" b="1" dirty="0"/>
              <a:t>Teacher notes</a:t>
            </a:r>
          </a:p>
          <a:p>
            <a:r>
              <a:rPr lang="en-GB" altLang="en-US" dirty="0"/>
              <a:t>Ask the students</a:t>
            </a:r>
            <a:r>
              <a:rPr lang="en-GB" altLang="en-US" baseline="0" dirty="0"/>
              <a:t> which ball would hurt the most if it hit you? The fastest one. This helps to demonstrate that the fastest ball has the most energy.</a:t>
            </a:r>
          </a:p>
          <a:p>
            <a:endParaRPr lang="en-GB"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Construct an explanation of observed relationships (e.g., the distribution of plants in the back yard).</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sz="1200" b="1" kern="1200" dirty="0">
              <a:solidFill>
                <a:schemeClr val="tx1"/>
              </a:solidFill>
              <a:effectLst/>
              <a:latin typeface="Arial" charset="0"/>
              <a:ea typeface="+mn-ea"/>
              <a:cs typeface="+mn-cs"/>
            </a:endParaRPr>
          </a:p>
          <a:p>
            <a:endParaRPr lang="en-GB" altLang="en-US" baseline="0" dirty="0"/>
          </a:p>
        </p:txBody>
      </p:sp>
      <p:sp>
        <p:nvSpPr>
          <p:cNvPr id="15364" name="Rectangle 7"/>
          <p:cNvSpPr>
            <a:spLocks noChangeArrowheads="1"/>
          </p:cNvSpPr>
          <p:nvPr/>
        </p:nvSpPr>
        <p:spPr bwMode="auto">
          <a:xfrm>
            <a:off x="3886200" y="8831580"/>
            <a:ext cx="2971800" cy="464820"/>
          </a:xfrm>
          <a:prstGeom prst="rect">
            <a:avLst/>
          </a:prstGeom>
          <a:noFill/>
          <a:ln w="9525">
            <a:noFill/>
            <a:miter lim="800000"/>
            <a:headEnd/>
            <a:tailEnd/>
          </a:ln>
        </p:spPr>
        <p:txBody>
          <a:bodyPr anchor="b"/>
          <a:lstStyle/>
          <a:p>
            <a:pPr algn="r"/>
            <a:fld id="{1CF494CC-E9DC-47E7-9283-A50ACC56B332}" type="slidenum">
              <a:rPr lang="en-US" altLang="en-US" sz="1200" b="1">
                <a:solidFill>
                  <a:schemeClr val="tx1"/>
                </a:solidFill>
              </a:rPr>
              <a:pPr algn="r"/>
              <a:t>7</a:t>
            </a:fld>
            <a:endParaRPr lang="en-US" altLang="en-US" sz="1200" b="1">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8</a:t>
            </a:fld>
            <a:endParaRPr lang="en-US" altLang="en-US"/>
          </a:p>
        </p:txBody>
      </p:sp>
    </p:spTree>
    <p:extLst>
      <p:ext uri="{BB962C8B-B14F-4D97-AF65-F5344CB8AC3E}">
        <p14:creationId xmlns:p14="http://schemas.microsoft.com/office/powerpoint/2010/main" val="382195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mn-ea"/>
                <a:cs typeface="+mn-cs"/>
              </a:rPr>
              <a:t>Teacher</a:t>
            </a:r>
            <a:r>
              <a:rPr lang="en-GB" sz="1200" b="1" kern="1200" baseline="0" dirty="0">
                <a:solidFill>
                  <a:schemeClr val="tx1"/>
                </a:solidFill>
                <a:effectLst/>
                <a:latin typeface="Arial" charset="0"/>
                <a:ea typeface="+mn-ea"/>
                <a:cs typeface="+mn-cs"/>
              </a:rPr>
              <a:t> notes</a:t>
            </a:r>
          </a:p>
          <a:p>
            <a:r>
              <a:rPr lang="en-GB" sz="1200" kern="1200" baseline="0" dirty="0">
                <a:solidFill>
                  <a:schemeClr val="tx1"/>
                </a:solidFill>
                <a:effectLst/>
                <a:latin typeface="Arial" charset="0"/>
                <a:ea typeface="+mn-ea"/>
                <a:cs typeface="+mn-cs"/>
              </a:rPr>
              <a:t>You could ask students to a</a:t>
            </a:r>
            <a:r>
              <a:rPr lang="en-GB" sz="1200" kern="1200" dirty="0">
                <a:solidFill>
                  <a:schemeClr val="tx1"/>
                </a:solidFill>
                <a:effectLst/>
                <a:latin typeface="Arial" charset="0"/>
                <a:ea typeface="+mn-ea"/>
                <a:cs typeface="+mn-cs"/>
              </a:rPr>
              <a:t>pply the scientific ideas they’ve learnt here to design, test, and refine a device that converts energy from one form to another. </a:t>
            </a:r>
          </a:p>
          <a:p>
            <a:endParaRPr lang="en-GB" sz="1200" kern="1200" dirty="0">
              <a:solidFill>
                <a:schemeClr val="tx1"/>
              </a:solidFill>
              <a:effectLst/>
              <a:latin typeface="Arial" charset="0"/>
              <a:ea typeface="+mn-ea"/>
              <a:cs typeface="+mn-cs"/>
            </a:endParaRPr>
          </a:p>
          <a:p>
            <a:r>
              <a:rPr lang="en-GB" sz="1200" b="1" kern="1200" dirty="0">
                <a:solidFill>
                  <a:schemeClr val="tx1"/>
                </a:solidFill>
                <a:effectLst/>
                <a:latin typeface="Arial" charset="0"/>
                <a:ea typeface="+mn-ea"/>
                <a:cs typeface="+mn-cs"/>
              </a:rPr>
              <a:t>Photo credit: </a:t>
            </a:r>
            <a:r>
              <a:rPr lang="en-US" altLang="en-US" dirty="0">
                <a:cs typeface="Times New Roman" panose="02020603050405020304" pitchFamily="18" charset="0"/>
              </a:rPr>
              <a:t>© Concept Photo,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9</a:t>
            </a:fld>
            <a:endParaRPr lang="en-US" altLang="en-US"/>
          </a:p>
        </p:txBody>
      </p:sp>
    </p:spTree>
    <p:extLst>
      <p:ext uri="{BB962C8B-B14F-4D97-AF65-F5344CB8AC3E}">
        <p14:creationId xmlns:p14="http://schemas.microsoft.com/office/powerpoint/2010/main" val="1590459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150951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489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630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76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5122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13895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76959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1529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8210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384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667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279953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3422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025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4503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22006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220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192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831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3038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87746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6169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731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374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8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684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020032377"/>
      </p:ext>
    </p:extLst>
  </p:cSld>
  <p:clrMap bg1="lt1" tx1="dk1" bg2="lt2" tx2="dk2" accent1="accent1" accent2="accent2" accent3="accent3" accent4="accent4" accent5="accent5" accent6="accent6" hlink="hlink" folHlink="folHlink"/>
  <p:sldLayoutIdLst>
    <p:sldLayoutId id="2147486328" r:id="rId1"/>
    <p:sldLayoutId id="2147486329" r:id="rId2"/>
    <p:sldLayoutId id="2147486330" r:id="rId3"/>
    <p:sldLayoutId id="2147486331" r:id="rId4"/>
    <p:sldLayoutId id="2147486332" r:id="rId5"/>
    <p:sldLayoutId id="2147486333" r:id="rId6"/>
    <p:sldLayoutId id="2147486334" r:id="rId7"/>
    <p:sldLayoutId id="2147486335" r:id="rId8"/>
    <p:sldLayoutId id="2147486336" r:id="rId9"/>
    <p:sldLayoutId id="2147486337" r:id="rId10"/>
    <p:sldLayoutId id="2147486338" r:id="rId11"/>
    <p:sldLayoutId id="2147486339" r:id="rId12"/>
    <p:sldLayoutId id="2147486340" r:id="rId13"/>
    <p:sldLayoutId id="214748634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3274347291"/>
      </p:ext>
    </p:extLst>
  </p:cSld>
  <p:clrMap bg1="lt1" tx1="dk1" bg2="lt2" tx2="dk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 id="2147486347" r:id="rId5"/>
    <p:sldLayoutId id="2147486348" r:id="rId6"/>
    <p:sldLayoutId id="2147486349" r:id="rId7"/>
    <p:sldLayoutId id="2147486350" r:id="rId8"/>
    <p:sldLayoutId id="2147486351" r:id="rId9"/>
    <p:sldLayoutId id="2147486352" r:id="rId10"/>
    <p:sldLayoutId id="2147486353" r:id="rId11"/>
    <p:sldLayoutId id="214748635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21.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notesSlide" Target="../notesSlides/notesSlide14.xml"/><Relationship Id="rId4" Type="http://schemas.openxmlformats.org/officeDocument/2006/relationships/slideLayout" Target="../slideLayouts/slideLayout20.xml"/><Relationship Id="rId9" Type="http://schemas.openxmlformats.org/officeDocument/2006/relationships/image" Target="../media/image31.w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png"/><Relationship Id="rId11" Type="http://schemas.openxmlformats.org/officeDocument/2006/relationships/image" Target="../media/image17.jpeg"/><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12.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9.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7.xml"/><Relationship Id="rId7"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80AF1-06CA-4779-B8BB-66F9DF21F6C2}"/>
              </a:ext>
            </a:extLst>
          </p:cNvPr>
          <p:cNvSpPr>
            <a:spLocks noGrp="1"/>
          </p:cNvSpPr>
          <p:nvPr>
            <p:ph type="title"/>
          </p:nvPr>
        </p:nvSpPr>
        <p:spPr/>
        <p:txBody>
          <a:bodyPr/>
          <a:lstStyle/>
          <a:p>
            <a:r>
              <a:rPr lang="en-GB" dirty="0"/>
              <a:t>Energy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energy converted?</a:t>
            </a:r>
          </a:p>
        </p:txBody>
      </p:sp>
      <p:sp>
        <p:nvSpPr>
          <p:cNvPr id="7" name="Rectangle 6"/>
          <p:cNvSpPr/>
          <p:nvPr/>
        </p:nvSpPr>
        <p:spPr>
          <a:xfrm>
            <a:off x="358775" y="827435"/>
            <a:ext cx="8395758" cy="1200329"/>
          </a:xfrm>
          <a:prstGeom prst="rect">
            <a:avLst/>
          </a:prstGeom>
        </p:spPr>
        <p:txBody>
          <a:bodyPr wrap="square">
            <a:spAutoFit/>
          </a:bodyPr>
          <a:lstStyle/>
          <a:p>
            <a:r>
              <a:rPr lang="en-GB" dirty="0"/>
              <a:t>Energy can be transferred from place to place by electric currents. The energy can then be </a:t>
            </a:r>
            <a:r>
              <a:rPr lang="en-GB" b="1" dirty="0">
                <a:solidFill>
                  <a:srgbClr val="286DA6"/>
                </a:solidFill>
              </a:rPr>
              <a:t>converted </a:t>
            </a:r>
            <a:r>
              <a:rPr lang="en-GB" dirty="0"/>
              <a:t>to produce sound, light, heat or motion.</a:t>
            </a:r>
          </a:p>
        </p:txBody>
      </p:sp>
      <p:sp>
        <p:nvSpPr>
          <p:cNvPr id="3" name="Rectangle 2"/>
          <p:cNvSpPr/>
          <p:nvPr/>
        </p:nvSpPr>
        <p:spPr>
          <a:xfrm>
            <a:off x="358776" y="2740968"/>
            <a:ext cx="4382558" cy="1569660"/>
          </a:xfrm>
          <a:prstGeom prst="rect">
            <a:avLst/>
          </a:prstGeom>
        </p:spPr>
        <p:txBody>
          <a:bodyPr wrap="square">
            <a:spAutoFit/>
          </a:bodyPr>
          <a:lstStyle/>
          <a:p>
            <a:r>
              <a:rPr lang="en-GB" dirty="0"/>
              <a:t>For example, a electric current transfers energy to the blades of a fan. The energy is then converted into motion. </a:t>
            </a:r>
          </a:p>
        </p:txBody>
      </p:sp>
      <p:sp>
        <p:nvSpPr>
          <p:cNvPr id="5" name="Rectangle 4"/>
          <p:cNvSpPr/>
          <p:nvPr/>
        </p:nvSpPr>
        <p:spPr>
          <a:xfrm>
            <a:off x="358775" y="5214835"/>
            <a:ext cx="4572000" cy="830997"/>
          </a:xfrm>
          <a:prstGeom prst="rect">
            <a:avLst/>
          </a:prstGeom>
        </p:spPr>
        <p:txBody>
          <a:bodyPr>
            <a:spAutoFit/>
          </a:bodyPr>
          <a:lstStyle/>
          <a:p>
            <a:r>
              <a:rPr lang="en-GB" dirty="0"/>
              <a:t>Some energy might also be converted into sound and heat.   </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AF3F973-8D58-46EF-ABCA-212D4DFFF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21BF37D1-91B0-435D-88C9-BDC961B20E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545602"/>
            <a:ext cx="4275660" cy="2669233"/>
          </a:xfrm>
          <a:prstGeom prst="rect">
            <a:avLst/>
          </a:prstGeom>
        </p:spPr>
      </p:pic>
    </p:spTree>
    <p:extLst>
      <p:ext uri="{BB962C8B-B14F-4D97-AF65-F5344CB8AC3E}">
        <p14:creationId xmlns:p14="http://schemas.microsoft.com/office/powerpoint/2010/main" val="14215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in devices</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9" descr="notes_icon">
            <a:extLst>
              <a:ext uri="{FF2B5EF4-FFF2-40B4-BE49-F238E27FC236}">
                <a16:creationId xmlns:a16="http://schemas.microsoft.com/office/drawing/2014/main" id="{3BA816D8-4B2A-43A9-A941-D0B7FA230904}"/>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95081A50-3778-47B9-85C1-22948D8AB15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9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DF8D86B4-3EF9-42E6-9D8D-AE64BF0E7C0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6301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Turbines</a:t>
            </a:r>
          </a:p>
        </p:txBody>
      </p:sp>
      <p:sp>
        <p:nvSpPr>
          <p:cNvPr id="3" name="Rectangle 2"/>
          <p:cNvSpPr/>
          <p:nvPr/>
        </p:nvSpPr>
        <p:spPr>
          <a:xfrm>
            <a:off x="358775" y="831668"/>
            <a:ext cx="5246158" cy="461665"/>
          </a:xfrm>
          <a:prstGeom prst="rect">
            <a:avLst/>
          </a:prstGeom>
          <a:solidFill>
            <a:srgbClr val="BEDAF0"/>
          </a:solidFill>
        </p:spPr>
        <p:txBody>
          <a:bodyPr wrap="square">
            <a:spAutoFit/>
          </a:bodyPr>
          <a:lstStyle/>
          <a:p>
            <a:r>
              <a:rPr lang="en-GB" dirty="0"/>
              <a:t>How are electric currents produced?</a:t>
            </a:r>
          </a:p>
        </p:txBody>
      </p:sp>
      <p:sp>
        <p:nvSpPr>
          <p:cNvPr id="4" name="Rectangle 3"/>
          <p:cNvSpPr/>
          <p:nvPr/>
        </p:nvSpPr>
        <p:spPr>
          <a:xfrm>
            <a:off x="377296" y="1546240"/>
            <a:ext cx="8582024" cy="830997"/>
          </a:xfrm>
          <a:prstGeom prst="rect">
            <a:avLst/>
          </a:prstGeom>
        </p:spPr>
        <p:txBody>
          <a:bodyPr wrap="square">
            <a:spAutoFit/>
          </a:bodyPr>
          <a:lstStyle/>
          <a:p>
            <a:r>
              <a:rPr lang="en-GB" dirty="0"/>
              <a:t>Electric currents can be produced by converting the energy of motion into electrical energy. </a:t>
            </a:r>
          </a:p>
        </p:txBody>
      </p:sp>
      <p:sp>
        <p:nvSpPr>
          <p:cNvPr id="5" name="Rectangle 4"/>
          <p:cNvSpPr/>
          <p:nvPr/>
        </p:nvSpPr>
        <p:spPr>
          <a:xfrm>
            <a:off x="358775" y="2615061"/>
            <a:ext cx="4433358" cy="1938992"/>
          </a:xfrm>
          <a:prstGeom prst="rect">
            <a:avLst/>
          </a:prstGeom>
        </p:spPr>
        <p:txBody>
          <a:bodyPr wrap="square">
            <a:spAutoFit/>
          </a:bodyPr>
          <a:lstStyle/>
          <a:p>
            <a:r>
              <a:rPr lang="en-GB" dirty="0"/>
              <a:t>For example, the heat energy from burning fuel can be used to make steam. The movement of the steam spins a big fan wheel called a </a:t>
            </a:r>
            <a:r>
              <a:rPr lang="en-GB" b="1" dirty="0">
                <a:solidFill>
                  <a:srgbClr val="286DA6"/>
                </a:solidFill>
              </a:rPr>
              <a:t>turbine</a:t>
            </a:r>
            <a:r>
              <a:rPr lang="en-GB" dirty="0"/>
              <a:t>. </a:t>
            </a:r>
          </a:p>
        </p:txBody>
      </p:sp>
      <p:sp>
        <p:nvSpPr>
          <p:cNvPr id="6" name="Rectangle 5"/>
          <p:cNvSpPr/>
          <p:nvPr/>
        </p:nvSpPr>
        <p:spPr>
          <a:xfrm>
            <a:off x="358774" y="4891963"/>
            <a:ext cx="4309534" cy="1200329"/>
          </a:xfrm>
          <a:prstGeom prst="rect">
            <a:avLst/>
          </a:prstGeom>
        </p:spPr>
        <p:txBody>
          <a:bodyPr wrap="square">
            <a:spAutoFit/>
          </a:bodyPr>
          <a:lstStyle/>
          <a:p>
            <a:r>
              <a:rPr lang="en-GB" dirty="0"/>
              <a:t>Using magnets the energy from this motion is converted into an electric current. </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3D5AB65F-52CF-444E-8A10-423E6F6A1D7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F51D59C0-35DF-4072-9D4F-1645412E5B7D}"/>
              </a:ext>
            </a:extLst>
          </p:cNvPr>
          <p:cNvPicPr>
            <a:picLocks noChangeAspect="1"/>
          </p:cNvPicPr>
          <p:nvPr/>
        </p:nvPicPr>
        <p:blipFill rotWithShape="1">
          <a:blip r:embed="rId5">
            <a:extLst>
              <a:ext uri="{28A0092B-C50C-407E-A947-70E740481C1C}">
                <a14:useLocalDpi xmlns:a14="http://schemas.microsoft.com/office/drawing/2010/main" val="0"/>
              </a:ext>
            </a:extLst>
          </a:blip>
          <a:srcRect l="19905" t="3497" r="11428" b="-3497"/>
          <a:stretch/>
        </p:blipFill>
        <p:spPr>
          <a:xfrm>
            <a:off x="4792133" y="2575828"/>
            <a:ext cx="4022126" cy="3493386"/>
          </a:xfrm>
          <a:prstGeom prst="rect">
            <a:avLst/>
          </a:prstGeom>
        </p:spPr>
      </p:pic>
    </p:spTree>
    <p:extLst>
      <p:ext uri="{BB962C8B-B14F-4D97-AF65-F5344CB8AC3E}">
        <p14:creationId xmlns:p14="http://schemas.microsoft.com/office/powerpoint/2010/main" val="347041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Stored energy</a:t>
            </a:r>
          </a:p>
        </p:txBody>
      </p:sp>
      <p:sp>
        <p:nvSpPr>
          <p:cNvPr id="3" name="TextBox 2"/>
          <p:cNvSpPr txBox="1"/>
          <p:nvPr/>
        </p:nvSpPr>
        <p:spPr>
          <a:xfrm>
            <a:off x="358776" y="800100"/>
            <a:ext cx="8598958" cy="830997"/>
          </a:xfrm>
          <a:prstGeom prst="rect">
            <a:avLst/>
          </a:prstGeom>
          <a:noFill/>
        </p:spPr>
        <p:txBody>
          <a:bodyPr wrap="square" rtlCol="0">
            <a:spAutoFit/>
          </a:bodyPr>
          <a:lstStyle/>
          <a:p>
            <a:r>
              <a:rPr lang="en-GB" dirty="0"/>
              <a:t>When we talk about ‘producing energy’ we are not making energy, as it cannot be created. </a:t>
            </a:r>
          </a:p>
        </p:txBody>
      </p:sp>
      <p:sp>
        <p:nvSpPr>
          <p:cNvPr id="4" name="TextBox 3"/>
          <p:cNvSpPr txBox="1"/>
          <p:nvPr/>
        </p:nvSpPr>
        <p:spPr>
          <a:xfrm>
            <a:off x="358776" y="1833034"/>
            <a:ext cx="8598958" cy="830997"/>
          </a:xfrm>
          <a:prstGeom prst="rect">
            <a:avLst/>
          </a:prstGeom>
          <a:noFill/>
        </p:spPr>
        <p:txBody>
          <a:bodyPr wrap="square" rtlCol="0">
            <a:spAutoFit/>
          </a:bodyPr>
          <a:lstStyle/>
          <a:p>
            <a:r>
              <a:rPr lang="en-GB" dirty="0"/>
              <a:t>This term simply means converting </a:t>
            </a:r>
            <a:r>
              <a:rPr lang="en-GB" b="1" dirty="0">
                <a:solidFill>
                  <a:srgbClr val="286DA6"/>
                </a:solidFill>
              </a:rPr>
              <a:t>stored energy </a:t>
            </a:r>
            <a:r>
              <a:rPr lang="en-GB" dirty="0"/>
              <a:t>into a </a:t>
            </a:r>
            <a:r>
              <a:rPr lang="en-GB" b="1" dirty="0">
                <a:solidFill>
                  <a:srgbClr val="286DA6"/>
                </a:solidFill>
              </a:rPr>
              <a:t>useful form </a:t>
            </a:r>
            <a:r>
              <a:rPr lang="en-GB" dirty="0"/>
              <a:t>of energy. </a:t>
            </a:r>
          </a:p>
        </p:txBody>
      </p:sp>
      <p:sp>
        <p:nvSpPr>
          <p:cNvPr id="5" name="TextBox 4"/>
          <p:cNvSpPr txBox="1"/>
          <p:nvPr/>
        </p:nvSpPr>
        <p:spPr>
          <a:xfrm>
            <a:off x="358776" y="2951150"/>
            <a:ext cx="3772957" cy="3046988"/>
          </a:xfrm>
          <a:prstGeom prst="rect">
            <a:avLst/>
          </a:prstGeom>
          <a:noFill/>
        </p:spPr>
        <p:txBody>
          <a:bodyPr wrap="square" rtlCol="0">
            <a:spAutoFit/>
          </a:bodyPr>
          <a:lstStyle/>
          <a:p>
            <a:r>
              <a:rPr lang="en-GB" dirty="0"/>
              <a:t>For example, we might say that a battery ‘produces’ energy. However, when we use a battery it converts stored chemical energy into electric currents, that can be used to power devices. </a:t>
            </a:r>
          </a:p>
        </p:txBody>
      </p:sp>
      <p:pic>
        <p:nvPicPr>
          <p:cNvPr id="8" name="Picture 19">
            <a:hlinkClick r:id="" action="ppaction://hlinkshowjump?jump=nextslide"/>
            <a:extLst>
              <a:ext uri="{FF2B5EF4-FFF2-40B4-BE49-F238E27FC236}">
                <a16:creationId xmlns:a16="http://schemas.microsoft.com/office/drawing/2014/main" id="{CD469B07-A3A3-4482-AF4B-5861843134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B6B36001-E7B9-4C29-94B6-218698B5B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578" y="2865968"/>
            <a:ext cx="4257691" cy="2822241"/>
          </a:xfrm>
          <a:prstGeom prst="rect">
            <a:avLst/>
          </a:prstGeom>
        </p:spPr>
      </p:pic>
    </p:spTree>
    <p:extLst>
      <p:ext uri="{BB962C8B-B14F-4D97-AF65-F5344CB8AC3E}">
        <p14:creationId xmlns:p14="http://schemas.microsoft.com/office/powerpoint/2010/main" val="221745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and kinetic energy</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C528C9F8-B4F2-4763-921D-250F0FBED59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8244" y="86520"/>
            <a:ext cx="442911" cy="51673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F3C38599-55D1-4944-BD80-DD3A7A20106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5" name="ShockwaveFlash1" r:id="rId2" imgW="8699400" imgH="5308560"/>
        </mc:Choice>
        <mc:Fallback>
          <p:control name="ShockwaveFlash1" r:id="rId2" imgW="8699400" imgH="5308560">
            <p:pic>
              <p:nvPicPr>
                <p:cNvPr id="5" name="ShockwaveFlash1">
                  <a:extLst>
                    <a:ext uri="{FF2B5EF4-FFF2-40B4-BE49-F238E27FC236}">
                      <a16:creationId xmlns:a16="http://schemas.microsoft.com/office/drawing/2014/main" id="{0439B42D-6473-4A72-824E-619B0EFCDD93}"/>
                    </a:ext>
                  </a:extLst>
                </p:cNvPr>
                <p:cNvPicPr>
                  <a:picLocks/>
                </p:cNvPicPr>
                <p:nvPr>
                  <p:custDataLst>
                    <p:tags r:id="rId3"/>
                  </p:custDataLst>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76955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in collisions (1)</a:t>
            </a:r>
          </a:p>
        </p:txBody>
      </p:sp>
      <p:sp>
        <p:nvSpPr>
          <p:cNvPr id="4" name="Rectangle 3"/>
          <p:cNvSpPr/>
          <p:nvPr/>
        </p:nvSpPr>
        <p:spPr>
          <a:xfrm>
            <a:off x="358775" y="833967"/>
            <a:ext cx="8548158" cy="830997"/>
          </a:xfrm>
          <a:prstGeom prst="rect">
            <a:avLst/>
          </a:prstGeom>
        </p:spPr>
        <p:txBody>
          <a:bodyPr wrap="square">
            <a:spAutoFit/>
          </a:bodyPr>
          <a:lstStyle/>
          <a:p>
            <a:r>
              <a:rPr lang="en-GB" dirty="0"/>
              <a:t>Another way that energy can be transferred is through collisions. </a:t>
            </a:r>
          </a:p>
        </p:txBody>
      </p:sp>
      <p:sp>
        <p:nvSpPr>
          <p:cNvPr id="6" name="Rectangle 5"/>
          <p:cNvSpPr/>
          <p:nvPr/>
        </p:nvSpPr>
        <p:spPr>
          <a:xfrm>
            <a:off x="358774" y="1946652"/>
            <a:ext cx="7769225" cy="830997"/>
          </a:xfrm>
          <a:prstGeom prst="rect">
            <a:avLst/>
          </a:prstGeom>
        </p:spPr>
        <p:txBody>
          <a:bodyPr wrap="square">
            <a:spAutoFit/>
          </a:bodyPr>
          <a:lstStyle/>
          <a:p>
            <a:r>
              <a:rPr lang="en-GB" dirty="0"/>
              <a:t>When two objects collide the contact forces transfer energy. This results in a change to the objects’ motion.</a:t>
            </a:r>
          </a:p>
        </p:txBody>
      </p:sp>
      <p:sp>
        <p:nvSpPr>
          <p:cNvPr id="7" name="Rectangle 6"/>
          <p:cNvSpPr/>
          <p:nvPr/>
        </p:nvSpPr>
        <p:spPr>
          <a:xfrm>
            <a:off x="358775" y="3269672"/>
            <a:ext cx="3884612" cy="2677656"/>
          </a:xfrm>
          <a:prstGeom prst="rect">
            <a:avLst/>
          </a:prstGeom>
        </p:spPr>
        <p:txBody>
          <a:bodyPr wrap="square">
            <a:spAutoFit/>
          </a:bodyPr>
          <a:lstStyle/>
          <a:p>
            <a:r>
              <a:rPr lang="en-GB" dirty="0"/>
              <a:t>For example, if this white moving ball hits the red stationary ball it will transfer some of its energy. This causes the red ball to move and the white ball to slow down. </a:t>
            </a:r>
          </a:p>
        </p:txBody>
      </p:sp>
      <p:pic>
        <p:nvPicPr>
          <p:cNvPr id="8" name="Picture 19">
            <a:hlinkClick r:id="" action="ppaction://hlinkshowjump?jump=nextslide"/>
            <a:extLst>
              <a:ext uri="{FF2B5EF4-FFF2-40B4-BE49-F238E27FC236}">
                <a16:creationId xmlns:a16="http://schemas.microsoft.com/office/drawing/2014/main" id="{F8A6EE26-DA68-4D39-BE8F-EB9F03B6F45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8016EA5A-F8C1-48D4-80C7-7E37C6582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5957" y="3059337"/>
            <a:ext cx="4286249" cy="2859540"/>
          </a:xfrm>
          <a:prstGeom prst="rect">
            <a:avLst/>
          </a:prstGeom>
        </p:spPr>
      </p:pic>
    </p:spTree>
    <p:extLst>
      <p:ext uri="{BB962C8B-B14F-4D97-AF65-F5344CB8AC3E}">
        <p14:creationId xmlns:p14="http://schemas.microsoft.com/office/powerpoint/2010/main" val="393862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in collisions (2)</a:t>
            </a:r>
          </a:p>
        </p:txBody>
      </p:sp>
      <p:sp>
        <p:nvSpPr>
          <p:cNvPr id="3" name="Rectangle 2"/>
          <p:cNvSpPr/>
          <p:nvPr/>
        </p:nvSpPr>
        <p:spPr>
          <a:xfrm>
            <a:off x="358774" y="1900165"/>
            <a:ext cx="3935824" cy="830997"/>
          </a:xfrm>
          <a:prstGeom prst="rect">
            <a:avLst/>
          </a:prstGeom>
        </p:spPr>
        <p:txBody>
          <a:bodyPr wrap="square">
            <a:spAutoFit/>
          </a:bodyPr>
          <a:lstStyle/>
          <a:p>
            <a:r>
              <a:rPr lang="en-GB" dirty="0"/>
              <a:t>Some energy is transferred to the surrounding air.</a:t>
            </a:r>
          </a:p>
        </p:txBody>
      </p:sp>
      <p:sp>
        <p:nvSpPr>
          <p:cNvPr id="4" name="Rectangle 3"/>
          <p:cNvSpPr/>
          <p:nvPr/>
        </p:nvSpPr>
        <p:spPr>
          <a:xfrm>
            <a:off x="358774" y="800100"/>
            <a:ext cx="7955493" cy="461665"/>
          </a:xfrm>
          <a:prstGeom prst="rect">
            <a:avLst/>
          </a:prstGeom>
          <a:solidFill>
            <a:srgbClr val="BEDAF0"/>
          </a:solidFill>
        </p:spPr>
        <p:txBody>
          <a:bodyPr wrap="square">
            <a:spAutoFit/>
          </a:bodyPr>
          <a:lstStyle/>
          <a:p>
            <a:r>
              <a:rPr lang="en-GB" dirty="0"/>
              <a:t>How else is energy released when two objects collide?</a:t>
            </a:r>
          </a:p>
        </p:txBody>
      </p:sp>
      <p:sp>
        <p:nvSpPr>
          <p:cNvPr id="5" name="Rectangle 4">
            <a:extLst>
              <a:ext uri="{FF2B5EF4-FFF2-40B4-BE49-F238E27FC236}">
                <a16:creationId xmlns:a16="http://schemas.microsoft.com/office/drawing/2014/main" id="{5449834C-CB6C-447D-92C4-F24BB10CA518}"/>
              </a:ext>
            </a:extLst>
          </p:cNvPr>
          <p:cNvSpPr/>
          <p:nvPr/>
        </p:nvSpPr>
        <p:spPr>
          <a:xfrm>
            <a:off x="358774" y="3429000"/>
            <a:ext cx="4572000" cy="1200329"/>
          </a:xfrm>
          <a:prstGeom prst="rect">
            <a:avLst/>
          </a:prstGeom>
        </p:spPr>
        <p:txBody>
          <a:bodyPr>
            <a:spAutoFit/>
          </a:bodyPr>
          <a:lstStyle/>
          <a:p>
            <a:r>
              <a:rPr lang="en-GB" dirty="0"/>
              <a:t>As a result, heat might be produced or a sound might be heard when the objects collide. </a:t>
            </a:r>
          </a:p>
        </p:txBody>
      </p:sp>
      <p:pic>
        <p:nvPicPr>
          <p:cNvPr id="7" name="Picture 6">
            <a:extLst>
              <a:ext uri="{FF2B5EF4-FFF2-40B4-BE49-F238E27FC236}">
                <a16:creationId xmlns:a16="http://schemas.microsoft.com/office/drawing/2014/main" id="{B05C6A30-E6BC-435A-ACEE-3F4F31C4C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74" y="1458615"/>
            <a:ext cx="2250862" cy="4962743"/>
          </a:xfrm>
          <a:prstGeom prst="rect">
            <a:avLst/>
          </a:prstGeom>
        </p:spPr>
      </p:pic>
      <p:pic>
        <p:nvPicPr>
          <p:cNvPr id="9" name="Picture 8">
            <a:extLst>
              <a:ext uri="{FF2B5EF4-FFF2-40B4-BE49-F238E27FC236}">
                <a16:creationId xmlns:a16="http://schemas.microsoft.com/office/drawing/2014/main" id="{EAB6969D-DD27-4B0F-8137-D8DE87EE3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952" y="1705510"/>
            <a:ext cx="1800596" cy="4715848"/>
          </a:xfrm>
          <a:prstGeom prst="rect">
            <a:avLst/>
          </a:prstGeom>
        </p:spPr>
      </p:pic>
    </p:spTree>
    <p:extLst>
      <p:ext uri="{BB962C8B-B14F-4D97-AF65-F5344CB8AC3E}">
        <p14:creationId xmlns:p14="http://schemas.microsoft.com/office/powerpoint/2010/main" val="142027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Constructing Explanations and Designing Solutions</a:t>
            </a:r>
          </a:p>
          <a:p>
            <a:pPr>
              <a:buSzPct val="100000"/>
            </a:pPr>
            <a:r>
              <a:rPr lang="en-GB" sz="1600" dirty="0"/>
              <a:t>Engaging in Argument from Evidence</a:t>
            </a:r>
          </a:p>
          <a:p>
            <a:pPr marL="0" indent="0">
              <a:buSzPct val="150000"/>
              <a:buNone/>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4D1B98-2EFF-4CAF-BAD1-AC9916F6041C}"/>
              </a:ext>
            </a:extLst>
          </p:cNvPr>
          <p:cNvPicPr>
            <a:picLocks noChangeAspect="1"/>
          </p:cNvPicPr>
          <p:nvPr/>
        </p:nvPicPr>
        <p:blipFill rotWithShape="1">
          <a:blip r:embed="rId3">
            <a:extLst>
              <a:ext uri="{28A0092B-C50C-407E-A947-70E740481C1C}">
                <a14:useLocalDpi xmlns:a14="http://schemas.microsoft.com/office/drawing/2010/main" val="0"/>
              </a:ext>
            </a:extLst>
          </a:blip>
          <a:srcRect t="14416" b="16826"/>
          <a:stretch/>
        </p:blipFill>
        <p:spPr>
          <a:xfrm>
            <a:off x="2759869" y="4493229"/>
            <a:ext cx="3624262" cy="1662520"/>
          </a:xfrm>
          <a:prstGeom prst="rect">
            <a:avLst/>
          </a:prstGeom>
        </p:spPr>
      </p:pic>
      <p:sp>
        <p:nvSpPr>
          <p:cNvPr id="2" name="Title 1"/>
          <p:cNvSpPr>
            <a:spLocks noGrp="1"/>
          </p:cNvSpPr>
          <p:nvPr>
            <p:ph type="title"/>
          </p:nvPr>
        </p:nvSpPr>
        <p:spPr/>
        <p:txBody>
          <a:bodyPr/>
          <a:lstStyle/>
          <a:p>
            <a:r>
              <a:rPr lang="en-GB" dirty="0"/>
              <a:t>Energy</a:t>
            </a:r>
          </a:p>
        </p:txBody>
      </p:sp>
      <p:sp>
        <p:nvSpPr>
          <p:cNvPr id="3" name="TextBox 2"/>
          <p:cNvSpPr txBox="1"/>
          <p:nvPr/>
        </p:nvSpPr>
        <p:spPr>
          <a:xfrm>
            <a:off x="358775" y="800100"/>
            <a:ext cx="6380692" cy="461665"/>
          </a:xfrm>
          <a:prstGeom prst="rect">
            <a:avLst/>
          </a:prstGeom>
          <a:solidFill>
            <a:srgbClr val="BEDAF0"/>
          </a:solidFill>
        </p:spPr>
        <p:txBody>
          <a:bodyPr wrap="square" rtlCol="0">
            <a:spAutoFit/>
          </a:bodyPr>
          <a:lstStyle/>
          <a:p>
            <a:r>
              <a:rPr lang="en-GB" dirty="0"/>
              <a:t>What do all of these things have in common?</a:t>
            </a:r>
          </a:p>
        </p:txBody>
      </p:sp>
      <p:sp>
        <p:nvSpPr>
          <p:cNvPr id="4" name="TextBox 3"/>
          <p:cNvSpPr txBox="1"/>
          <p:nvPr/>
        </p:nvSpPr>
        <p:spPr>
          <a:xfrm>
            <a:off x="3172695" y="4039216"/>
            <a:ext cx="2943061" cy="461665"/>
          </a:xfrm>
          <a:prstGeom prst="rect">
            <a:avLst/>
          </a:prstGeom>
          <a:noFill/>
        </p:spPr>
        <p:txBody>
          <a:bodyPr wrap="square" rtlCol="0">
            <a:spAutoFit/>
          </a:bodyPr>
          <a:lstStyle/>
          <a:p>
            <a:r>
              <a:rPr lang="en-GB" dirty="0"/>
              <a:t>plugging in a TV</a:t>
            </a:r>
          </a:p>
        </p:txBody>
      </p:sp>
      <p:sp>
        <p:nvSpPr>
          <p:cNvPr id="5" name="TextBox 4"/>
          <p:cNvSpPr txBox="1"/>
          <p:nvPr/>
        </p:nvSpPr>
        <p:spPr>
          <a:xfrm>
            <a:off x="5273295" y="1296077"/>
            <a:ext cx="3523886" cy="461665"/>
          </a:xfrm>
          <a:prstGeom prst="rect">
            <a:avLst/>
          </a:prstGeom>
          <a:noFill/>
        </p:spPr>
        <p:txBody>
          <a:bodyPr wrap="square" rtlCol="0">
            <a:spAutoFit/>
          </a:bodyPr>
          <a:lstStyle/>
          <a:p>
            <a:r>
              <a:rPr lang="en-GB" dirty="0"/>
              <a:t>filling a car with gasoline</a:t>
            </a:r>
          </a:p>
        </p:txBody>
      </p:sp>
      <p:sp>
        <p:nvSpPr>
          <p:cNvPr id="6" name="TextBox 5"/>
          <p:cNvSpPr txBox="1"/>
          <p:nvPr/>
        </p:nvSpPr>
        <p:spPr>
          <a:xfrm>
            <a:off x="1815571" y="6246627"/>
            <a:ext cx="4687358" cy="461665"/>
          </a:xfrm>
          <a:prstGeom prst="rect">
            <a:avLst/>
          </a:prstGeom>
          <a:noFill/>
        </p:spPr>
        <p:txBody>
          <a:bodyPr wrap="square" rtlCol="0">
            <a:spAutoFit/>
          </a:bodyPr>
          <a:lstStyle/>
          <a:p>
            <a:r>
              <a:rPr lang="en-GB" dirty="0"/>
              <a:t>These are all to do with </a:t>
            </a:r>
            <a:r>
              <a:rPr lang="en-GB" b="1" dirty="0">
                <a:solidFill>
                  <a:srgbClr val="286DA6"/>
                </a:solidFill>
              </a:rPr>
              <a:t>energy</a:t>
            </a:r>
            <a:r>
              <a:rPr lang="en-GB" dirty="0"/>
              <a:t>. </a:t>
            </a:r>
          </a:p>
        </p:txBody>
      </p:sp>
      <p:sp>
        <p:nvSpPr>
          <p:cNvPr id="8" name="TextBox 7"/>
          <p:cNvSpPr txBox="1"/>
          <p:nvPr/>
        </p:nvSpPr>
        <p:spPr>
          <a:xfrm>
            <a:off x="738187" y="1278921"/>
            <a:ext cx="2773892" cy="461665"/>
          </a:xfrm>
          <a:prstGeom prst="rect">
            <a:avLst/>
          </a:prstGeom>
          <a:noFill/>
        </p:spPr>
        <p:txBody>
          <a:bodyPr wrap="square" rtlCol="0">
            <a:spAutoFit/>
          </a:bodyPr>
          <a:lstStyle/>
          <a:p>
            <a:r>
              <a:rPr lang="en-GB" dirty="0"/>
              <a:t>eating food</a:t>
            </a:r>
          </a:p>
        </p:txBody>
      </p:sp>
      <p:pic>
        <p:nvPicPr>
          <p:cNvPr id="13"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4" cstate="print"/>
          <a:srcRect/>
          <a:stretch>
            <a:fillRect/>
          </a:stretch>
        </p:blipFill>
        <p:spPr bwMode="auto">
          <a:xfrm>
            <a:off x="8532813" y="134937"/>
            <a:ext cx="442913" cy="38735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EC415DC9-2B5A-4F10-9675-FAE82C1457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50984AD2-6645-4943-8A38-B7F2486816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775" y="1745529"/>
            <a:ext cx="3288855" cy="2178479"/>
          </a:xfrm>
          <a:prstGeom prst="rect">
            <a:avLst/>
          </a:prstGeom>
        </p:spPr>
      </p:pic>
      <p:pic>
        <p:nvPicPr>
          <p:cNvPr id="15" name="Picture 14">
            <a:extLst>
              <a:ext uri="{FF2B5EF4-FFF2-40B4-BE49-F238E27FC236}">
                <a16:creationId xmlns:a16="http://schemas.microsoft.com/office/drawing/2014/main" id="{7277F250-0033-44B7-93BA-AE5874EC5A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5227" y="1740586"/>
            <a:ext cx="3081920" cy="2133689"/>
          </a:xfrm>
          <a:prstGeom prst="rect">
            <a:avLst/>
          </a:prstGeom>
        </p:spPr>
      </p:pic>
    </p:spTree>
    <p:extLst>
      <p:ext uri="{BB962C8B-B14F-4D97-AF65-F5344CB8AC3E}">
        <p14:creationId xmlns:p14="http://schemas.microsoft.com/office/powerpoint/2010/main" val="4900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Left 34">
            <a:extLst>
              <a:ext uri="{FF2B5EF4-FFF2-40B4-BE49-F238E27FC236}">
                <a16:creationId xmlns:a16="http://schemas.microsoft.com/office/drawing/2014/main" id="{38B477A0-0DD5-43FA-88AC-AF8492BAAB4B}"/>
              </a:ext>
            </a:extLst>
          </p:cNvPr>
          <p:cNvSpPr/>
          <p:nvPr/>
        </p:nvSpPr>
        <p:spPr bwMode="auto">
          <a:xfrm>
            <a:off x="2420681" y="3484444"/>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34" name="Arrow: Left 33">
            <a:extLst>
              <a:ext uri="{FF2B5EF4-FFF2-40B4-BE49-F238E27FC236}">
                <a16:creationId xmlns:a16="http://schemas.microsoft.com/office/drawing/2014/main" id="{69146617-FFDB-41EA-B254-4F53099A4459}"/>
              </a:ext>
            </a:extLst>
          </p:cNvPr>
          <p:cNvSpPr/>
          <p:nvPr/>
        </p:nvSpPr>
        <p:spPr bwMode="auto">
          <a:xfrm rot="17761684">
            <a:off x="2756990" y="4036442"/>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33" name="Arrow: Left 32">
            <a:extLst>
              <a:ext uri="{FF2B5EF4-FFF2-40B4-BE49-F238E27FC236}">
                <a16:creationId xmlns:a16="http://schemas.microsoft.com/office/drawing/2014/main" id="{21EE7A8A-B316-45A0-B53A-8186C1F3C7CE}"/>
              </a:ext>
            </a:extLst>
          </p:cNvPr>
          <p:cNvSpPr/>
          <p:nvPr/>
        </p:nvSpPr>
        <p:spPr bwMode="auto">
          <a:xfrm rot="14711260">
            <a:off x="5370718" y="4028902"/>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32" name="Arrow: Left 31">
            <a:extLst>
              <a:ext uri="{FF2B5EF4-FFF2-40B4-BE49-F238E27FC236}">
                <a16:creationId xmlns:a16="http://schemas.microsoft.com/office/drawing/2014/main" id="{699776E2-0A51-42B5-858E-4E14869BBC1D}"/>
              </a:ext>
            </a:extLst>
          </p:cNvPr>
          <p:cNvSpPr/>
          <p:nvPr/>
        </p:nvSpPr>
        <p:spPr bwMode="auto">
          <a:xfrm rot="10800000">
            <a:off x="5793745" y="3484444"/>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31" name="Arrow: Left 30">
            <a:extLst>
              <a:ext uri="{FF2B5EF4-FFF2-40B4-BE49-F238E27FC236}">
                <a16:creationId xmlns:a16="http://schemas.microsoft.com/office/drawing/2014/main" id="{11347848-A086-45D3-A143-8C40AFE0703C}"/>
              </a:ext>
            </a:extLst>
          </p:cNvPr>
          <p:cNvSpPr/>
          <p:nvPr/>
        </p:nvSpPr>
        <p:spPr bwMode="auto">
          <a:xfrm rot="7553960">
            <a:off x="5570450" y="2748714"/>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30" name="Arrow: Left 29">
            <a:extLst>
              <a:ext uri="{FF2B5EF4-FFF2-40B4-BE49-F238E27FC236}">
                <a16:creationId xmlns:a16="http://schemas.microsoft.com/office/drawing/2014/main" id="{D2F0C3D9-7633-45F8-AEE8-B3BD71B0CCC3}"/>
              </a:ext>
            </a:extLst>
          </p:cNvPr>
          <p:cNvSpPr/>
          <p:nvPr/>
        </p:nvSpPr>
        <p:spPr bwMode="auto">
          <a:xfrm rot="5400000">
            <a:off x="3988080" y="2993822"/>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9" name="Arrow: Left 28">
            <a:extLst>
              <a:ext uri="{FF2B5EF4-FFF2-40B4-BE49-F238E27FC236}">
                <a16:creationId xmlns:a16="http://schemas.microsoft.com/office/drawing/2014/main" id="{AF32952E-683E-427E-9305-26AB65785FDC}"/>
              </a:ext>
            </a:extLst>
          </p:cNvPr>
          <p:cNvSpPr/>
          <p:nvPr/>
        </p:nvSpPr>
        <p:spPr bwMode="auto">
          <a:xfrm rot="3002247">
            <a:off x="2485037" y="2720522"/>
            <a:ext cx="1356085" cy="347024"/>
          </a:xfrm>
          <a:prstGeom prst="leftArrow">
            <a:avLst/>
          </a:prstGeom>
          <a:solidFill>
            <a:srgbClr val="286DA6"/>
          </a:solidFill>
          <a:ln w="9525" cap="flat" cmpd="sng" algn="ctr">
            <a:solidFill>
              <a:srgbClr val="286D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pic>
        <p:nvPicPr>
          <p:cNvPr id="22" name="Picture 21">
            <a:extLst>
              <a:ext uri="{FF2B5EF4-FFF2-40B4-BE49-F238E27FC236}">
                <a16:creationId xmlns:a16="http://schemas.microsoft.com/office/drawing/2014/main" id="{10AF98BB-BF67-445C-B7C1-89E8D2F9B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7328" y="3183634"/>
            <a:ext cx="1144832" cy="1562149"/>
          </a:xfrm>
          <a:prstGeom prst="rect">
            <a:avLst/>
          </a:prstGeom>
        </p:spPr>
      </p:pic>
      <p:sp>
        <p:nvSpPr>
          <p:cNvPr id="14" name="Oval 13"/>
          <p:cNvSpPr/>
          <p:nvPr/>
        </p:nvSpPr>
        <p:spPr>
          <a:xfrm>
            <a:off x="3102629" y="3128057"/>
            <a:ext cx="3356708" cy="1070990"/>
          </a:xfrm>
          <a:prstGeom prst="ellipse">
            <a:avLst/>
          </a:prstGeom>
          <a:solidFill>
            <a:schemeClr val="bg1"/>
          </a:solidFill>
          <a:ln w="38100">
            <a:solidFill>
              <a:srgbClr val="286D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7187779-CDAD-4396-9402-CCAEF4666DB7}"/>
              </a:ext>
            </a:extLst>
          </p:cNvPr>
          <p:cNvSpPr>
            <a:spLocks noGrp="1"/>
          </p:cNvSpPr>
          <p:nvPr>
            <p:ph type="title"/>
          </p:nvPr>
        </p:nvSpPr>
        <p:spPr/>
        <p:txBody>
          <a:bodyPr/>
          <a:lstStyle/>
          <a:p>
            <a:r>
              <a:rPr lang="en-GB" dirty="0"/>
              <a:t>Where do you find energy?</a:t>
            </a:r>
          </a:p>
        </p:txBody>
      </p:sp>
      <p:pic>
        <p:nvPicPr>
          <p:cNvPr id="6"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4" name="Rectangle 3"/>
          <p:cNvSpPr/>
          <p:nvPr/>
        </p:nvSpPr>
        <p:spPr>
          <a:xfrm>
            <a:off x="3443104" y="3261591"/>
            <a:ext cx="3170645" cy="830997"/>
          </a:xfrm>
          <a:prstGeom prst="rect">
            <a:avLst/>
          </a:prstGeom>
        </p:spPr>
        <p:txBody>
          <a:bodyPr wrap="square">
            <a:spAutoFit/>
          </a:bodyPr>
          <a:lstStyle/>
          <a:p>
            <a:r>
              <a:rPr lang="en-GB" dirty="0"/>
              <a:t>Energy is present whenever there is:</a:t>
            </a:r>
          </a:p>
        </p:txBody>
      </p:sp>
      <p:sp>
        <p:nvSpPr>
          <p:cNvPr id="7" name="Rectangle 6"/>
          <p:cNvSpPr/>
          <p:nvPr/>
        </p:nvSpPr>
        <p:spPr>
          <a:xfrm>
            <a:off x="6651051" y="2075661"/>
            <a:ext cx="2324675" cy="461665"/>
          </a:xfrm>
          <a:prstGeom prst="rect">
            <a:avLst/>
          </a:prstGeom>
        </p:spPr>
        <p:txBody>
          <a:bodyPr wrap="none">
            <a:spAutoFit/>
          </a:bodyPr>
          <a:lstStyle/>
          <a:p>
            <a:r>
              <a:rPr lang="en-GB" dirty="0"/>
              <a:t>moving objects </a:t>
            </a:r>
          </a:p>
        </p:txBody>
      </p:sp>
      <p:sp>
        <p:nvSpPr>
          <p:cNvPr id="11" name="Rectangle 10"/>
          <p:cNvSpPr/>
          <p:nvPr/>
        </p:nvSpPr>
        <p:spPr>
          <a:xfrm>
            <a:off x="5833325" y="4688676"/>
            <a:ext cx="784189" cy="461665"/>
          </a:xfrm>
          <a:prstGeom prst="rect">
            <a:avLst/>
          </a:prstGeom>
        </p:spPr>
        <p:txBody>
          <a:bodyPr wrap="none">
            <a:spAutoFit/>
          </a:bodyPr>
          <a:lstStyle/>
          <a:p>
            <a:r>
              <a:rPr lang="en-GB" dirty="0"/>
              <a:t>heat</a:t>
            </a:r>
          </a:p>
        </p:txBody>
      </p:sp>
      <p:sp>
        <p:nvSpPr>
          <p:cNvPr id="12" name="Rectangle 11"/>
          <p:cNvSpPr/>
          <p:nvPr/>
        </p:nvSpPr>
        <p:spPr>
          <a:xfrm>
            <a:off x="1353869" y="2117284"/>
            <a:ext cx="750526" cy="461665"/>
          </a:xfrm>
          <a:prstGeom prst="rect">
            <a:avLst/>
          </a:prstGeom>
        </p:spPr>
        <p:txBody>
          <a:bodyPr wrap="none">
            <a:spAutoFit/>
          </a:bodyPr>
          <a:lstStyle/>
          <a:p>
            <a:r>
              <a:rPr lang="en-GB" dirty="0"/>
              <a:t>light</a:t>
            </a:r>
          </a:p>
        </p:txBody>
      </p:sp>
      <p:sp>
        <p:nvSpPr>
          <p:cNvPr id="8" name="Rectangle 7"/>
          <p:cNvSpPr/>
          <p:nvPr/>
        </p:nvSpPr>
        <p:spPr>
          <a:xfrm>
            <a:off x="580720" y="2913666"/>
            <a:ext cx="1468672" cy="461665"/>
          </a:xfrm>
          <a:prstGeom prst="rect">
            <a:avLst/>
          </a:prstGeom>
        </p:spPr>
        <p:txBody>
          <a:bodyPr wrap="none">
            <a:spAutoFit/>
          </a:bodyPr>
          <a:lstStyle/>
          <a:p>
            <a:r>
              <a:rPr lang="en-GB" dirty="0"/>
              <a:t>electricity</a:t>
            </a:r>
          </a:p>
        </p:txBody>
      </p:sp>
      <p:sp>
        <p:nvSpPr>
          <p:cNvPr id="9" name="Rectangle 8"/>
          <p:cNvSpPr/>
          <p:nvPr/>
        </p:nvSpPr>
        <p:spPr>
          <a:xfrm>
            <a:off x="7001172" y="2913666"/>
            <a:ext cx="1691489" cy="461665"/>
          </a:xfrm>
          <a:prstGeom prst="rect">
            <a:avLst/>
          </a:prstGeom>
        </p:spPr>
        <p:txBody>
          <a:bodyPr wrap="none">
            <a:spAutoFit/>
          </a:bodyPr>
          <a:lstStyle/>
          <a:p>
            <a:r>
              <a:rPr lang="en-GB" dirty="0"/>
              <a:t>magnetism</a:t>
            </a:r>
          </a:p>
        </p:txBody>
      </p:sp>
      <p:sp>
        <p:nvSpPr>
          <p:cNvPr id="13" name="Rectangle 12"/>
          <p:cNvSpPr/>
          <p:nvPr/>
        </p:nvSpPr>
        <p:spPr>
          <a:xfrm>
            <a:off x="4128817" y="2069395"/>
            <a:ext cx="1024639" cy="461665"/>
          </a:xfrm>
          <a:prstGeom prst="rect">
            <a:avLst/>
          </a:prstGeom>
        </p:spPr>
        <p:txBody>
          <a:bodyPr wrap="none">
            <a:spAutoFit/>
          </a:bodyPr>
          <a:lstStyle/>
          <a:p>
            <a:r>
              <a:rPr lang="en-GB" dirty="0"/>
              <a:t>sound</a:t>
            </a:r>
          </a:p>
        </p:txBody>
      </p:sp>
      <p:sp>
        <p:nvSpPr>
          <p:cNvPr id="15" name="Rectangle 14"/>
          <p:cNvSpPr/>
          <p:nvPr/>
        </p:nvSpPr>
        <p:spPr>
          <a:xfrm>
            <a:off x="1392955" y="4742341"/>
            <a:ext cx="2683748" cy="461665"/>
          </a:xfrm>
          <a:prstGeom prst="rect">
            <a:avLst/>
          </a:prstGeom>
        </p:spPr>
        <p:txBody>
          <a:bodyPr wrap="none">
            <a:spAutoFit/>
          </a:bodyPr>
          <a:lstStyle/>
          <a:p>
            <a:r>
              <a:rPr lang="en-GB" dirty="0"/>
              <a:t>objects at a height</a:t>
            </a:r>
          </a:p>
        </p:txBody>
      </p:sp>
      <p:pic>
        <p:nvPicPr>
          <p:cNvPr id="1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pic>
        <p:nvPicPr>
          <p:cNvPr id="5" name="Picture 4">
            <a:extLst>
              <a:ext uri="{FF2B5EF4-FFF2-40B4-BE49-F238E27FC236}">
                <a16:creationId xmlns:a16="http://schemas.microsoft.com/office/drawing/2014/main" id="{E515CD22-2F9E-495E-9E21-F3A8ADC507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425" y="947091"/>
            <a:ext cx="1907414" cy="1204396"/>
          </a:xfrm>
          <a:prstGeom prst="rect">
            <a:avLst/>
          </a:prstGeom>
        </p:spPr>
      </p:pic>
      <p:pic>
        <p:nvPicPr>
          <p:cNvPr id="16" name="Picture 15">
            <a:extLst>
              <a:ext uri="{FF2B5EF4-FFF2-40B4-BE49-F238E27FC236}">
                <a16:creationId xmlns:a16="http://schemas.microsoft.com/office/drawing/2014/main" id="{E4A9CCC4-139F-4C0C-957E-96C6E84231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1621" y="947091"/>
            <a:ext cx="1787564" cy="1204396"/>
          </a:xfrm>
          <a:prstGeom prst="rect">
            <a:avLst/>
          </a:prstGeom>
        </p:spPr>
      </p:pic>
      <p:pic>
        <p:nvPicPr>
          <p:cNvPr id="20" name="Picture 19">
            <a:extLst>
              <a:ext uri="{FF2B5EF4-FFF2-40B4-BE49-F238E27FC236}">
                <a16:creationId xmlns:a16="http://schemas.microsoft.com/office/drawing/2014/main" id="{A22CF17D-A314-43E8-8C59-25E1D023C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3516" y="947091"/>
            <a:ext cx="1973354" cy="1223358"/>
          </a:xfrm>
          <a:prstGeom prst="rect">
            <a:avLst/>
          </a:prstGeom>
        </p:spPr>
      </p:pic>
      <p:pic>
        <p:nvPicPr>
          <p:cNvPr id="24" name="Picture 23">
            <a:extLst>
              <a:ext uri="{FF2B5EF4-FFF2-40B4-BE49-F238E27FC236}">
                <a16:creationId xmlns:a16="http://schemas.microsoft.com/office/drawing/2014/main" id="{0B40A762-2900-4A76-813D-4FB996DF4C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3456" y="5142762"/>
            <a:ext cx="2143928" cy="1421118"/>
          </a:xfrm>
          <a:prstGeom prst="rect">
            <a:avLst/>
          </a:prstGeom>
        </p:spPr>
      </p:pic>
      <p:pic>
        <p:nvPicPr>
          <p:cNvPr id="26" name="Picture 25">
            <a:extLst>
              <a:ext uri="{FF2B5EF4-FFF2-40B4-BE49-F238E27FC236}">
                <a16:creationId xmlns:a16="http://schemas.microsoft.com/office/drawing/2014/main" id="{5942DCA4-CE35-4036-BC72-BE81A7EB414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0874" y="5204007"/>
            <a:ext cx="2143929" cy="1406406"/>
          </a:xfrm>
          <a:prstGeom prst="rect">
            <a:avLst/>
          </a:prstGeom>
        </p:spPr>
      </p:pic>
      <p:pic>
        <p:nvPicPr>
          <p:cNvPr id="28" name="Picture 27">
            <a:extLst>
              <a:ext uri="{FF2B5EF4-FFF2-40B4-BE49-F238E27FC236}">
                <a16:creationId xmlns:a16="http://schemas.microsoft.com/office/drawing/2014/main" id="{C9D3B14D-5151-45CA-B1D5-290C3C410B4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0355" b="9361"/>
          <a:stretch/>
        </p:blipFill>
        <p:spPr>
          <a:xfrm>
            <a:off x="363437" y="3306338"/>
            <a:ext cx="2041676" cy="1195143"/>
          </a:xfrm>
          <a:prstGeom prst="rect">
            <a:avLst/>
          </a:prstGeom>
        </p:spPr>
      </p:pic>
    </p:spTree>
    <p:custDataLst>
      <p:tags r:id="rId1"/>
    </p:custDataLst>
    <p:extLst>
      <p:ext uri="{BB962C8B-B14F-4D97-AF65-F5344CB8AC3E}">
        <p14:creationId xmlns:p14="http://schemas.microsoft.com/office/powerpoint/2010/main" val="36245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1"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1" presetClass="entr" presetSubtype="0" fill="hold" grpId="0" nodeType="withEffect">
                                  <p:stCondLst>
                                    <p:cond delay="50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1" presetClass="entr" presetSubtype="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up)">
                                      <p:cBhvr>
                                        <p:cTn id="52" dur="500"/>
                                        <p:tgtEl>
                                          <p:spTgt spid="34"/>
                                        </p:tgtEl>
                                      </p:cBhvr>
                                    </p:animEffect>
                                  </p:childTnLst>
                                </p:cTn>
                              </p:par>
                              <p:par>
                                <p:cTn id="53" presetID="1" presetClass="entr" presetSubtype="0" fill="hold" grpId="0" nodeType="withEffect">
                                  <p:stCondLst>
                                    <p:cond delay="50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50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right)">
                                      <p:cBhvr>
                                        <p:cTn id="61" dur="500"/>
                                        <p:tgtEl>
                                          <p:spTgt spid="35"/>
                                        </p:tgtEl>
                                      </p:cBhvr>
                                    </p:animEffect>
                                  </p:childTnLst>
                                </p:cTn>
                              </p:par>
                              <p:par>
                                <p:cTn id="62" presetID="1" presetClass="entr" presetSubtype="0" fill="hold" grpId="0" nodeType="withEffect">
                                  <p:stCondLst>
                                    <p:cond delay="500"/>
                                  </p:stCondLst>
                                  <p:childTnLst>
                                    <p:set>
                                      <p:cBhvr>
                                        <p:cTn id="63" dur="1" fill="hold">
                                          <p:stCondLst>
                                            <p:cond delay="0"/>
                                          </p:stCondLst>
                                        </p:cTn>
                                        <p:tgtEl>
                                          <p:spTgt spid="8"/>
                                        </p:tgtEl>
                                        <p:attrNameLst>
                                          <p:attrName>style.visibility</p:attrName>
                                        </p:attrNameLst>
                                      </p:cBhvr>
                                      <p:to>
                                        <p:strVal val="visible"/>
                                      </p:to>
                                    </p:set>
                                  </p:childTnLst>
                                </p:cTn>
                              </p:par>
                              <p:par>
                                <p:cTn id="64" presetID="1" presetClass="entr" presetSubtype="0" fill="hold" nodeType="withEffect">
                                  <p:stCondLst>
                                    <p:cond delay="50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ntr" presetSubtype="0" fill="hold" nodeType="withEffect">
                                  <p:stCondLst>
                                    <p:cond delay="500"/>
                                  </p:stCondLst>
                                  <p:childTnLst>
                                    <p:set>
                                      <p:cBhvr>
                                        <p:cTn id="6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3" grpId="0" animBg="1"/>
      <p:bldP spid="32" grpId="0" animBg="1"/>
      <p:bldP spid="31" grpId="0" animBg="1"/>
      <p:bldP spid="30" grpId="0" animBg="1"/>
      <p:bldP spid="29" grpId="0" animBg="1"/>
      <p:bldP spid="7" grpId="0"/>
      <p:bldP spid="11" grpId="0"/>
      <p:bldP spid="12" grpId="0"/>
      <p:bldP spid="8" grpId="0"/>
      <p:bldP spid="9"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7779-CDAD-4396-9402-CCAEF4666DB7}"/>
              </a:ext>
            </a:extLst>
          </p:cNvPr>
          <p:cNvSpPr>
            <a:spLocks noGrp="1"/>
          </p:cNvSpPr>
          <p:nvPr>
            <p:ph type="title"/>
          </p:nvPr>
        </p:nvSpPr>
        <p:spPr/>
        <p:txBody>
          <a:bodyPr/>
          <a:lstStyle/>
          <a:p>
            <a:r>
              <a:rPr lang="en-GB" dirty="0"/>
              <a:t>Kinetic energy</a:t>
            </a:r>
          </a:p>
        </p:txBody>
      </p:sp>
      <p:pic>
        <p:nvPicPr>
          <p:cNvPr id="6"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4" name="TextBox 3"/>
          <p:cNvSpPr txBox="1"/>
          <p:nvPr/>
        </p:nvSpPr>
        <p:spPr>
          <a:xfrm>
            <a:off x="303769" y="774468"/>
            <a:ext cx="8706230" cy="461665"/>
          </a:xfrm>
          <a:prstGeom prst="rect">
            <a:avLst/>
          </a:prstGeom>
          <a:noFill/>
        </p:spPr>
        <p:txBody>
          <a:bodyPr wrap="none" rtlCol="0">
            <a:spAutoFit/>
          </a:bodyPr>
          <a:lstStyle/>
          <a:p>
            <a:r>
              <a:rPr lang="en-GB" dirty="0"/>
              <a:t>Energy is the ability to do work, or the ability to cause change. </a:t>
            </a:r>
          </a:p>
        </p:txBody>
      </p:sp>
      <p:sp>
        <p:nvSpPr>
          <p:cNvPr id="9" name="TextBox 8"/>
          <p:cNvSpPr txBox="1"/>
          <p:nvPr/>
        </p:nvSpPr>
        <p:spPr>
          <a:xfrm>
            <a:off x="358776" y="1841288"/>
            <a:ext cx="8403430" cy="830997"/>
          </a:xfrm>
          <a:prstGeom prst="rect">
            <a:avLst/>
          </a:prstGeom>
          <a:noFill/>
        </p:spPr>
        <p:txBody>
          <a:bodyPr wrap="square" rtlCol="0">
            <a:spAutoFit/>
          </a:bodyPr>
          <a:lstStyle/>
          <a:p>
            <a:r>
              <a:rPr lang="en-GB" dirty="0"/>
              <a:t>There are different types of energy. Energy that exists due to motion is called </a:t>
            </a:r>
            <a:r>
              <a:rPr lang="en-GB" b="1" dirty="0">
                <a:solidFill>
                  <a:srgbClr val="286DA6"/>
                </a:solidFill>
              </a:rPr>
              <a:t>kinetic energy</a:t>
            </a:r>
            <a:r>
              <a:rPr lang="en-GB" dirty="0">
                <a:solidFill>
                  <a:srgbClr val="010066"/>
                </a:solidFill>
              </a:rPr>
              <a:t>. </a:t>
            </a:r>
          </a:p>
        </p:txBody>
      </p:sp>
      <p:sp>
        <p:nvSpPr>
          <p:cNvPr id="7" name="Rectangle 6"/>
          <p:cNvSpPr/>
          <p:nvPr/>
        </p:nvSpPr>
        <p:spPr>
          <a:xfrm>
            <a:off x="358776" y="3277440"/>
            <a:ext cx="3078691" cy="830997"/>
          </a:xfrm>
          <a:prstGeom prst="rect">
            <a:avLst/>
          </a:prstGeom>
        </p:spPr>
        <p:txBody>
          <a:bodyPr wrap="square">
            <a:spAutoFit/>
          </a:bodyPr>
          <a:lstStyle/>
          <a:p>
            <a:r>
              <a:rPr lang="en-GB" dirty="0"/>
              <a:t>Moving objects have kinetic energy. </a:t>
            </a:r>
          </a:p>
        </p:txBody>
      </p:sp>
      <p:sp>
        <p:nvSpPr>
          <p:cNvPr id="8" name="Rectangle 7"/>
          <p:cNvSpPr/>
          <p:nvPr/>
        </p:nvSpPr>
        <p:spPr>
          <a:xfrm>
            <a:off x="358775" y="4713591"/>
            <a:ext cx="3706449" cy="830997"/>
          </a:xfrm>
          <a:prstGeom prst="rect">
            <a:avLst/>
          </a:prstGeom>
        </p:spPr>
        <p:txBody>
          <a:bodyPr wrap="square">
            <a:spAutoFit/>
          </a:bodyPr>
          <a:lstStyle/>
          <a:p>
            <a:r>
              <a:rPr lang="en-GB" dirty="0"/>
              <a:t>For example, this moving car has kinetic energy.</a:t>
            </a:r>
          </a:p>
        </p:txBody>
      </p:sp>
      <p:pic>
        <p:nvPicPr>
          <p:cNvPr id="5" name="Picture 4">
            <a:extLst>
              <a:ext uri="{FF2B5EF4-FFF2-40B4-BE49-F238E27FC236}">
                <a16:creationId xmlns:a16="http://schemas.microsoft.com/office/drawing/2014/main" id="{E4A9B050-9929-471A-8A65-A27B9E33BD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565" y="3005919"/>
            <a:ext cx="4267285" cy="284688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Potential energy</a:t>
            </a:r>
          </a:p>
        </p:txBody>
      </p:sp>
      <p:sp>
        <p:nvSpPr>
          <p:cNvPr id="3" name="TextBox 2"/>
          <p:cNvSpPr txBox="1"/>
          <p:nvPr/>
        </p:nvSpPr>
        <p:spPr>
          <a:xfrm>
            <a:off x="358775" y="1462838"/>
            <a:ext cx="8632825" cy="830997"/>
          </a:xfrm>
          <a:prstGeom prst="rect">
            <a:avLst/>
          </a:prstGeom>
          <a:noFill/>
        </p:spPr>
        <p:txBody>
          <a:bodyPr wrap="square" rtlCol="0">
            <a:spAutoFit/>
          </a:bodyPr>
          <a:lstStyle/>
          <a:p>
            <a:r>
              <a:rPr lang="en-GB" dirty="0"/>
              <a:t>This is stored energy, which has a potential to cause movement. </a:t>
            </a:r>
          </a:p>
        </p:txBody>
      </p:sp>
      <p:sp>
        <p:nvSpPr>
          <p:cNvPr id="4" name="Rectangle 3"/>
          <p:cNvSpPr/>
          <p:nvPr/>
        </p:nvSpPr>
        <p:spPr>
          <a:xfrm>
            <a:off x="358774" y="789739"/>
            <a:ext cx="8785226" cy="461665"/>
          </a:xfrm>
          <a:prstGeom prst="rect">
            <a:avLst/>
          </a:prstGeom>
        </p:spPr>
        <p:txBody>
          <a:bodyPr wrap="square">
            <a:spAutoFit/>
          </a:bodyPr>
          <a:lstStyle/>
          <a:p>
            <a:r>
              <a:rPr lang="en-GB" dirty="0"/>
              <a:t>Some objects will have </a:t>
            </a:r>
            <a:r>
              <a:rPr lang="en-GB" b="1" dirty="0">
                <a:solidFill>
                  <a:srgbClr val="286DA6"/>
                </a:solidFill>
              </a:rPr>
              <a:t>potential energy </a:t>
            </a:r>
            <a:r>
              <a:rPr lang="en-GB" dirty="0"/>
              <a:t>due to their position. </a:t>
            </a:r>
          </a:p>
        </p:txBody>
      </p:sp>
      <p:sp>
        <p:nvSpPr>
          <p:cNvPr id="5" name="TextBox 4"/>
          <p:cNvSpPr txBox="1"/>
          <p:nvPr/>
        </p:nvSpPr>
        <p:spPr>
          <a:xfrm>
            <a:off x="358773" y="4648304"/>
            <a:ext cx="4572001" cy="830997"/>
          </a:xfrm>
          <a:prstGeom prst="rect">
            <a:avLst/>
          </a:prstGeom>
          <a:noFill/>
        </p:spPr>
        <p:txBody>
          <a:bodyPr wrap="square" rtlCol="0">
            <a:spAutoFit/>
          </a:bodyPr>
          <a:lstStyle/>
          <a:p>
            <a:r>
              <a:rPr lang="en-GB" dirty="0"/>
              <a:t>For example, an apple in a tree has potential energy.</a:t>
            </a:r>
          </a:p>
        </p:txBody>
      </p:sp>
      <p:sp>
        <p:nvSpPr>
          <p:cNvPr id="6" name="Rectangle 5"/>
          <p:cNvSpPr/>
          <p:nvPr/>
        </p:nvSpPr>
        <p:spPr>
          <a:xfrm>
            <a:off x="358775" y="2828835"/>
            <a:ext cx="4572000" cy="1200329"/>
          </a:xfrm>
          <a:prstGeom prst="rect">
            <a:avLst/>
          </a:prstGeom>
        </p:spPr>
        <p:txBody>
          <a:bodyPr>
            <a:spAutoFit/>
          </a:bodyPr>
          <a:lstStyle/>
          <a:p>
            <a:r>
              <a:rPr lang="en-GB" dirty="0"/>
              <a:t>Even though an object is not moving, it has the potential to move. </a:t>
            </a:r>
          </a:p>
        </p:txBody>
      </p:sp>
      <p:pic>
        <p:nvPicPr>
          <p:cNvPr id="8"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896C671D-6017-4C9A-B1E9-8B0BE34AB6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A877C012-CE69-4147-8BDF-428711E85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9508" y="2293835"/>
            <a:ext cx="2974013" cy="3883636"/>
          </a:xfrm>
          <a:prstGeom prst="rect">
            <a:avLst/>
          </a:prstGeom>
        </p:spPr>
      </p:pic>
    </p:spTree>
    <p:extLst>
      <p:ext uri="{BB962C8B-B14F-4D97-AF65-F5344CB8AC3E}">
        <p14:creationId xmlns:p14="http://schemas.microsoft.com/office/powerpoint/2010/main" val="3341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 19">
            <a:extLst>
              <a:ext uri="{FF2B5EF4-FFF2-40B4-BE49-F238E27FC236}">
                <a16:creationId xmlns:a16="http://schemas.microsoft.com/office/drawing/2014/main" id="{1FCEEE7C-A6C0-4FC9-AEF5-BF14B0A86052}"/>
              </a:ext>
            </a:extLst>
          </p:cNvPr>
          <p:cNvSpPr/>
          <p:nvPr/>
        </p:nvSpPr>
        <p:spPr bwMode="auto">
          <a:xfrm>
            <a:off x="-5938" y="2915620"/>
            <a:ext cx="1152085" cy="348378"/>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19" name="Arc 18">
            <a:extLst>
              <a:ext uri="{FF2B5EF4-FFF2-40B4-BE49-F238E27FC236}">
                <a16:creationId xmlns:a16="http://schemas.microsoft.com/office/drawing/2014/main" id="{85F8C14B-0ED6-47B2-8815-F85769B439EB}"/>
              </a:ext>
            </a:extLst>
          </p:cNvPr>
          <p:cNvSpPr/>
          <p:nvPr/>
        </p:nvSpPr>
        <p:spPr bwMode="auto">
          <a:xfrm flipV="1">
            <a:off x="6717049" y="3456567"/>
            <a:ext cx="947451" cy="182027"/>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16" name="Arc 15">
            <a:extLst>
              <a:ext uri="{FF2B5EF4-FFF2-40B4-BE49-F238E27FC236}">
                <a16:creationId xmlns:a16="http://schemas.microsoft.com/office/drawing/2014/main" id="{DC92AA1C-5414-47D8-AEAC-7011DC6A8181}"/>
              </a:ext>
            </a:extLst>
          </p:cNvPr>
          <p:cNvSpPr/>
          <p:nvPr/>
        </p:nvSpPr>
        <p:spPr bwMode="auto">
          <a:xfrm>
            <a:off x="6585852" y="3264379"/>
            <a:ext cx="1283283" cy="182026"/>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18" name="Arc 17">
            <a:extLst>
              <a:ext uri="{FF2B5EF4-FFF2-40B4-BE49-F238E27FC236}">
                <a16:creationId xmlns:a16="http://schemas.microsoft.com/office/drawing/2014/main" id="{E9717D40-C2FC-473F-AC0F-B08B80198E6A}"/>
              </a:ext>
            </a:extLst>
          </p:cNvPr>
          <p:cNvSpPr/>
          <p:nvPr/>
        </p:nvSpPr>
        <p:spPr bwMode="auto">
          <a:xfrm>
            <a:off x="7116605" y="3887229"/>
            <a:ext cx="1152085" cy="345101"/>
          </a:xfrm>
          <a:prstGeom prst="arc">
            <a:avLst>
              <a:gd name="adj1" fmla="val 11828518"/>
              <a:gd name="adj2" fmla="val 19594070"/>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 name="Title 1">
            <a:extLst>
              <a:ext uri="{FF2B5EF4-FFF2-40B4-BE49-F238E27FC236}">
                <a16:creationId xmlns:a16="http://schemas.microsoft.com/office/drawing/2014/main" id="{27187779-CDAD-4396-9402-CCAEF4666DB7}"/>
              </a:ext>
            </a:extLst>
          </p:cNvPr>
          <p:cNvSpPr>
            <a:spLocks noGrp="1"/>
          </p:cNvSpPr>
          <p:nvPr>
            <p:ph type="title"/>
          </p:nvPr>
        </p:nvSpPr>
        <p:spPr/>
        <p:txBody>
          <a:bodyPr/>
          <a:lstStyle/>
          <a:p>
            <a:r>
              <a:rPr lang="en-GB" dirty="0"/>
              <a:t>Faster and slower objects (1)</a:t>
            </a:r>
          </a:p>
        </p:txBody>
      </p:sp>
      <p:pic>
        <p:nvPicPr>
          <p:cNvPr id="6"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3" name="Rectangle 2"/>
          <p:cNvSpPr/>
          <p:nvPr/>
        </p:nvSpPr>
        <p:spPr>
          <a:xfrm>
            <a:off x="358774" y="818003"/>
            <a:ext cx="8403431" cy="830997"/>
          </a:xfrm>
          <a:prstGeom prst="rect">
            <a:avLst/>
          </a:prstGeom>
        </p:spPr>
        <p:txBody>
          <a:bodyPr wrap="square">
            <a:spAutoFit/>
          </a:bodyPr>
          <a:lstStyle/>
          <a:p>
            <a:r>
              <a:rPr lang="en-GB" dirty="0"/>
              <a:t>Objects that are moving have energy. </a:t>
            </a:r>
          </a:p>
          <a:p>
            <a:r>
              <a:rPr lang="en-GB" dirty="0"/>
              <a:t>Faster objects have </a:t>
            </a:r>
            <a:r>
              <a:rPr lang="en-GB" b="1" dirty="0"/>
              <a:t>more</a:t>
            </a:r>
            <a:r>
              <a:rPr lang="en-GB" dirty="0"/>
              <a:t> energy. </a:t>
            </a:r>
          </a:p>
        </p:txBody>
      </p:sp>
      <p:sp>
        <p:nvSpPr>
          <p:cNvPr id="9" name="Rectangle 8"/>
          <p:cNvSpPr/>
          <p:nvPr/>
        </p:nvSpPr>
        <p:spPr>
          <a:xfrm>
            <a:off x="2176475" y="5640735"/>
            <a:ext cx="4708984" cy="461665"/>
          </a:xfrm>
          <a:prstGeom prst="rect">
            <a:avLst/>
          </a:prstGeom>
          <a:solidFill>
            <a:srgbClr val="BEDAF0"/>
          </a:solidFill>
        </p:spPr>
        <p:txBody>
          <a:bodyPr wrap="square">
            <a:spAutoFit/>
          </a:bodyPr>
          <a:lstStyle/>
          <a:p>
            <a:r>
              <a:rPr lang="en-GB" dirty="0"/>
              <a:t>Which ball has the most energy?</a:t>
            </a:r>
          </a:p>
        </p:txBody>
      </p:sp>
      <p:pic>
        <p:nvPicPr>
          <p:cNvPr id="10"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DA3179A1-B085-422B-82E8-416A2D15184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F592FAE-63A8-45FB-B79A-B218D156BF51}"/>
              </a:ext>
            </a:extLst>
          </p:cNvPr>
          <p:cNvPicPr>
            <a:picLocks noChangeAspect="1"/>
          </p:cNvPicPr>
          <p:nvPr/>
        </p:nvPicPr>
        <p:blipFill rotWithShape="1">
          <a:blip r:embed="rId7">
            <a:extLst>
              <a:ext uri="{28A0092B-C50C-407E-A947-70E740481C1C}">
                <a14:useLocalDpi xmlns:a14="http://schemas.microsoft.com/office/drawing/2010/main" val="0"/>
              </a:ext>
            </a:extLst>
          </a:blip>
          <a:srcRect l="40057" t="35618" r="40687" b="35869"/>
          <a:stretch/>
        </p:blipFill>
        <p:spPr>
          <a:xfrm>
            <a:off x="1052396" y="2686346"/>
            <a:ext cx="1344059" cy="1447013"/>
          </a:xfrm>
          <a:prstGeom prst="rect">
            <a:avLst/>
          </a:prstGeom>
        </p:spPr>
      </p:pic>
      <p:pic>
        <p:nvPicPr>
          <p:cNvPr id="13" name="Picture 12">
            <a:extLst>
              <a:ext uri="{FF2B5EF4-FFF2-40B4-BE49-F238E27FC236}">
                <a16:creationId xmlns:a16="http://schemas.microsoft.com/office/drawing/2014/main" id="{116EB9C6-F258-4D8E-963D-A37D3A060B7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061" t="11739" r="22222" b="15104"/>
          <a:stretch/>
        </p:blipFill>
        <p:spPr>
          <a:xfrm>
            <a:off x="4097706" y="2563484"/>
            <a:ext cx="1659656" cy="1674563"/>
          </a:xfrm>
          <a:prstGeom prst="rect">
            <a:avLst/>
          </a:prstGeom>
        </p:spPr>
      </p:pic>
      <p:pic>
        <p:nvPicPr>
          <p:cNvPr id="15" name="Picture 14">
            <a:extLst>
              <a:ext uri="{FF2B5EF4-FFF2-40B4-BE49-F238E27FC236}">
                <a16:creationId xmlns:a16="http://schemas.microsoft.com/office/drawing/2014/main" id="{B733B5C8-55A6-4CBB-915C-8F49B74EC788}"/>
              </a:ext>
            </a:extLst>
          </p:cNvPr>
          <p:cNvPicPr>
            <a:picLocks noChangeAspect="1"/>
          </p:cNvPicPr>
          <p:nvPr/>
        </p:nvPicPr>
        <p:blipFill rotWithShape="1">
          <a:blip r:embed="rId9">
            <a:extLst>
              <a:ext uri="{28A0092B-C50C-407E-A947-70E740481C1C}">
                <a14:useLocalDpi xmlns:a14="http://schemas.microsoft.com/office/drawing/2010/main" val="0"/>
              </a:ext>
            </a:extLst>
          </a:blip>
          <a:srcRect l="42581" t="39763" r="42898" b="39852"/>
          <a:stretch/>
        </p:blipFill>
        <p:spPr>
          <a:xfrm>
            <a:off x="7720795" y="3286204"/>
            <a:ext cx="641646" cy="654931"/>
          </a:xfrm>
          <a:prstGeom prst="rect">
            <a:avLst/>
          </a:prstGeom>
        </p:spPr>
      </p:pic>
      <p:sp>
        <p:nvSpPr>
          <p:cNvPr id="17" name="Arc 16">
            <a:extLst>
              <a:ext uri="{FF2B5EF4-FFF2-40B4-BE49-F238E27FC236}">
                <a16:creationId xmlns:a16="http://schemas.microsoft.com/office/drawing/2014/main" id="{4DEB3FE7-21E3-4BBE-9B41-70C22EE30792}"/>
              </a:ext>
            </a:extLst>
          </p:cNvPr>
          <p:cNvSpPr/>
          <p:nvPr/>
        </p:nvSpPr>
        <p:spPr bwMode="auto">
          <a:xfrm>
            <a:off x="6775481" y="3387380"/>
            <a:ext cx="945314" cy="175730"/>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1" name="Arc 20">
            <a:extLst>
              <a:ext uri="{FF2B5EF4-FFF2-40B4-BE49-F238E27FC236}">
                <a16:creationId xmlns:a16="http://schemas.microsoft.com/office/drawing/2014/main" id="{EEDA35F6-0887-435E-8D98-0C5576C2CB4F}"/>
              </a:ext>
            </a:extLst>
          </p:cNvPr>
          <p:cNvSpPr/>
          <p:nvPr/>
        </p:nvSpPr>
        <p:spPr bwMode="auto">
          <a:xfrm flipV="1">
            <a:off x="52070" y="3176646"/>
            <a:ext cx="970388" cy="45719"/>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2" name="Arc 21">
            <a:extLst>
              <a:ext uri="{FF2B5EF4-FFF2-40B4-BE49-F238E27FC236}">
                <a16:creationId xmlns:a16="http://schemas.microsoft.com/office/drawing/2014/main" id="{81F1115D-1F3C-496B-96C5-9B0673E58FC8}"/>
              </a:ext>
            </a:extLst>
          </p:cNvPr>
          <p:cNvSpPr/>
          <p:nvPr/>
        </p:nvSpPr>
        <p:spPr bwMode="auto">
          <a:xfrm>
            <a:off x="6821425" y="3695040"/>
            <a:ext cx="945314" cy="175730"/>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3" name="Arc 22">
            <a:extLst>
              <a:ext uri="{FF2B5EF4-FFF2-40B4-BE49-F238E27FC236}">
                <a16:creationId xmlns:a16="http://schemas.microsoft.com/office/drawing/2014/main" id="{CFB5C21E-F788-4472-9804-24CB8EC2B67C}"/>
              </a:ext>
            </a:extLst>
          </p:cNvPr>
          <p:cNvSpPr/>
          <p:nvPr/>
        </p:nvSpPr>
        <p:spPr bwMode="auto">
          <a:xfrm>
            <a:off x="84910" y="3480281"/>
            <a:ext cx="970388" cy="213833"/>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4" name="Arc 23">
            <a:extLst>
              <a:ext uri="{FF2B5EF4-FFF2-40B4-BE49-F238E27FC236}">
                <a16:creationId xmlns:a16="http://schemas.microsoft.com/office/drawing/2014/main" id="{1C74B24E-DD2A-4786-9997-8B4043F91D36}"/>
              </a:ext>
            </a:extLst>
          </p:cNvPr>
          <p:cNvSpPr/>
          <p:nvPr/>
        </p:nvSpPr>
        <p:spPr bwMode="auto">
          <a:xfrm>
            <a:off x="3004551" y="2797357"/>
            <a:ext cx="1152085" cy="348378"/>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5" name="Arc 24">
            <a:extLst>
              <a:ext uri="{FF2B5EF4-FFF2-40B4-BE49-F238E27FC236}">
                <a16:creationId xmlns:a16="http://schemas.microsoft.com/office/drawing/2014/main" id="{D6BF041E-54F6-43BF-8435-6C115909580F}"/>
              </a:ext>
            </a:extLst>
          </p:cNvPr>
          <p:cNvSpPr/>
          <p:nvPr/>
        </p:nvSpPr>
        <p:spPr bwMode="auto">
          <a:xfrm flipV="1">
            <a:off x="3004551" y="3300206"/>
            <a:ext cx="970388" cy="45719"/>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6" name="Arc 25">
            <a:extLst>
              <a:ext uri="{FF2B5EF4-FFF2-40B4-BE49-F238E27FC236}">
                <a16:creationId xmlns:a16="http://schemas.microsoft.com/office/drawing/2014/main" id="{2AEC4B61-1AFE-40D8-AA06-D0BBF00CBA7A}"/>
              </a:ext>
            </a:extLst>
          </p:cNvPr>
          <p:cNvSpPr/>
          <p:nvPr/>
        </p:nvSpPr>
        <p:spPr bwMode="auto">
          <a:xfrm flipV="1">
            <a:off x="206811" y="3780072"/>
            <a:ext cx="970388" cy="45719"/>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7" name="Arc 26">
            <a:extLst>
              <a:ext uri="{FF2B5EF4-FFF2-40B4-BE49-F238E27FC236}">
                <a16:creationId xmlns:a16="http://schemas.microsoft.com/office/drawing/2014/main" id="{38224C8F-CAA1-46DF-A802-004015DEB921}"/>
              </a:ext>
            </a:extLst>
          </p:cNvPr>
          <p:cNvSpPr/>
          <p:nvPr/>
        </p:nvSpPr>
        <p:spPr bwMode="auto">
          <a:xfrm flipV="1">
            <a:off x="3252406" y="3941135"/>
            <a:ext cx="970388" cy="45719"/>
          </a:xfrm>
          <a:prstGeom prst="arc">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66"/>
              </a:solidFill>
              <a:effectLst/>
              <a:latin typeface="Arial" charset="0"/>
            </a:endParaRPr>
          </a:p>
        </p:txBody>
      </p:sp>
      <p:sp>
        <p:nvSpPr>
          <p:cNvPr id="28" name="TextBox 27">
            <a:extLst>
              <a:ext uri="{FF2B5EF4-FFF2-40B4-BE49-F238E27FC236}">
                <a16:creationId xmlns:a16="http://schemas.microsoft.com/office/drawing/2014/main" id="{DAD82CA5-A24C-44B0-84B2-96E95FB0F884}"/>
              </a:ext>
            </a:extLst>
          </p:cNvPr>
          <p:cNvSpPr txBox="1"/>
          <p:nvPr/>
        </p:nvSpPr>
        <p:spPr>
          <a:xfrm>
            <a:off x="1239231" y="4264586"/>
            <a:ext cx="970388" cy="461665"/>
          </a:xfrm>
          <a:prstGeom prst="rect">
            <a:avLst/>
          </a:prstGeom>
          <a:noFill/>
        </p:spPr>
        <p:txBody>
          <a:bodyPr wrap="square" rtlCol="0">
            <a:spAutoFit/>
          </a:bodyPr>
          <a:lstStyle/>
          <a:p>
            <a:r>
              <a:rPr lang="en-GB" dirty="0"/>
              <a:t>Ball 1</a:t>
            </a:r>
          </a:p>
        </p:txBody>
      </p:sp>
      <p:sp>
        <p:nvSpPr>
          <p:cNvPr id="29" name="TextBox 28">
            <a:extLst>
              <a:ext uri="{FF2B5EF4-FFF2-40B4-BE49-F238E27FC236}">
                <a16:creationId xmlns:a16="http://schemas.microsoft.com/office/drawing/2014/main" id="{D9F6D771-2970-43C0-927C-E23779B3BDCB}"/>
              </a:ext>
            </a:extLst>
          </p:cNvPr>
          <p:cNvSpPr txBox="1"/>
          <p:nvPr/>
        </p:nvSpPr>
        <p:spPr>
          <a:xfrm>
            <a:off x="4461133" y="4258736"/>
            <a:ext cx="970388" cy="461665"/>
          </a:xfrm>
          <a:prstGeom prst="rect">
            <a:avLst/>
          </a:prstGeom>
          <a:noFill/>
        </p:spPr>
        <p:txBody>
          <a:bodyPr wrap="square" rtlCol="0">
            <a:spAutoFit/>
          </a:bodyPr>
          <a:lstStyle/>
          <a:p>
            <a:r>
              <a:rPr lang="en-GB" dirty="0"/>
              <a:t>Ball 2</a:t>
            </a:r>
          </a:p>
        </p:txBody>
      </p:sp>
      <p:sp>
        <p:nvSpPr>
          <p:cNvPr id="30" name="TextBox 29">
            <a:extLst>
              <a:ext uri="{FF2B5EF4-FFF2-40B4-BE49-F238E27FC236}">
                <a16:creationId xmlns:a16="http://schemas.microsoft.com/office/drawing/2014/main" id="{A575B5CD-7071-48D0-9FDE-B7F06530030F}"/>
              </a:ext>
            </a:extLst>
          </p:cNvPr>
          <p:cNvSpPr txBox="1"/>
          <p:nvPr/>
        </p:nvSpPr>
        <p:spPr>
          <a:xfrm>
            <a:off x="7562425" y="4258735"/>
            <a:ext cx="970388" cy="461665"/>
          </a:xfrm>
          <a:prstGeom prst="rect">
            <a:avLst/>
          </a:prstGeom>
          <a:noFill/>
        </p:spPr>
        <p:txBody>
          <a:bodyPr wrap="square" rtlCol="0">
            <a:spAutoFit/>
          </a:bodyPr>
          <a:lstStyle/>
          <a:p>
            <a:r>
              <a:rPr lang="en-GB" dirty="0"/>
              <a:t>Ball 3</a:t>
            </a:r>
          </a:p>
        </p:txBody>
      </p:sp>
    </p:spTree>
    <p:custDataLst>
      <p:tags r:id="rId1"/>
    </p:custDataLst>
    <p:extLst>
      <p:ext uri="{BB962C8B-B14F-4D97-AF65-F5344CB8AC3E}">
        <p14:creationId xmlns:p14="http://schemas.microsoft.com/office/powerpoint/2010/main" val="36245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6" grpId="0" animBg="1"/>
      <p:bldP spid="18" grpId="0" animBg="1"/>
      <p:bldP spid="9" grpId="0" animBg="1"/>
      <p:bldP spid="17" grpId="0" animBg="1"/>
      <p:bldP spid="21" grpId="0" animBg="1"/>
      <p:bldP spid="22" grpId="0" animBg="1"/>
      <p:bldP spid="23" grpId="0" animBg="1"/>
      <p:bldP spid="24" grpId="0" animBg="1"/>
      <p:bldP spid="25" grpId="0" animBg="1"/>
      <p:bldP spid="26" grpId="0" animBg="1"/>
      <p:bldP spid="27" grpId="0" animBg="1"/>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flash_icon">
            <a:extLst>
              <a:ext uri="{FF2B5EF4-FFF2-40B4-BE49-F238E27FC236}">
                <a16:creationId xmlns:a16="http://schemas.microsoft.com/office/drawing/2014/main" id="{DEEC83AB-1409-47BC-A038-BA069C79BA6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F47D8711-9F61-468A-9156-74BEDD881F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AFB4E56A-8201-4E21-B51E-74881A5161FC}"/>
              </a:ext>
            </a:extLst>
          </p:cNvPr>
          <p:cNvSpPr>
            <a:spLocks noGrp="1"/>
          </p:cNvSpPr>
          <p:nvPr>
            <p:ph type="title"/>
          </p:nvPr>
        </p:nvSpPr>
        <p:spPr>
          <a:xfrm>
            <a:off x="233363" y="53975"/>
            <a:ext cx="7735887" cy="549275"/>
          </a:xfrm>
        </p:spPr>
        <p:txBody>
          <a:bodyPr/>
          <a:lstStyle/>
          <a:p>
            <a:r>
              <a:rPr lang="en-GB" dirty="0"/>
              <a:t>Faster and slower objects (2)</a:t>
            </a:r>
          </a:p>
        </p:txBody>
      </p:sp>
    </p:spTree>
    <p:controls>
      <mc:AlternateContent xmlns:mc="http://schemas.openxmlformats.org/markup-compatibility/2006">
        <mc:Choice xmlns:v="urn:schemas-microsoft-com:vml" Requires="v">
          <p:control spid="411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B2EE7406-1014-4247-9E79-0AC862882853}"/>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84603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energy transferred?</a:t>
            </a:r>
          </a:p>
        </p:txBody>
      </p:sp>
      <p:sp>
        <p:nvSpPr>
          <p:cNvPr id="3" name="Rectangle 2"/>
          <p:cNvSpPr/>
          <p:nvPr/>
        </p:nvSpPr>
        <p:spPr>
          <a:xfrm>
            <a:off x="358775" y="800100"/>
            <a:ext cx="8226425" cy="1200329"/>
          </a:xfrm>
          <a:prstGeom prst="rect">
            <a:avLst/>
          </a:prstGeom>
        </p:spPr>
        <p:txBody>
          <a:bodyPr wrap="square">
            <a:spAutoFit/>
          </a:bodyPr>
          <a:lstStyle/>
          <a:p>
            <a:r>
              <a:rPr lang="en-GB" dirty="0"/>
              <a:t>Energy cannot be created or destroyed. It can only be </a:t>
            </a:r>
            <a:r>
              <a:rPr lang="en-GB" b="1" dirty="0">
                <a:solidFill>
                  <a:srgbClr val="286DA6"/>
                </a:solidFill>
              </a:rPr>
              <a:t>transferred</a:t>
            </a:r>
            <a:r>
              <a:rPr lang="en-GB" dirty="0"/>
              <a:t> from one place to another, or </a:t>
            </a:r>
            <a:r>
              <a:rPr lang="en-GB" b="1" dirty="0">
                <a:solidFill>
                  <a:srgbClr val="286DA6"/>
                </a:solidFill>
              </a:rPr>
              <a:t>changed </a:t>
            </a:r>
            <a:r>
              <a:rPr lang="en-GB" dirty="0"/>
              <a:t>from one form to another.</a:t>
            </a:r>
          </a:p>
        </p:txBody>
      </p:sp>
      <p:sp>
        <p:nvSpPr>
          <p:cNvPr id="4" name="Rectangle 3"/>
          <p:cNvSpPr/>
          <p:nvPr/>
        </p:nvSpPr>
        <p:spPr>
          <a:xfrm>
            <a:off x="358775" y="2373429"/>
            <a:ext cx="7972424" cy="830997"/>
          </a:xfrm>
          <a:prstGeom prst="rect">
            <a:avLst/>
          </a:prstGeom>
        </p:spPr>
        <p:txBody>
          <a:bodyPr wrap="square">
            <a:spAutoFit/>
          </a:bodyPr>
          <a:lstStyle/>
          <a:p>
            <a:r>
              <a:rPr lang="en-GB" dirty="0"/>
              <a:t>Sound transfers energy from one place to another. </a:t>
            </a:r>
            <a:br>
              <a:rPr lang="en-GB" dirty="0"/>
            </a:br>
            <a:r>
              <a:rPr lang="en-GB" dirty="0"/>
              <a:t>For example, from a speaker to an ear. </a:t>
            </a:r>
          </a:p>
        </p:txBody>
      </p:sp>
      <p:sp>
        <p:nvSpPr>
          <p:cNvPr id="5" name="Rectangle 4"/>
          <p:cNvSpPr/>
          <p:nvPr/>
        </p:nvSpPr>
        <p:spPr>
          <a:xfrm>
            <a:off x="358777" y="3970928"/>
            <a:ext cx="3349624" cy="1200329"/>
          </a:xfrm>
          <a:prstGeom prst="rect">
            <a:avLst/>
          </a:prstGeom>
        </p:spPr>
        <p:txBody>
          <a:bodyPr wrap="square">
            <a:spAutoFit/>
          </a:bodyPr>
          <a:lstStyle/>
          <a:p>
            <a:r>
              <a:rPr lang="en-GB" dirty="0"/>
              <a:t>Light also transfers energy. For example from a TV to eyes. </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8AE3B1A2-AA95-46C3-9F90-4C9F48E563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AF322E72-504B-4CF3-A3F3-BE5E6562D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7828" y="3439847"/>
            <a:ext cx="4259260" cy="2835450"/>
          </a:xfrm>
          <a:prstGeom prst="rect">
            <a:avLst/>
          </a:prstGeom>
        </p:spPr>
      </p:pic>
    </p:spTree>
    <p:extLst>
      <p:ext uri="{BB962C8B-B14F-4D97-AF65-F5344CB8AC3E}">
        <p14:creationId xmlns:p14="http://schemas.microsoft.com/office/powerpoint/2010/main" val="38545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hnZP7Lr4"/>
  <p:tag name="ARTICULATE_DESIGN_ID_5_DEFAULT DESIGN" val="YA6RjrbT"/>
  <p:tag name="ARTICULATE_DESIGN_ID_6_DEFAULT DESIGN" val="VxMJgrcp"/>
  <p:tag name="ARTICULATE_DESIGN_ID_7_DEFAULT DESIGN" val="AXS7V9ya"/>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MOVIE" val="PotandKin_rollercoaster_latest_US.swf"/>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16900</TotalTime>
  <Words>1092</Words>
  <Application>Microsoft Office PowerPoint</Application>
  <PresentationFormat>On-screen Show (4:3)</PresentationFormat>
  <Paragraphs>120</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Wingdings 2</vt:lpstr>
      <vt:lpstr>1_Default Design</vt:lpstr>
      <vt:lpstr>4_Default Design</vt:lpstr>
      <vt:lpstr>Energy</vt:lpstr>
      <vt:lpstr>Information</vt:lpstr>
      <vt:lpstr>Energy</vt:lpstr>
      <vt:lpstr>Where do you find energy?</vt:lpstr>
      <vt:lpstr>Kinetic energy</vt:lpstr>
      <vt:lpstr>Potential energy</vt:lpstr>
      <vt:lpstr>Faster and slower objects (1)</vt:lpstr>
      <vt:lpstr>Faster and slower objects (2)</vt:lpstr>
      <vt:lpstr>Why is energy transferred?</vt:lpstr>
      <vt:lpstr>How is energy converted?</vt:lpstr>
      <vt:lpstr>Energy in devices</vt:lpstr>
      <vt:lpstr>Turbines</vt:lpstr>
      <vt:lpstr>Stored energy</vt:lpstr>
      <vt:lpstr>Potential and kinetic energy</vt:lpstr>
      <vt:lpstr>Energy in collisions (1)</vt:lpstr>
      <vt:lpstr>Energy in collisions (2)</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dc:title>
  <dc:subject>Boardworks Elementary School Physical Science</dc:subject>
  <dc:creator>Boardworks</dc:creator>
  <cp:lastModifiedBy>Tim Crilly</cp:lastModifiedBy>
  <cp:revision>796</cp:revision>
  <dcterms:created xsi:type="dcterms:W3CDTF">2003-10-06T13:07:42Z</dcterms:created>
  <dcterms:modified xsi:type="dcterms:W3CDTF">2018-12-04T11:03:57Z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