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2.xml" ContentType="application/vnd.ms-office.activeX+xml"/>
  <Override PartName="/ppt/notesSlides/notesSlide10.xml" ContentType="application/vnd.openxmlformats-officedocument.presentationml.notesSlide+xml"/>
  <Override PartName="/ppt/activeX/activeX3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327" r:id="rId1"/>
    <p:sldMasterId id="2147486342" r:id="rId2"/>
  </p:sldMasterIdLst>
  <p:notesMasterIdLst>
    <p:notesMasterId r:id="rId17"/>
  </p:notesMasterIdLst>
  <p:handoutMasterIdLst>
    <p:handoutMasterId r:id="rId18"/>
  </p:handoutMasterIdLst>
  <p:sldIdLst>
    <p:sldId id="430" r:id="rId3"/>
    <p:sldId id="527" r:id="rId4"/>
    <p:sldId id="520" r:id="rId5"/>
    <p:sldId id="542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2" r:id="rId15"/>
    <p:sldId id="551" r:id="rId16"/>
  </p:sldIdLst>
  <p:sldSz cx="9144000" cy="6858000" type="screen4x3"/>
  <p:notesSz cx="6858000" cy="92964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DA6"/>
    <a:srgbClr val="BEDAF0"/>
    <a:srgbClr val="333333"/>
    <a:srgbClr val="444444"/>
    <a:srgbClr val="010066"/>
    <a:srgbClr val="FFFFFF"/>
    <a:srgbClr val="FF6600"/>
    <a:srgbClr val="CC0099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1053" autoAdjust="0"/>
  </p:normalViewPr>
  <p:slideViewPr>
    <p:cSldViewPr snapToGrid="0" showGuides="1">
      <p:cViewPr>
        <p:scale>
          <a:sx n="85" d="100"/>
          <a:sy n="85" d="100"/>
        </p:scale>
        <p:origin x="618" y="108"/>
      </p:cViewPr>
      <p:guideLst>
        <p:guide orient="horz" pos="504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082" y="84"/>
      </p:cViewPr>
      <p:guideLst>
        <p:guide orient="horz" pos="2928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DCB85A24-CC71-4EBD-9F9E-77C0BC1BCD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376EFD9-74F3-4DA3-9F5E-4FDB1EB29D5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036FB7-67E5-47C8-AD4F-EE4EDDCD1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39784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E0C1D04-842E-4DDA-85DA-010BD4D80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1619A3B-AC77-4F8A-822E-5379320C8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B40EEA-2BDC-4A1A-846A-91A8B24EC1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24D1458-DAF3-4BDF-9087-958791BE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1162572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638925-E2DA-4A18-8829-673AAD6B0AD4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DC6F1C9-F0D6-4DF7-92B3-D1EECB78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23C50CA4-5BB0-48AE-A5E4-D378DFF2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</a:t>
            </a:r>
            <a:r>
              <a:rPr lang="en-GB" b="1" baseline="0" dirty="0"/>
              <a:t> notes</a:t>
            </a:r>
          </a:p>
          <a:p>
            <a:r>
              <a:rPr lang="en-GB" baseline="0" dirty="0"/>
              <a:t>Students could carry out an investigation into motion by making their own pendulum. They can first predict how it will behave and then observe this. </a:t>
            </a:r>
          </a:p>
          <a:p>
            <a:endParaRPr lang="en-GB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models to describe and/or predict phenomena.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 and/or support an argument with evidence, data, and/or a model.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817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models to describe and/or predict phenomena.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 and/or support an argument with evidence, data, and/or a model.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77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Teacher notes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Non-contact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also include gravity. </a:t>
            </a:r>
            <a:r>
              <a:rPr lang="en-GB" dirty="0"/>
              <a:t>More information on gravity can be found in the </a:t>
            </a:r>
            <a:r>
              <a:rPr lang="en-GB" b="1" i="1" dirty="0"/>
              <a:t>Gravity</a:t>
            </a:r>
            <a:r>
              <a:rPr lang="en-GB" dirty="0"/>
              <a:t> presentation.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Photo credits: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Baby </a:t>
            </a:r>
            <a:r>
              <a:rPr lang="en-US" altLang="en-US" dirty="0">
                <a:cs typeface="Times New Roman" panose="02020603050405020304" pitchFamily="18" charset="0"/>
              </a:rPr>
              <a:t>© Martin Novak;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Magnet on crane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dvande</a:t>
            </a:r>
            <a:r>
              <a:rPr lang="en-US" altLang="en-US" dirty="0">
                <a:cs typeface="Times New Roman" panose="02020603050405020304" pitchFamily="18" charset="0"/>
              </a:rPr>
              <a:t>, both at Shutterstock.com 2018</a:t>
            </a:r>
            <a:endParaRPr lang="en-GB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763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Teacher notes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 more about magnets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magnetic fields, see the </a:t>
            </a:r>
            <a:r>
              <a:rPr lang="en-GB" sz="1200" b="1" i="1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Magnets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presentation.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364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 you rub a balloon on your head, you are charging it by giving it a negative charge. This causes the positive charges in the wall to pull on the negative balloon and attract it to the wall!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8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84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b="1" dirty="0"/>
              <a:t>Teacher notes</a:t>
            </a:r>
          </a:p>
          <a:p>
            <a:r>
              <a:rPr lang="en-GB" altLang="en-US" dirty="0"/>
              <a:t>You</a:t>
            </a:r>
            <a:r>
              <a:rPr lang="en-GB" altLang="en-US" baseline="0" dirty="0"/>
              <a:t> could recap students’ understanding of pushes and pulls by asking them to give examples of both. </a:t>
            </a:r>
          </a:p>
          <a:p>
            <a:endParaRPr lang="en-GB" altLang="en-US" baseline="0" dirty="0"/>
          </a:p>
          <a:p>
            <a:r>
              <a:rPr lang="en-GB" altLang="en-US" b="1" baseline="0" dirty="0"/>
              <a:t>Photo credit: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Tong_stocker</a:t>
            </a:r>
            <a:r>
              <a:rPr lang="en-US" altLang="en-US" dirty="0">
                <a:cs typeface="Times New Roman" panose="02020603050405020304" pitchFamily="18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F494CC-E9DC-47E7-9283-A50ACC56B332}" type="slidenum">
              <a:rPr lang="en-US" altLang="en-US" sz="1200" b="1">
                <a:solidFill>
                  <a:schemeClr val="tx1"/>
                </a:solidFill>
              </a:rPr>
              <a:pPr algn="r"/>
              <a:t>3</a:t>
            </a:fld>
            <a:endParaRPr lang="en-US" altLang="en-US" sz="1200" b="1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US" altLang="en-US" dirty="0">
                <a:cs typeface="Times New Roman" panose="02020603050405020304" pitchFamily="18" charset="0"/>
              </a:rPr>
              <a:t>© Goran </a:t>
            </a:r>
            <a:r>
              <a:rPr lang="en-US" altLang="en-US" dirty="0" err="1">
                <a:cs typeface="Times New Roman" panose="02020603050405020304" pitchFamily="18" charset="0"/>
              </a:rPr>
              <a:t>Bogicevic</a:t>
            </a:r>
            <a:r>
              <a:rPr lang="en-US" altLang="en-US" dirty="0">
                <a:cs typeface="Times New Roman" panose="02020603050405020304" pitchFamily="18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89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97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More information on friction can be found in the </a:t>
            </a:r>
            <a:r>
              <a:rPr lang="en-GB" b="1" i="1" dirty="0"/>
              <a:t>Friction</a:t>
            </a:r>
            <a:r>
              <a:rPr lang="en-GB" dirty="0"/>
              <a:t> presentation.</a:t>
            </a:r>
          </a:p>
          <a:p>
            <a:endParaRPr lang="en-GB" dirty="0"/>
          </a:p>
          <a:p>
            <a:r>
              <a:rPr lang="en-GB" b="1" dirty="0"/>
              <a:t>Photo credit: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macknimal</a:t>
            </a:r>
            <a:r>
              <a:rPr lang="en-US" altLang="en-US" dirty="0">
                <a:cs typeface="Times New Roman" panose="02020603050405020304" pitchFamily="18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3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When forces are</a:t>
            </a:r>
            <a:r>
              <a:rPr lang="en-GB" baseline="0" dirty="0"/>
              <a:t> balanced, this either means that the object isn’t moving or that it continues to move at a constant speed. </a:t>
            </a:r>
          </a:p>
          <a:p>
            <a:endParaRPr lang="en-GB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Photo credit</a:t>
            </a:r>
            <a:r>
              <a:rPr lang="en-GB" dirty="0"/>
              <a:t>: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GB" dirty="0" err="1"/>
              <a:t>karpenko_ilia</a:t>
            </a:r>
            <a:r>
              <a:rPr lang="en-GB" dirty="0"/>
              <a:t>, Shutterstock.com 2018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0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</a:t>
            </a:r>
            <a:r>
              <a:rPr lang="en-GB" dirty="0"/>
              <a:t>: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GB" dirty="0" err="1"/>
              <a:t>karpenko_ilia</a:t>
            </a:r>
            <a:r>
              <a:rPr lang="en-GB" dirty="0"/>
              <a:t>, Shutterstock.com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218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Teacher notes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could set up some simple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practical demonstrations and ask students to say whether the forces are balanced or unbalanced. You could use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hair dryer and ping pong ball,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some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balancing scales, a tug of war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someone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sitting on a chair.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 and/or support an argument with evidence, data, and/or a model.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baseline="0" dirty="0"/>
              <a:t>Photo credit: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Tong_stocker</a:t>
            </a:r>
            <a:r>
              <a:rPr lang="en-US" altLang="en-US" dirty="0">
                <a:cs typeface="Times New Roman" panose="02020603050405020304" pitchFamily="18" charset="0"/>
              </a:rPr>
              <a:t>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Books on the table </a:t>
            </a:r>
            <a:r>
              <a:rPr lang="en-US" altLang="en-US" dirty="0">
                <a:cs typeface="Times New Roman" panose="02020603050405020304" pitchFamily="18" charset="0"/>
              </a:rPr>
              <a:t>© donatas1205;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Professional football soccer player </a:t>
            </a:r>
            <a:r>
              <a:rPr lang="en-US" altLang="en-US" dirty="0">
                <a:cs typeface="Times New Roman" panose="02020603050405020304" pitchFamily="18" charset="0"/>
              </a:rPr>
              <a:t>© Eugene </a:t>
            </a:r>
            <a:r>
              <a:rPr lang="en-US" altLang="en-US" dirty="0" err="1">
                <a:cs typeface="Times New Roman" panose="02020603050405020304" pitchFamily="18" charset="0"/>
              </a:rPr>
              <a:t>Onischenko</a:t>
            </a:r>
            <a:r>
              <a:rPr lang="en-US" altLang="en-US" dirty="0">
                <a:cs typeface="Times New Roman" panose="02020603050405020304" pitchFamily="18" charset="0"/>
              </a:rPr>
              <a:t>, all at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9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07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60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54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1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5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846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4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01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40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94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9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85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68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58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852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273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71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17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9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78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92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19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33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72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34716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8" r:id="rId1"/>
    <p:sldLayoutId id="2147486329" r:id="rId2"/>
    <p:sldLayoutId id="2147486330" r:id="rId3"/>
    <p:sldLayoutId id="2147486331" r:id="rId4"/>
    <p:sldLayoutId id="2147486332" r:id="rId5"/>
    <p:sldLayoutId id="2147486333" r:id="rId6"/>
    <p:sldLayoutId id="2147486334" r:id="rId7"/>
    <p:sldLayoutId id="2147486335" r:id="rId8"/>
    <p:sldLayoutId id="2147486336" r:id="rId9"/>
    <p:sldLayoutId id="2147486337" r:id="rId10"/>
    <p:sldLayoutId id="2147486338" r:id="rId11"/>
    <p:sldLayoutId id="2147486339" r:id="rId12"/>
    <p:sldLayoutId id="2147486340" r:id="rId13"/>
    <p:sldLayoutId id="214748634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17314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3" r:id="rId1"/>
    <p:sldLayoutId id="2147486344" r:id="rId2"/>
    <p:sldLayoutId id="2147486345" r:id="rId3"/>
    <p:sldLayoutId id="2147486346" r:id="rId4"/>
    <p:sldLayoutId id="2147486347" r:id="rId5"/>
    <p:sldLayoutId id="2147486348" r:id="rId6"/>
    <p:sldLayoutId id="2147486349" r:id="rId7"/>
    <p:sldLayoutId id="2147486350" r:id="rId8"/>
    <p:sldLayoutId id="2147486351" r:id="rId9"/>
    <p:sldLayoutId id="2147486352" r:id="rId10"/>
    <p:sldLayoutId id="2147486353" r:id="rId11"/>
    <p:sldLayoutId id="21474863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980AF1-06CA-4779-B8BB-66F9DF21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Forces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Forces in motion (1)</a:t>
            </a:r>
          </a:p>
        </p:txBody>
      </p:sp>
      <p:pic>
        <p:nvPicPr>
          <p:cNvPr id="8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7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CC3302A-B213-450E-8C82-E53F398B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38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24F410-311A-48A4-A3E6-1AF95035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lash_icon">
            <a:extLst>
              <a:ext uri="{FF2B5EF4-FFF2-40B4-BE49-F238E27FC236}">
                <a16:creationId xmlns:a16="http://schemas.microsoft.com/office/drawing/2014/main" id="{A06B427C-0693-455C-83B7-97950340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92" name="ShockwaveFlash1" r:id="rId2" imgW="8712360" imgH="5308560"/>
        </mc:Choice>
        <mc:Fallback>
          <p:control name="ShockwaveFlash1" r:id="rId2" imgW="871236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BFF61D50-A130-4AD1-AC1E-83C90503EA8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5561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Forces in motion (2)</a:t>
            </a:r>
          </a:p>
        </p:txBody>
      </p:sp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6EB44B-A876-4349-AE47-E708660F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C0C58FAA-BC4E-466F-AC28-94E6B251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4094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lash_icon">
            <a:extLst>
              <a:ext uri="{FF2B5EF4-FFF2-40B4-BE49-F238E27FC236}">
                <a16:creationId xmlns:a16="http://schemas.microsoft.com/office/drawing/2014/main" id="{195246F4-679C-4848-849B-7430E698F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115" name="ShockwaveFlash1" r:id="rId2" imgW="8712360" imgH="5308560"/>
        </mc:Choice>
        <mc:Fallback>
          <p:control name="ShockwaveFlash1" r:id="rId2" imgW="871236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14AFC575-90CC-4207-8BEC-46A76546100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0913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3DE6F4-69BF-4566-BF3D-8BC5C1C2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47" y="2504239"/>
            <a:ext cx="2563452" cy="3305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B380D-85AF-45BF-9448-36E96C00BE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/>
          <a:stretch/>
        </p:blipFill>
        <p:spPr>
          <a:xfrm>
            <a:off x="984775" y="2504239"/>
            <a:ext cx="2587627" cy="3363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Non-contact forces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4" y="800100"/>
            <a:ext cx="8074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Objects in contact exert forces on each other. However, some forces can act on an object without touching it.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3" y="1775505"/>
            <a:ext cx="8074025" cy="461665"/>
          </a:xfrm>
          <a:prstGeom prst="rect">
            <a:avLst/>
          </a:prstGeom>
          <a:solidFill>
            <a:srgbClr val="BEDAF0"/>
          </a:solidFill>
        </p:spPr>
        <p:txBody>
          <a:bodyPr wrap="square">
            <a:spAutoFit/>
          </a:bodyPr>
          <a:lstStyle/>
          <a:p>
            <a:r>
              <a:rPr lang="en-GB" dirty="0"/>
              <a:t>What </a:t>
            </a:r>
            <a:r>
              <a:rPr lang="en-GB" b="1" dirty="0"/>
              <a:t>non-contact</a:t>
            </a:r>
            <a:r>
              <a:rPr lang="en-GB" dirty="0"/>
              <a:t> forces are causing these effects?</a:t>
            </a:r>
          </a:p>
        </p:txBody>
      </p:sp>
      <p:sp>
        <p:nvSpPr>
          <p:cNvPr id="7" name="Rectangle 6"/>
          <p:cNvSpPr/>
          <p:nvPr/>
        </p:nvSpPr>
        <p:spPr>
          <a:xfrm>
            <a:off x="984776" y="5847591"/>
            <a:ext cx="2587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electrical forces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6660" y="5847590"/>
            <a:ext cx="2587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magnetic forces</a:t>
            </a:r>
          </a:p>
        </p:txBody>
      </p:sp>
      <p:pic>
        <p:nvPicPr>
          <p:cNvPr id="9" name="Picture 8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5D0529-AAEE-4F20-814A-27661A6D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9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forces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5" y="794203"/>
            <a:ext cx="8311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Magnets can apply a push or pull force to something without touching it due to a </a:t>
            </a:r>
            <a:r>
              <a:rPr lang="en-GB" b="1" dirty="0">
                <a:solidFill>
                  <a:srgbClr val="286DA6"/>
                </a:solidFill>
              </a:rPr>
              <a:t>magnetic field</a:t>
            </a:r>
            <a:r>
              <a:rPr lang="en-GB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5" y="5222402"/>
            <a:ext cx="8311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Objects in the magnetic field can be attracted or repelled by the magnet. </a:t>
            </a:r>
          </a:p>
        </p:txBody>
      </p:sp>
      <p:pic>
        <p:nvPicPr>
          <p:cNvPr id="8" name="Picture 7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C09A05-CDA2-4694-81F1-593AD3DCC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ironfilings_SAMPLE2">
            <a:extLst>
              <a:ext uri="{FF2B5EF4-FFF2-40B4-BE49-F238E27FC236}">
                <a16:creationId xmlns:a16="http://schemas.microsoft.com/office/drawing/2014/main" id="{C72DC9B2-EEB6-4702-A9CF-2B2CF738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69" y="1737301"/>
            <a:ext cx="4716462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magnet2">
            <a:extLst>
              <a:ext uri="{FF2B5EF4-FFF2-40B4-BE49-F238E27FC236}">
                <a16:creationId xmlns:a16="http://schemas.microsoft.com/office/drawing/2014/main" id="{3517D2D5-EB4A-4B12-B2E7-0470227D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1" y="3115251"/>
            <a:ext cx="269006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93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Electrical forces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5" y="800100"/>
            <a:ext cx="841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When you rub a balloon on your hair, you can then ‘stick’ it to the wall. This is due to electrical forces.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4" y="2058257"/>
            <a:ext cx="8222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All objects have charge. There are two types of charge: </a:t>
            </a:r>
            <a:r>
              <a:rPr lang="en-GB" b="1" dirty="0">
                <a:solidFill>
                  <a:srgbClr val="286DA6"/>
                </a:solidFill>
              </a:rPr>
              <a:t>positive</a:t>
            </a:r>
            <a:r>
              <a:rPr lang="en-GB" dirty="0"/>
              <a:t> and </a:t>
            </a:r>
            <a:r>
              <a:rPr lang="en-GB" b="1" dirty="0">
                <a:solidFill>
                  <a:srgbClr val="286DA6"/>
                </a:solidFill>
              </a:rPr>
              <a:t>negative</a:t>
            </a:r>
            <a:r>
              <a:rPr lang="en-GB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5" y="33164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Electrical force is how </a:t>
            </a:r>
            <a:br>
              <a:rPr lang="en-GB" dirty="0"/>
            </a:br>
            <a:r>
              <a:rPr lang="en-GB" dirty="0"/>
              <a:t>these charges interact </a:t>
            </a:r>
            <a:br>
              <a:rPr lang="en-GB" dirty="0"/>
            </a:br>
            <a:r>
              <a:rPr lang="en-GB" dirty="0"/>
              <a:t>with each other.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774" y="49439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Opposite charges </a:t>
            </a:r>
            <a:r>
              <a:rPr lang="en-GB" b="1" dirty="0">
                <a:solidFill>
                  <a:srgbClr val="286DA6"/>
                </a:solidFill>
              </a:rPr>
              <a:t>attract</a:t>
            </a:r>
            <a:r>
              <a:rPr lang="en-GB" dirty="0"/>
              <a:t>, identical charges </a:t>
            </a:r>
            <a:r>
              <a:rPr lang="en-GB" b="1" dirty="0">
                <a:solidFill>
                  <a:srgbClr val="286DA6"/>
                </a:solidFill>
              </a:rPr>
              <a:t>repel</a:t>
            </a:r>
            <a:r>
              <a:rPr lang="en-GB" dirty="0"/>
              <a:t>.</a:t>
            </a:r>
          </a:p>
        </p:txBody>
      </p:sp>
      <p:pic>
        <p:nvPicPr>
          <p:cNvPr id="8" name="Picture 7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4DAA75-FC33-4873-8A55-31208502F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012" y="2758577"/>
            <a:ext cx="4447877" cy="3533164"/>
          </a:xfrm>
          <a:prstGeom prst="rect">
            <a:avLst/>
          </a:prstGeom>
        </p:spPr>
      </p:pic>
      <p:sp>
        <p:nvSpPr>
          <p:cNvPr id="10" name="Plus Sign 9">
            <a:extLst>
              <a:ext uri="{FF2B5EF4-FFF2-40B4-BE49-F238E27FC236}">
                <a16:creationId xmlns:a16="http://schemas.microsoft.com/office/drawing/2014/main" id="{12096FF3-66C2-4EDE-855E-FD2CC5F54CD6}"/>
              </a:ext>
            </a:extLst>
          </p:cNvPr>
          <p:cNvSpPr/>
          <p:nvPr/>
        </p:nvSpPr>
        <p:spPr>
          <a:xfrm>
            <a:off x="5871990" y="4941233"/>
            <a:ext cx="165251" cy="191543"/>
          </a:xfrm>
          <a:prstGeom prst="mathPlus">
            <a:avLst/>
          </a:prstGeom>
          <a:solidFill>
            <a:srgbClr val="286DA6"/>
          </a:solidFill>
          <a:ln>
            <a:solidFill>
              <a:srgbClr val="28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E180F05C-E948-4E4E-911E-D0251D681900}"/>
              </a:ext>
            </a:extLst>
          </p:cNvPr>
          <p:cNvSpPr/>
          <p:nvPr/>
        </p:nvSpPr>
        <p:spPr>
          <a:xfrm>
            <a:off x="6094164" y="4902090"/>
            <a:ext cx="165251" cy="191543"/>
          </a:xfrm>
          <a:prstGeom prst="mathPlus">
            <a:avLst/>
          </a:prstGeom>
          <a:solidFill>
            <a:srgbClr val="286DA6"/>
          </a:solidFill>
          <a:ln>
            <a:solidFill>
              <a:srgbClr val="28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049182F7-BD4F-4C6B-8D1B-6AD08576DF64}"/>
              </a:ext>
            </a:extLst>
          </p:cNvPr>
          <p:cNvSpPr/>
          <p:nvPr/>
        </p:nvSpPr>
        <p:spPr>
          <a:xfrm>
            <a:off x="6494441" y="4833915"/>
            <a:ext cx="165251" cy="191543"/>
          </a:xfrm>
          <a:prstGeom prst="mathPlus">
            <a:avLst/>
          </a:prstGeom>
          <a:solidFill>
            <a:srgbClr val="286DA6"/>
          </a:solidFill>
          <a:ln>
            <a:solidFill>
              <a:srgbClr val="28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1040E96C-0EEE-4C73-B792-C9145FA3F80C}"/>
              </a:ext>
            </a:extLst>
          </p:cNvPr>
          <p:cNvSpPr/>
          <p:nvPr/>
        </p:nvSpPr>
        <p:spPr>
          <a:xfrm>
            <a:off x="6870851" y="4833914"/>
            <a:ext cx="165251" cy="191543"/>
          </a:xfrm>
          <a:prstGeom prst="mathPlus">
            <a:avLst/>
          </a:prstGeom>
          <a:solidFill>
            <a:srgbClr val="286DA6"/>
          </a:solidFill>
          <a:ln>
            <a:solidFill>
              <a:srgbClr val="28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15FDF476-0CB3-42C5-9322-674AC916832D}"/>
              </a:ext>
            </a:extLst>
          </p:cNvPr>
          <p:cNvSpPr/>
          <p:nvPr/>
        </p:nvSpPr>
        <p:spPr>
          <a:xfrm>
            <a:off x="5734278" y="4525159"/>
            <a:ext cx="220337" cy="92505"/>
          </a:xfrm>
          <a:prstGeom prst="mathMinus">
            <a:avLst/>
          </a:prstGeom>
          <a:solidFill>
            <a:srgbClr val="286DA6"/>
          </a:solidFill>
          <a:ln>
            <a:solidFill>
              <a:srgbClr val="28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8ADE3EF7-7562-4FA8-BD76-C617E572C3C3}"/>
              </a:ext>
            </a:extLst>
          </p:cNvPr>
          <p:cNvSpPr/>
          <p:nvPr/>
        </p:nvSpPr>
        <p:spPr>
          <a:xfrm>
            <a:off x="5927072" y="4647800"/>
            <a:ext cx="220337" cy="92505"/>
          </a:xfrm>
          <a:prstGeom prst="mathMinus">
            <a:avLst/>
          </a:prstGeom>
          <a:solidFill>
            <a:srgbClr val="286DA6"/>
          </a:solidFill>
          <a:ln>
            <a:solidFill>
              <a:srgbClr val="28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E93E1B9B-EF88-45E5-BFEE-BA02E3E482CC}"/>
              </a:ext>
            </a:extLst>
          </p:cNvPr>
          <p:cNvSpPr/>
          <p:nvPr/>
        </p:nvSpPr>
        <p:spPr>
          <a:xfrm>
            <a:off x="6303390" y="4787661"/>
            <a:ext cx="220337" cy="92505"/>
          </a:xfrm>
          <a:prstGeom prst="mathMinus">
            <a:avLst/>
          </a:prstGeom>
          <a:solidFill>
            <a:srgbClr val="286DA6"/>
          </a:solidFill>
          <a:ln>
            <a:solidFill>
              <a:srgbClr val="28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35EB05EB-63DA-47C1-8898-A0096A3C0333}"/>
              </a:ext>
            </a:extLst>
          </p:cNvPr>
          <p:cNvSpPr/>
          <p:nvPr/>
        </p:nvSpPr>
        <p:spPr>
          <a:xfrm>
            <a:off x="7032616" y="4743865"/>
            <a:ext cx="220337" cy="92505"/>
          </a:xfrm>
          <a:prstGeom prst="mathMinus">
            <a:avLst/>
          </a:prstGeom>
          <a:solidFill>
            <a:srgbClr val="286DA6"/>
          </a:solidFill>
          <a:ln>
            <a:solidFill>
              <a:srgbClr val="28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82691B8C-4228-4998-9D81-CB3AD59DB221}"/>
              </a:ext>
            </a:extLst>
          </p:cNvPr>
          <p:cNvSpPr/>
          <p:nvPr/>
        </p:nvSpPr>
        <p:spPr>
          <a:xfrm>
            <a:off x="7299034" y="4617664"/>
            <a:ext cx="220337" cy="92505"/>
          </a:xfrm>
          <a:prstGeom prst="mathMinus">
            <a:avLst/>
          </a:prstGeom>
          <a:solidFill>
            <a:srgbClr val="286DA6"/>
          </a:solidFill>
          <a:ln>
            <a:solidFill>
              <a:srgbClr val="28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9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Developing and Using Models</a:t>
            </a:r>
          </a:p>
          <a:p>
            <a:pPr>
              <a:buSzPct val="100000"/>
            </a:pPr>
            <a:r>
              <a:rPr lang="en-GB" sz="1600" dirty="0"/>
              <a:t>Engaging in Argument from Evidence</a:t>
            </a:r>
          </a:p>
          <a:p>
            <a:pPr marL="182563" indent="-182563">
              <a:buSzPct val="150000"/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7779-CDAD-4396-9402-CCAEF466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forces?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4" y="1996873"/>
            <a:ext cx="776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Forces are either </a:t>
            </a:r>
            <a:r>
              <a:rPr lang="en-GB" b="1" dirty="0">
                <a:solidFill>
                  <a:srgbClr val="286DA6"/>
                </a:solidFill>
              </a:rPr>
              <a:t>pushes</a:t>
            </a:r>
            <a:r>
              <a:rPr lang="en-GB" dirty="0"/>
              <a:t> or </a:t>
            </a:r>
            <a:r>
              <a:rPr lang="en-GB" b="1" dirty="0">
                <a:solidFill>
                  <a:srgbClr val="286DA6"/>
                </a:solidFill>
              </a:rPr>
              <a:t>pulls</a:t>
            </a:r>
            <a:r>
              <a:rPr lang="en-GB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774" y="4390418"/>
            <a:ext cx="3597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force changes the </a:t>
            </a:r>
            <a:r>
              <a:rPr lang="en-GB" b="1" dirty="0">
                <a:solidFill>
                  <a:srgbClr val="286DA6"/>
                </a:solidFill>
              </a:rPr>
              <a:t>speed</a:t>
            </a:r>
            <a:r>
              <a:rPr lang="en-GB" dirty="0"/>
              <a:t> of an object, its </a:t>
            </a:r>
            <a:r>
              <a:rPr lang="en-GB" b="1" dirty="0">
                <a:solidFill>
                  <a:srgbClr val="286DA6"/>
                </a:solidFill>
              </a:rPr>
              <a:t>shape </a:t>
            </a:r>
            <a:r>
              <a:rPr lang="en-GB" dirty="0"/>
              <a:t>or the </a:t>
            </a:r>
            <a:r>
              <a:rPr lang="en-GB" b="1" dirty="0">
                <a:solidFill>
                  <a:srgbClr val="286DA6"/>
                </a:solidFill>
              </a:rPr>
              <a:t>direction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it is moving in.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775" y="800100"/>
            <a:ext cx="866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86DA6"/>
                </a:solidFill>
              </a:rPr>
              <a:t>Forces</a:t>
            </a:r>
            <a:r>
              <a:rPr lang="en-GB" dirty="0"/>
              <a:t> are everywhere in life. We cannot see a force, but we can see what it does. </a:t>
            </a:r>
          </a:p>
        </p:txBody>
      </p:sp>
      <p:pic>
        <p:nvPicPr>
          <p:cNvPr id="12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5EDED8-3067-42E5-B72E-1936DFB7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D9E72B-CC67-40C4-BF0E-A1901B512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70" y="2824314"/>
            <a:ext cx="4290418" cy="2862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95492F-0879-44F1-A2D6-AA68F7904C67}"/>
              </a:ext>
            </a:extLst>
          </p:cNvPr>
          <p:cNvSpPr txBox="1"/>
          <p:nvPr/>
        </p:nvSpPr>
        <p:spPr>
          <a:xfrm>
            <a:off x="358774" y="2824314"/>
            <a:ext cx="379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you push an object or pull a rubber band, this requires a force.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Push and pull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5" y="819604"/>
            <a:ext cx="4213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bigger</a:t>
            </a:r>
            <a:r>
              <a:rPr lang="en-GB" dirty="0"/>
              <a:t> the push or </a:t>
            </a:r>
            <a:br>
              <a:rPr lang="en-GB" dirty="0"/>
            </a:br>
            <a:r>
              <a:rPr lang="en-GB" dirty="0"/>
              <a:t>pull, the </a:t>
            </a:r>
            <a:r>
              <a:rPr lang="en-GB" b="1" dirty="0"/>
              <a:t>more</a:t>
            </a:r>
            <a:r>
              <a:rPr lang="en-GB" dirty="0"/>
              <a:t> the speed </a:t>
            </a:r>
            <a:br>
              <a:rPr lang="en-GB" dirty="0"/>
            </a:br>
            <a:r>
              <a:rPr lang="en-GB" dirty="0"/>
              <a:t>of an object can be changed.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369" y="2688103"/>
            <a:ext cx="3637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this example, the ball will travel faster when it is hit with a larger force.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E6E88B-414D-4237-9CFB-7970EB72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AEC1E-0B3C-47D2-893D-DB9924985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7" y="945747"/>
            <a:ext cx="3313368" cy="49665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E1C489-6BCA-482D-9011-B34B1797A575}"/>
              </a:ext>
            </a:extLst>
          </p:cNvPr>
          <p:cNvSpPr/>
          <p:nvPr/>
        </p:nvSpPr>
        <p:spPr>
          <a:xfrm>
            <a:off x="371369" y="4556602"/>
            <a:ext cx="3637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it is hit with a smaller force, the ball will travel more slowly.</a:t>
            </a:r>
          </a:p>
        </p:txBody>
      </p:sp>
    </p:spTree>
    <p:extLst>
      <p:ext uri="{BB962C8B-B14F-4D97-AF65-F5344CB8AC3E}">
        <p14:creationId xmlns:p14="http://schemas.microsoft.com/office/powerpoint/2010/main" val="16815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when you push an object?</a:t>
            </a:r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AF4835-F450-4133-9B48-A3402803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lash_icon">
            <a:extLst>
              <a:ext uri="{FF2B5EF4-FFF2-40B4-BE49-F238E27FC236}">
                <a16:creationId xmlns:a16="http://schemas.microsoft.com/office/drawing/2014/main" id="{5130BFA9-6013-4356-909C-0C4484465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70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A60E226C-D8E9-410D-9591-493FD708697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7006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4" y="800100"/>
            <a:ext cx="8582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a soccer ball is kicked, it will eventually stop moving.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5" y="32261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It slows down due to a force called </a:t>
            </a:r>
            <a:r>
              <a:rPr lang="en-GB" b="1" dirty="0">
                <a:solidFill>
                  <a:srgbClr val="286DA6"/>
                </a:solidFill>
              </a:rPr>
              <a:t>friction</a:t>
            </a:r>
            <a:r>
              <a:rPr lang="en-GB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4" y="4623769"/>
            <a:ext cx="4094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Friction is a resisting force.</a:t>
            </a:r>
            <a:br>
              <a:rPr lang="en-GB" dirty="0"/>
            </a:br>
            <a:r>
              <a:rPr lang="en-GB" dirty="0"/>
              <a:t>It occurs when two surfaces slide over each other.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4" y="1828435"/>
            <a:ext cx="4094693" cy="830997"/>
          </a:xfrm>
          <a:prstGeom prst="rect">
            <a:avLst/>
          </a:prstGeom>
          <a:solidFill>
            <a:srgbClr val="BEDAF0"/>
          </a:solidFill>
        </p:spPr>
        <p:txBody>
          <a:bodyPr wrap="square">
            <a:spAutoFit/>
          </a:bodyPr>
          <a:lstStyle/>
          <a:p>
            <a:r>
              <a:rPr lang="en-GB" dirty="0"/>
              <a:t>What causes it to stop? What force is acting on it?</a:t>
            </a:r>
          </a:p>
        </p:txBody>
      </p:sp>
      <p:pic>
        <p:nvPicPr>
          <p:cNvPr id="8" name="Picture 7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6DA16C-225F-41F9-8770-9393730B9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40502B-CCA1-4EEB-A73E-90F5BD3E1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09" y="1916111"/>
            <a:ext cx="2857500" cy="42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when forces are balanced?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4" y="788938"/>
            <a:ext cx="8632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is always more than one force acting on an object.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5" y="1583971"/>
            <a:ext cx="8632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an object isn’t moving, it means these forces must be </a:t>
            </a:r>
            <a:r>
              <a:rPr lang="en-GB" b="1" dirty="0">
                <a:solidFill>
                  <a:srgbClr val="286DA6"/>
                </a:solidFill>
              </a:rPr>
              <a:t>balanced</a:t>
            </a:r>
            <a:r>
              <a:rPr lang="en-GB" dirty="0"/>
              <a:t>. The size of the force in each direction is </a:t>
            </a:r>
            <a:r>
              <a:rPr lang="en-GB" b="1" dirty="0">
                <a:solidFill>
                  <a:srgbClr val="286DA6"/>
                </a:solidFill>
              </a:rPr>
              <a:t>equal</a:t>
            </a:r>
            <a:r>
              <a:rPr lang="en-GB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4" y="5225287"/>
            <a:ext cx="8395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example, in this tug of war, both groups are pulling equally hard. There is no movement. </a:t>
            </a:r>
          </a:p>
        </p:txBody>
      </p:sp>
      <p:pic>
        <p:nvPicPr>
          <p:cNvPr id="7" name="Picture 6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EAD1EA-BFB4-425A-A8A5-DEEBEC365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EDBF99-02AC-4364-A433-92096B43F1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68296" r="7701" b="8666"/>
          <a:stretch/>
        </p:blipFill>
        <p:spPr>
          <a:xfrm>
            <a:off x="1882471" y="2958659"/>
            <a:ext cx="5599396" cy="1186917"/>
          </a:xfrm>
          <a:prstGeom prst="rect">
            <a:avLst/>
          </a:prstGeom>
        </p:spPr>
      </p:pic>
      <p:sp>
        <p:nvSpPr>
          <p:cNvPr id="16" name="Line 17">
            <a:extLst>
              <a:ext uri="{FF2B5EF4-FFF2-40B4-BE49-F238E27FC236}">
                <a16:creationId xmlns:a16="http://schemas.microsoft.com/office/drawing/2014/main" id="{32B4FA52-075B-4CF0-B58F-D8E669F44B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95080" y="4458529"/>
            <a:ext cx="243555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FDB0BF9F-CDC7-496C-A2A8-CFD0102FC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905" y="4611566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rgbClr val="286DA6"/>
                </a:solidFill>
              </a:rPr>
              <a:t>400</a:t>
            </a:r>
            <a:r>
              <a:rPr lang="en-US" altLang="en-US" sz="1000" b="1" dirty="0">
                <a:solidFill>
                  <a:srgbClr val="286DA6"/>
                </a:solidFill>
              </a:rPr>
              <a:t> </a:t>
            </a:r>
            <a:r>
              <a:rPr lang="en-US" altLang="en-US" sz="2400" b="1" dirty="0">
                <a:solidFill>
                  <a:srgbClr val="286DA6"/>
                </a:solidFill>
              </a:rPr>
              <a:t>N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54A0C62C-9FCE-4145-A22A-CD27A485D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040" y="4552996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rgbClr val="286DA6"/>
                </a:solidFill>
              </a:rPr>
              <a:t>400</a:t>
            </a:r>
            <a:r>
              <a:rPr lang="en-US" altLang="en-US" sz="1000" b="1" dirty="0">
                <a:solidFill>
                  <a:srgbClr val="286DA6"/>
                </a:solidFill>
              </a:rPr>
              <a:t> </a:t>
            </a:r>
            <a:r>
              <a:rPr lang="en-US" altLang="en-US" sz="2400" b="1" dirty="0">
                <a:solidFill>
                  <a:srgbClr val="286DA6"/>
                </a:solidFill>
              </a:rPr>
              <a:t>N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98CDD56E-B567-4982-9D32-96B5829B4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9511" y="4458529"/>
            <a:ext cx="243555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when forces are unbalanced?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5" y="800100"/>
            <a:ext cx="7012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 object will move when the forces acting on it are </a:t>
            </a:r>
            <a:r>
              <a:rPr lang="en-GB" b="1" dirty="0">
                <a:solidFill>
                  <a:srgbClr val="286DA6"/>
                </a:solidFill>
              </a:rPr>
              <a:t>unbalanced</a:t>
            </a:r>
            <a:r>
              <a:rPr lang="en-GB" dirty="0"/>
              <a:t>. This means that the size of the forces acting on the object are unequal.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5" y="2235266"/>
            <a:ext cx="7157148" cy="830997"/>
          </a:xfrm>
          <a:prstGeom prst="rect">
            <a:avLst/>
          </a:prstGeom>
          <a:solidFill>
            <a:srgbClr val="BEDAF0"/>
          </a:solidFill>
        </p:spPr>
        <p:txBody>
          <a:bodyPr wrap="square">
            <a:spAutoFit/>
          </a:bodyPr>
          <a:lstStyle/>
          <a:p>
            <a:r>
              <a:rPr lang="en-GB" dirty="0"/>
              <a:t>What will happen in this tug of war if one group </a:t>
            </a:r>
            <a:br>
              <a:rPr lang="en-GB" dirty="0"/>
            </a:br>
            <a:r>
              <a:rPr lang="en-GB" dirty="0"/>
              <a:t>pulls harder?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5" y="5175409"/>
            <a:ext cx="4128559" cy="461665"/>
          </a:xfrm>
          <a:prstGeom prst="rect">
            <a:avLst/>
          </a:prstGeom>
          <a:solidFill>
            <a:srgbClr val="BEDAF0"/>
          </a:solidFill>
        </p:spPr>
        <p:txBody>
          <a:bodyPr wrap="square">
            <a:spAutoFit/>
          </a:bodyPr>
          <a:lstStyle/>
          <a:p>
            <a:r>
              <a:rPr lang="en-GB" dirty="0"/>
              <a:t>Which direction will it move?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4" y="5740496"/>
            <a:ext cx="6923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 will move in the direction of the largest force.  </a:t>
            </a:r>
          </a:p>
        </p:txBody>
      </p:sp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0A5D40-11C9-4324-8DE1-B6FEEE62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83ECD9-AF76-4B07-9481-415F520552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68296" r="7701" b="8666"/>
          <a:stretch/>
        </p:blipFill>
        <p:spPr>
          <a:xfrm>
            <a:off x="1772302" y="3508957"/>
            <a:ext cx="5599396" cy="1186917"/>
          </a:xfrm>
          <a:prstGeom prst="rect">
            <a:avLst/>
          </a:prstGeom>
        </p:spPr>
      </p:pic>
      <p:sp>
        <p:nvSpPr>
          <p:cNvPr id="11" name="Line 19">
            <a:extLst>
              <a:ext uri="{FF2B5EF4-FFF2-40B4-BE49-F238E27FC236}">
                <a16:creationId xmlns:a16="http://schemas.microsoft.com/office/drawing/2014/main" id="{3323FF41-0B80-45F8-A7EC-22E33096A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814" y="4781425"/>
            <a:ext cx="3371523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3FD4469B-2973-4857-ADC8-DF26A19F83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4911" y="4782649"/>
            <a:ext cx="243555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ED3C377-54E7-4A6D-A379-5F89F6AED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802" y="323697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rgbClr val="286DA6"/>
                </a:solidFill>
              </a:rPr>
              <a:t>400</a:t>
            </a:r>
            <a:r>
              <a:rPr lang="en-US" altLang="en-US" sz="1000" b="1" dirty="0">
                <a:solidFill>
                  <a:srgbClr val="286DA6"/>
                </a:solidFill>
              </a:rPr>
              <a:t> </a:t>
            </a:r>
            <a:r>
              <a:rPr lang="en-US" altLang="en-US" sz="2400" b="1" dirty="0">
                <a:solidFill>
                  <a:srgbClr val="286DA6"/>
                </a:solidFill>
              </a:rPr>
              <a:t>N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7C64A770-A149-4A2F-9EB1-A5E6E7D0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37" y="3200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rgbClr val="286DA6"/>
                </a:solidFill>
              </a:rPr>
              <a:t>500</a:t>
            </a:r>
            <a:r>
              <a:rPr lang="en-US" altLang="en-US" sz="1000" b="1" dirty="0">
                <a:solidFill>
                  <a:srgbClr val="286DA6"/>
                </a:solidFill>
              </a:rPr>
              <a:t> </a:t>
            </a:r>
            <a:r>
              <a:rPr lang="en-US" altLang="en-US" sz="2400" b="1" dirty="0">
                <a:solidFill>
                  <a:srgbClr val="286DA6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274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  <p:bldP spid="11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59EAF4D-448F-451A-B3FF-576C338A5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47" y="3410387"/>
            <a:ext cx="2385223" cy="2647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Balanced and unbalanced forces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5" y="800100"/>
            <a:ext cx="7735887" cy="830997"/>
          </a:xfrm>
          <a:prstGeom prst="rect">
            <a:avLst/>
          </a:prstGeom>
          <a:solidFill>
            <a:srgbClr val="BEDAF0"/>
          </a:solidFill>
        </p:spPr>
        <p:txBody>
          <a:bodyPr wrap="square">
            <a:spAutoFit/>
          </a:bodyPr>
          <a:lstStyle/>
          <a:p>
            <a:r>
              <a:rPr lang="en-GB" dirty="0"/>
              <a:t>Look at these examples. Do they show balanced or unbalanced forces?</a:t>
            </a:r>
          </a:p>
        </p:txBody>
      </p:sp>
      <p:pic>
        <p:nvPicPr>
          <p:cNvPr id="5" name="Picture 4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FFB1A2-7D11-4736-8243-16866402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E27DE-A636-4010-82BC-8C5ECD16E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06" y="3410387"/>
            <a:ext cx="3365543" cy="224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8C87C0-FD26-426A-BFFC-A8F320381272}"/>
              </a:ext>
            </a:extLst>
          </p:cNvPr>
          <p:cNvSpPr/>
          <p:nvPr/>
        </p:nvSpPr>
        <p:spPr>
          <a:xfrm>
            <a:off x="358775" y="2105243"/>
            <a:ext cx="7735888" cy="830997"/>
          </a:xfrm>
          <a:prstGeom prst="rect">
            <a:avLst/>
          </a:prstGeom>
          <a:solidFill>
            <a:srgbClr val="BEDAF0"/>
          </a:solidFill>
        </p:spPr>
        <p:txBody>
          <a:bodyPr wrap="square">
            <a:spAutoFit/>
          </a:bodyPr>
          <a:lstStyle/>
          <a:p>
            <a:r>
              <a:rPr lang="en-GB" dirty="0"/>
              <a:t>If the forces are unbalanced, in which direction will movement happen?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6BC77C7-39A7-4536-B1AA-7CD02C49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199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9611A4-1DEA-42A4-97D1-66845C7B38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0"/>
          <a:stretch/>
        </p:blipFill>
        <p:spPr>
          <a:xfrm>
            <a:off x="358775" y="3410387"/>
            <a:ext cx="2428378" cy="228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P6NydC0b"/>
  <p:tag name="ARTICULATE_DESIGN_ID_3_DEFAULT DESIGN" val="HDJmmRhd"/>
  <p:tag name="ARTICULATE_DESIGN_ID_2_DEFAULT DESIGN" val="pEnH22Mp"/>
  <p:tag name="ARTICULATE_DESIGN_ID_4_DEFAULT DESIGN" val="hnZP7Lr4"/>
  <p:tag name="ARTICULATE_DESIGN_ID_5_DEFAULT DESIGN" val="YA6RjrbT"/>
  <p:tag name="ARTICULATE_DESIGN_ID_6_DEFAULT DESIGN" val="VxMJgrcp"/>
  <p:tag name="ARTICULATE_DESIGN_ID_7_DEFAULT DESIGN" val="AXS7V9ya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16548</TotalTime>
  <Words>935</Words>
  <Application>Microsoft Office PowerPoint</Application>
  <PresentationFormat>On-screen Show (4:3)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Wingdings 2</vt:lpstr>
      <vt:lpstr>1_Default Design</vt:lpstr>
      <vt:lpstr>4_Default Design</vt:lpstr>
      <vt:lpstr>Forces</vt:lpstr>
      <vt:lpstr>Information</vt:lpstr>
      <vt:lpstr>What are forces?</vt:lpstr>
      <vt:lpstr>Push and pull</vt:lpstr>
      <vt:lpstr>What happens when you push an object?</vt:lpstr>
      <vt:lpstr>Friction</vt:lpstr>
      <vt:lpstr>What happens when forces are balanced?</vt:lpstr>
      <vt:lpstr>What happens when forces are unbalanced?</vt:lpstr>
      <vt:lpstr>Balanced and unbalanced forces</vt:lpstr>
      <vt:lpstr>Forces in motion (1)</vt:lpstr>
      <vt:lpstr>Forces in motion (2)</vt:lpstr>
      <vt:lpstr>Non-contact forces</vt:lpstr>
      <vt:lpstr>Magnetic forces</vt:lpstr>
      <vt:lpstr>Electrical forces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subject>Boardworks Elementary School Physical Science</dc:subject>
  <dc:creator>Boardworks</dc:creator>
  <cp:lastModifiedBy>Tim Crilly</cp:lastModifiedBy>
  <cp:revision>809</cp:revision>
  <dcterms:created xsi:type="dcterms:W3CDTF">2003-10-06T13:07:42Z</dcterms:created>
  <dcterms:modified xsi:type="dcterms:W3CDTF">2018-12-04T11:04:06Z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A40D212B-C43C-4791-97FB-528DF1828B42</vt:lpwstr>
  </property>
  <property fmtid="{D5CDD505-2E9C-101B-9397-08002B2CF9AE}" pid="3" name="ArticulatePath">
    <vt:lpwstr>Acceleration</vt:lpwstr>
  </property>
</Properties>
</file>