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ppt/activeX/activeX4.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1" r:id="rId2"/>
  </p:sldMasterIdLst>
  <p:notesMasterIdLst>
    <p:notesMasterId r:id="rId13"/>
  </p:notesMasterIdLst>
  <p:handoutMasterIdLst>
    <p:handoutMasterId r:id="rId14"/>
  </p:handoutMasterIdLst>
  <p:sldIdLst>
    <p:sldId id="347" r:id="rId3"/>
    <p:sldId id="527" r:id="rId4"/>
    <p:sldId id="349" r:id="rId5"/>
    <p:sldId id="350" r:id="rId6"/>
    <p:sldId id="351" r:id="rId7"/>
    <p:sldId id="353" r:id="rId8"/>
    <p:sldId id="354" r:id="rId9"/>
    <p:sldId id="355" r:id="rId10"/>
    <p:sldId id="356" r:id="rId11"/>
    <p:sldId id="358" r:id="rId12"/>
  </p:sldIdLst>
  <p:sldSz cx="9144000" cy="6858000" type="screen4x3"/>
  <p:notesSz cx="7010400" cy="9236075"/>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67">
          <p15:clr>
            <a:srgbClr val="A4A3A4"/>
          </p15:clr>
        </p15:guide>
        <p15:guide id="2" pos="29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Brucker" initials="JB" lastIdx="1" clrIdx="0">
    <p:extLst>
      <p:ext uri="{19B8F6BF-5375-455C-9EA6-DF929625EA0E}">
        <p15:presenceInfo xmlns:p15="http://schemas.microsoft.com/office/powerpoint/2012/main" userId="S-1-5-21-1268628583-2989570989-1043477212-6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FFFFCC"/>
    <a:srgbClr val="FF6602"/>
    <a:srgbClr val="5B0091"/>
    <a:srgbClr val="FF6600"/>
    <a:srgbClr val="FF66FF"/>
    <a:srgbClr val="FF0066"/>
    <a:srgbClr val="00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91" autoAdjust="0"/>
    <p:restoredTop sz="76941" autoAdjust="0"/>
  </p:normalViewPr>
  <p:slideViewPr>
    <p:cSldViewPr snapToGrid="0">
      <p:cViewPr varScale="1">
        <p:scale>
          <a:sx n="84" d="100"/>
          <a:sy n="84" d="100"/>
        </p:scale>
        <p:origin x="2490" y="66"/>
      </p:cViewPr>
      <p:guideLst>
        <p:guide orient="horz" pos="567"/>
        <p:guide pos="291"/>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83" d="100"/>
          <a:sy n="83" d="100"/>
        </p:scale>
        <p:origin x="3852" y="7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3" name="Rectangle 5">
            <a:extLst>
              <a:ext uri="{FF2B5EF4-FFF2-40B4-BE49-F238E27FC236}">
                <a16:creationId xmlns:a16="http://schemas.microsoft.com/office/drawing/2014/main" id="{F4D0E6D2-6D47-44C6-9CCE-0999AF984FB0}"/>
              </a:ext>
            </a:extLst>
          </p:cNvPr>
          <p:cNvSpPr>
            <a:spLocks noGrp="1" noChangeArrowheads="1"/>
          </p:cNvSpPr>
          <p:nvPr>
            <p:ph type="sldNum" sz="quarter" idx="3"/>
          </p:nvPr>
        </p:nvSpPr>
        <p:spPr bwMode="auto">
          <a:xfrm>
            <a:off x="3970938" y="8772669"/>
            <a:ext cx="3037840"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912898D-4C46-4018-A3C5-C22F4CC68639}" type="slidenum">
              <a:rPr lang="en-GB" altLang="en-US"/>
              <a:pPr/>
              <a:t>‹#›</a:t>
            </a:fld>
            <a:endParaRPr lang="en-GB" altLang="en-US"/>
          </a:p>
        </p:txBody>
      </p:sp>
      <p:sp>
        <p:nvSpPr>
          <p:cNvPr id="6" name="Rectangle 7">
            <a:extLst>
              <a:ext uri="{FF2B5EF4-FFF2-40B4-BE49-F238E27FC236}">
                <a16:creationId xmlns:a16="http://schemas.microsoft.com/office/drawing/2014/main" id="{EBED2C8E-FD82-4F01-B9D2-7D2A26F89225}"/>
              </a:ext>
            </a:extLst>
          </p:cNvPr>
          <p:cNvSpPr>
            <a:spLocks noChangeArrowheads="1"/>
          </p:cNvSpPr>
          <p:nvPr/>
        </p:nvSpPr>
        <p:spPr bwMode="auto">
          <a:xfrm>
            <a:off x="1966807" y="8774271"/>
            <a:ext cx="3037840" cy="461804"/>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1FD4BEA4-0CD7-4A28-909B-89BE1FFB7CD1}"/>
              </a:ext>
            </a:extLst>
          </p:cNvPr>
          <p:cNvSpPr>
            <a:spLocks noChangeArrowheads="1"/>
          </p:cNvSpPr>
          <p:nvPr/>
        </p:nvSpPr>
        <p:spPr bwMode="auto">
          <a:xfrm>
            <a:off x="915428" y="115451"/>
            <a:ext cx="5179548" cy="461804"/>
          </a:xfrm>
          <a:prstGeom prst="rect">
            <a:avLst/>
          </a:prstGeom>
          <a:noFill/>
          <a:ln w="9525">
            <a:noFill/>
            <a:miter lim="800000"/>
            <a:headEnd/>
            <a:tailEnd/>
          </a:ln>
        </p:spPr>
        <p:txBody>
          <a:bodyPr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07B4134A-8258-4404-88C1-CFCD11C1919C}"/>
              </a:ext>
            </a:extLst>
          </p:cNvPr>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C090D9EA-1F78-4487-AC63-113D3767089D}"/>
              </a:ext>
            </a:extLst>
          </p:cNvPr>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5" name="Rectangle 7">
            <a:extLst>
              <a:ext uri="{FF2B5EF4-FFF2-40B4-BE49-F238E27FC236}">
                <a16:creationId xmlns:a16="http://schemas.microsoft.com/office/drawing/2014/main" id="{A7AE05E7-4195-47EE-9F90-AB82C973600A}"/>
              </a:ext>
            </a:extLst>
          </p:cNvPr>
          <p:cNvSpPr>
            <a:spLocks noGrp="1" noChangeArrowheads="1"/>
          </p:cNvSpPr>
          <p:nvPr>
            <p:ph type="sldNum" sz="quarter" idx="5"/>
          </p:nvPr>
        </p:nvSpPr>
        <p:spPr bwMode="auto">
          <a:xfrm>
            <a:off x="3970938" y="8772669"/>
            <a:ext cx="3037840"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9EA1E97-11B8-4FD8-A07F-7A67CC6121CD}" type="slidenum">
              <a:rPr lang="en-GB" altLang="en-US"/>
              <a:pPr/>
              <a:t>‹#›</a:t>
            </a:fld>
            <a:endParaRPr lang="en-GB" altLang="en-US"/>
          </a:p>
        </p:txBody>
      </p:sp>
      <p:sp>
        <p:nvSpPr>
          <p:cNvPr id="8" name="Rectangle 9">
            <a:extLst>
              <a:ext uri="{FF2B5EF4-FFF2-40B4-BE49-F238E27FC236}">
                <a16:creationId xmlns:a16="http://schemas.microsoft.com/office/drawing/2014/main" id="{924E21B3-E8BF-4C09-8BFD-FC02E565D437}"/>
              </a:ext>
            </a:extLst>
          </p:cNvPr>
          <p:cNvSpPr>
            <a:spLocks noChangeArrowheads="1"/>
          </p:cNvSpPr>
          <p:nvPr/>
        </p:nvSpPr>
        <p:spPr bwMode="auto">
          <a:xfrm>
            <a:off x="1966807" y="8774271"/>
            <a:ext cx="3037840" cy="461804"/>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E8131111-1799-4A0E-9F0A-740AAD4C7D35}"/>
              </a:ext>
            </a:extLst>
          </p:cNvPr>
          <p:cNvSpPr>
            <a:spLocks noChangeArrowheads="1"/>
          </p:cNvSpPr>
          <p:nvPr/>
        </p:nvSpPr>
        <p:spPr bwMode="auto">
          <a:xfrm>
            <a:off x="915428" y="115451"/>
            <a:ext cx="5179548" cy="461804"/>
          </a:xfrm>
          <a:prstGeom prst="rect">
            <a:avLst/>
          </a:prstGeom>
          <a:noFill/>
          <a:ln w="9525">
            <a:noFill/>
            <a:miter lim="800000"/>
            <a:headEnd/>
            <a:tailEnd/>
          </a:ln>
        </p:spPr>
        <p:txBody>
          <a:bodyPr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31EB235-9472-443B-AAF3-28B7A80ADB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16685C-2936-4714-9BCD-986A83F54D3D}" type="slidenum">
              <a:rPr lang="en-GB" altLang="en-US"/>
              <a:pPr eaLnBrk="1" hangingPunct="1"/>
              <a:t>1</a:t>
            </a:fld>
            <a:endParaRPr lang="en-GB" altLang="en-US"/>
          </a:p>
        </p:txBody>
      </p:sp>
      <p:sp>
        <p:nvSpPr>
          <p:cNvPr id="14339" name="Rectangle 2">
            <a:extLst>
              <a:ext uri="{FF2B5EF4-FFF2-40B4-BE49-F238E27FC236}">
                <a16:creationId xmlns:a16="http://schemas.microsoft.com/office/drawing/2014/main" id="{092345F7-6873-42A8-A163-1E7B6C7FE42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C08B495-39BA-42B3-8CD5-4054E3D353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0BB783F-440C-411A-895E-0769F29A99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C589AF-646D-4AC1-B2DF-3FDE521894C2}" type="slidenum">
              <a:rPr lang="en-GB" altLang="en-US"/>
              <a:pPr eaLnBrk="1" hangingPunct="1"/>
              <a:t>10</a:t>
            </a:fld>
            <a:endParaRPr lang="en-GB" altLang="en-US"/>
          </a:p>
        </p:txBody>
      </p:sp>
      <p:sp>
        <p:nvSpPr>
          <p:cNvPr id="22531" name="Rectangle 2">
            <a:extLst>
              <a:ext uri="{FF2B5EF4-FFF2-40B4-BE49-F238E27FC236}">
                <a16:creationId xmlns:a16="http://schemas.microsoft.com/office/drawing/2014/main" id="{64BCACC1-F115-4D6A-A13D-B80972BADF2E}"/>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C0EC2954-5323-490F-967A-E905E88A47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Road surfaces must be rough to create friction between tires and the road so that vehicles don’t skid. Discuss what happens when roads are covered in snow and ice. Why do people put sand and salt on icy roads to make them safer? </a:t>
            </a:r>
            <a:endParaRPr lang="en-US" altLang="en-US">
              <a:latin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Ask students to think of other scenarios in which friction is useful. Friction between our shoes and the floor stops us from slipping. Friction between brakes and wheels helps bikes and cars slow down. </a:t>
            </a:r>
          </a:p>
          <a:p>
            <a:pPr eaLnBrk="1" hangingPunct="1"/>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Friction can also be unhelpful. If you don't lubricate your bike regularly with oil, the friction in the chain and axles increases. Your bike will be noisy and difficult to pedal. When there is a lot of friction between moving parts, energy is lost as heat. Think of what happens when you rub your hands together quickly. </a:t>
            </a:r>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155190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140A273-8BD3-4510-94DA-FEE269900A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9AA5D6-4CB7-43C8-9F4C-87053DB1D424}" type="slidenum">
              <a:rPr lang="en-GB" altLang="en-US"/>
              <a:pPr eaLnBrk="1" hangingPunct="1"/>
              <a:t>3</a:t>
            </a:fld>
            <a:endParaRPr lang="en-GB" altLang="en-US"/>
          </a:p>
        </p:txBody>
      </p:sp>
      <p:sp>
        <p:nvSpPr>
          <p:cNvPr id="15363" name="Rectangle 2">
            <a:extLst>
              <a:ext uri="{FF2B5EF4-FFF2-40B4-BE49-F238E27FC236}">
                <a16:creationId xmlns:a16="http://schemas.microsoft.com/office/drawing/2014/main" id="{2A3FBCB0-4017-4E88-A8C1-C66981BCBC65}"/>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55B1921C-F961-4C60-BA35-47E26957E3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090D321-8D66-4120-96A2-0E47F809CF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9F1E5E-8574-41D9-805D-64FC96F50B75}" type="slidenum">
              <a:rPr lang="en-GB" altLang="en-US"/>
              <a:pPr eaLnBrk="1" hangingPunct="1"/>
              <a:t>4</a:t>
            </a:fld>
            <a:endParaRPr lang="en-GB" altLang="en-US"/>
          </a:p>
        </p:txBody>
      </p:sp>
      <p:sp>
        <p:nvSpPr>
          <p:cNvPr id="16387" name="Rectangle 2">
            <a:extLst>
              <a:ext uri="{FF2B5EF4-FFF2-40B4-BE49-F238E27FC236}">
                <a16:creationId xmlns:a16="http://schemas.microsoft.com/office/drawing/2014/main" id="{8B574F75-7814-4E55-B0D3-979ACC0BF4F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B822E67-2F24-4EA6-9738-FE138C3E59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661244B-7C77-46D3-B67D-2B4FF01C59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953760-BAE0-4148-879A-C3C6B4E78594}" type="slidenum">
              <a:rPr lang="en-GB" altLang="en-US"/>
              <a:pPr eaLnBrk="1" hangingPunct="1"/>
              <a:t>5</a:t>
            </a:fld>
            <a:endParaRPr lang="en-GB" altLang="en-US"/>
          </a:p>
        </p:txBody>
      </p:sp>
      <p:sp>
        <p:nvSpPr>
          <p:cNvPr id="17411" name="Rectangle 2">
            <a:extLst>
              <a:ext uri="{FF2B5EF4-FFF2-40B4-BE49-F238E27FC236}">
                <a16:creationId xmlns:a16="http://schemas.microsoft.com/office/drawing/2014/main" id="{D9F637A1-937C-4142-8714-976644F162D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5885DDA-89B9-4035-BF6F-DC8D0CA4ED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Explain that the frictional resistance force of a stationary object may prevent the object from moving. </a:t>
            </a:r>
          </a:p>
          <a:p>
            <a:pPr eaLnBrk="1" hangingPunct="1"/>
            <a:r>
              <a:rPr lang="en-GB" altLang="en-US" dirty="0">
                <a:latin typeface="Arial" panose="020B0604020202020204" pitchFamily="34" charset="0"/>
              </a:rPr>
              <a:t>There are two components of frictional resistance: the coefficient of friction and the weight of the object being moved. You may wish to discuss the component of weight and what affect this has on surface friction in more detail.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B16AC98-D717-4B04-B70B-7FA5753BA2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D27947-8019-4192-868F-DE3EFA339FC2}" type="slidenum">
              <a:rPr lang="en-GB" altLang="en-US"/>
              <a:pPr eaLnBrk="1" hangingPunct="1"/>
              <a:t>6</a:t>
            </a:fld>
            <a:endParaRPr lang="en-GB" altLang="en-US"/>
          </a:p>
        </p:txBody>
      </p:sp>
      <p:sp>
        <p:nvSpPr>
          <p:cNvPr id="18435" name="Rectangle 2">
            <a:extLst>
              <a:ext uri="{FF2B5EF4-FFF2-40B4-BE49-F238E27FC236}">
                <a16:creationId xmlns:a16="http://schemas.microsoft.com/office/drawing/2014/main" id="{4E0BBDE1-12A5-43F3-A79E-F3063049D1B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E3C984B-F11B-4CEB-90BD-88E2EE72A6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can be investigated and predict reasonable outcomes based on patterns such as cause-effect relationships.</a:t>
            </a:r>
            <a:endParaRPr lang="en-GB" dirty="0">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5C232D4-C992-444C-A857-A452813840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E51288-B619-4153-B7EB-84786430F3E7}" type="slidenum">
              <a:rPr lang="en-GB" altLang="en-US"/>
              <a:pPr eaLnBrk="1" hangingPunct="1"/>
              <a:t>7</a:t>
            </a:fld>
            <a:endParaRPr lang="en-GB" altLang="en-US"/>
          </a:p>
        </p:txBody>
      </p:sp>
      <p:sp>
        <p:nvSpPr>
          <p:cNvPr id="19459" name="Rectangle 2">
            <a:extLst>
              <a:ext uri="{FF2B5EF4-FFF2-40B4-BE49-F238E27FC236}">
                <a16:creationId xmlns:a16="http://schemas.microsoft.com/office/drawing/2014/main" id="{D90C8093-C856-44D9-A397-21B1005CB59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A4287685-5DFE-4ED4-AD67-E2AE33DB0E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 </a:t>
            </a:r>
            <a:r>
              <a:rPr lang="en-GB" sz="1200" kern="1200" dirty="0">
                <a:solidFill>
                  <a:schemeClr val="tx1"/>
                </a:solidFill>
                <a:effectLst/>
                <a:latin typeface="Arial" charset="0"/>
                <a:ea typeface="+mn-ea"/>
                <a:cs typeface="+mn-cs"/>
              </a:rPr>
              <a:t>Make observations and/or measurements to produce data to serve as the basis for evidence for an explanation of a phenomenon or to test a design solution.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EFCF4DF-F467-43FC-B61A-968F803D7A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A8DB4B-423D-4EA9-B3DB-EADB39EE2B72}" type="slidenum">
              <a:rPr lang="en-GB" altLang="en-US"/>
              <a:pPr eaLnBrk="1" hangingPunct="1"/>
              <a:t>8</a:t>
            </a:fld>
            <a:endParaRPr lang="en-GB" altLang="en-US"/>
          </a:p>
        </p:txBody>
      </p:sp>
      <p:sp>
        <p:nvSpPr>
          <p:cNvPr id="20483" name="Rectangle 2">
            <a:extLst>
              <a:ext uri="{FF2B5EF4-FFF2-40B4-BE49-F238E27FC236}">
                <a16:creationId xmlns:a16="http://schemas.microsoft.com/office/drawing/2014/main" id="{EC69C1AF-4EEF-423C-9CD2-DF5410D337F2}"/>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8AD2ED19-84E5-49F5-9661-E31332633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Represent data in tables and/or various graphical displays (bar graphs, pictographs and/or pie charts) to reveal patterns that indicate relationships.</a:t>
            </a:r>
            <a:endParaRPr lang="en-GB" dirty="0">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kern="1200" dirty="0">
              <a:solidFill>
                <a:schemeClr val="tx1"/>
              </a:solidFill>
              <a:effectLst/>
              <a:latin typeface="Arial" charset="0"/>
              <a:ea typeface="+mn-ea"/>
              <a:cs typeface="+mn-cs"/>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57BA0B7-AE82-4C58-A6B1-D296829D72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8E30EE-B55E-4290-87F5-2695A6A36F90}" type="slidenum">
              <a:rPr lang="en-GB" altLang="en-US"/>
              <a:pPr eaLnBrk="1" hangingPunct="1"/>
              <a:t>9</a:t>
            </a:fld>
            <a:endParaRPr lang="en-GB" altLang="en-US"/>
          </a:p>
        </p:txBody>
      </p:sp>
      <p:sp>
        <p:nvSpPr>
          <p:cNvPr id="21507" name="Rectangle 2">
            <a:extLst>
              <a:ext uri="{FF2B5EF4-FFF2-40B4-BE49-F238E27FC236}">
                <a16:creationId xmlns:a16="http://schemas.microsoft.com/office/drawing/2014/main" id="{A635B27B-5F9E-4122-86E9-296CC6725983}"/>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A1E1E84-2A4F-4CDB-94A5-E6BD736797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Construct an explanation of observed relationships (e.g., the distribution of plants in the back yard).</a:t>
            </a:r>
            <a:endParaRPr lang="en-GB" dirty="0">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effectLst/>
            </a:endParaRPr>
          </a:p>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230102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160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47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370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0553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14099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088221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320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57261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958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265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2540768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4819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17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5094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5146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1057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4314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872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0486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87414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6110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0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20973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88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706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3581071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4"/>
    </p:custDataLst>
    <p:extLst>
      <p:ext uri="{BB962C8B-B14F-4D97-AF65-F5344CB8AC3E}">
        <p14:creationId xmlns:p14="http://schemas.microsoft.com/office/powerpoint/2010/main" val="356267470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206858F6-C073-4055-8829-9EEDB3F0132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r>
              <a:rPr lang="en-GB" altLang="en-US" sz="5400" dirty="0"/>
            </a:br>
            <a:r>
              <a:rPr lang="en-GB" altLang="en-US" sz="5400" dirty="0"/>
              <a:t>Friction</a:t>
            </a:r>
            <a:endParaRPr lang="en-US" alt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a:extLst>
              <a:ext uri="{FF2B5EF4-FFF2-40B4-BE49-F238E27FC236}">
                <a16:creationId xmlns:a16="http://schemas.microsoft.com/office/drawing/2014/main" id="{F34E2508-D6DA-4112-9EDD-80C837850637}"/>
              </a:ext>
            </a:extLst>
          </p:cNvPr>
          <p:cNvSpPr txBox="1">
            <a:spLocks noChangeArrowheads="1"/>
          </p:cNvSpPr>
          <p:nvPr/>
        </p:nvSpPr>
        <p:spPr bwMode="auto">
          <a:xfrm>
            <a:off x="461963" y="900113"/>
            <a:ext cx="7962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solidFill>
                  <a:srgbClr val="000066"/>
                </a:solidFill>
              </a:rPr>
              <a:t>What type of road surface is needed to keep cars and bicycles from skidding?</a:t>
            </a:r>
            <a:r>
              <a:rPr lang="en-GB" altLang="en-US"/>
              <a:t>  </a:t>
            </a:r>
            <a:endParaRPr lang="en-US" altLang="en-US"/>
          </a:p>
        </p:txBody>
      </p:sp>
      <p:sp>
        <p:nvSpPr>
          <p:cNvPr id="208902" name="Text Box 6">
            <a:extLst>
              <a:ext uri="{FF2B5EF4-FFF2-40B4-BE49-F238E27FC236}">
                <a16:creationId xmlns:a16="http://schemas.microsoft.com/office/drawing/2014/main" id="{C9F4DC4E-BC52-4469-949F-F43534B2A5B0}"/>
              </a:ext>
            </a:extLst>
          </p:cNvPr>
          <p:cNvSpPr txBox="1">
            <a:spLocks noChangeArrowheads="1"/>
          </p:cNvSpPr>
          <p:nvPr/>
        </p:nvSpPr>
        <p:spPr bwMode="auto">
          <a:xfrm>
            <a:off x="461963" y="5221288"/>
            <a:ext cx="8088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solidFill>
                  <a:srgbClr val="000066"/>
                </a:solidFill>
              </a:rPr>
              <a:t>Make a list of examples where high or low friction occurs. Describe surfaces that cause high and low friction. </a:t>
            </a:r>
            <a:endParaRPr lang="en-US" altLang="en-US" sz="2400">
              <a:solidFill>
                <a:srgbClr val="000066"/>
              </a:solidFill>
            </a:endParaRPr>
          </a:p>
        </p:txBody>
      </p:sp>
      <p:pic>
        <p:nvPicPr>
          <p:cNvPr id="12292" name="Picture 7" descr="street_sceen">
            <a:extLst>
              <a:ext uri="{FF2B5EF4-FFF2-40B4-BE49-F238E27FC236}">
                <a16:creationId xmlns:a16="http://schemas.microsoft.com/office/drawing/2014/main" id="{3DA7447D-7596-40AF-B7F4-994364D79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1936750"/>
            <a:ext cx="812165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4">
            <a:extLst>
              <a:ext uri="{FF2B5EF4-FFF2-40B4-BE49-F238E27FC236}">
                <a16:creationId xmlns:a16="http://schemas.microsoft.com/office/drawing/2014/main" id="{F0C048FF-3670-4E17-9ECA-D43452CC584F}"/>
              </a:ext>
            </a:extLst>
          </p:cNvPr>
          <p:cNvSpPr>
            <a:spLocks noGrp="1" noChangeArrowheads="1"/>
          </p:cNvSpPr>
          <p:nvPr>
            <p:ph type="title"/>
          </p:nvPr>
        </p:nvSpPr>
        <p:spPr/>
        <p:txBody>
          <a:bodyPr/>
          <a:lstStyle/>
          <a:p>
            <a:pPr eaLnBrk="1" hangingPunct="1"/>
            <a:r>
              <a:rPr lang="en-GB" altLang="en-US" dirty="0"/>
              <a:t>Road surfaces</a:t>
            </a:r>
          </a:p>
        </p:txBody>
      </p:sp>
      <p:pic>
        <p:nvPicPr>
          <p:cNvPr id="7" name="Picture 9" descr="notes_icon">
            <a:extLst>
              <a:ext uri="{FF2B5EF4-FFF2-40B4-BE49-F238E27FC236}">
                <a16:creationId xmlns:a16="http://schemas.microsoft.com/office/drawing/2014/main" id="{AD390A6C-E8E1-4E49-A39C-B80F54460848}"/>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Constructing Explanations and Designing Solutions</a:t>
            </a:r>
          </a:p>
          <a:p>
            <a:pPr marL="182563" indent="-182563">
              <a:buSzPct val="150000"/>
              <a:buFont typeface="Arial" panose="020B0604020202020204" pitchFamily="34" charset="0"/>
              <a:buChar char="•"/>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1">
            <a:extLst>
              <a:ext uri="{FF2B5EF4-FFF2-40B4-BE49-F238E27FC236}">
                <a16:creationId xmlns:a16="http://schemas.microsoft.com/office/drawing/2014/main" id="{C15B85B7-82B0-4575-81E9-160BF94CDE32}"/>
              </a:ext>
            </a:extLst>
          </p:cNvPr>
          <p:cNvSpPr>
            <a:spLocks noGrp="1" noChangeArrowheads="1"/>
          </p:cNvSpPr>
          <p:nvPr>
            <p:ph type="title"/>
          </p:nvPr>
        </p:nvSpPr>
        <p:spPr/>
        <p:txBody>
          <a:bodyPr/>
          <a:lstStyle/>
          <a:p>
            <a:pPr eaLnBrk="1" hangingPunct="1"/>
            <a:r>
              <a:rPr lang="en-GB" altLang="en-US" dirty="0"/>
              <a:t>What is friction?</a:t>
            </a:r>
          </a:p>
        </p:txBody>
      </p:sp>
      <p:pic>
        <p:nvPicPr>
          <p:cNvPr id="6" name="Picture 19">
            <a:hlinkClick r:id="" action="ppaction://hlinkshowjump?jump=nextslide"/>
            <a:extLst>
              <a:ext uri="{FF2B5EF4-FFF2-40B4-BE49-F238E27FC236}">
                <a16:creationId xmlns:a16="http://schemas.microsoft.com/office/drawing/2014/main" id="{7D2E285B-03AC-4FBC-9AF0-A70A9617B2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D2FBDFB8-286D-4412-A49C-C90357E8B850}"/>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52"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D7485B02-C794-477E-BF0A-B1731E5D878B}"/>
                    </a:ext>
                  </a:extLst>
                </p:cNvPr>
                <p:cNvPicPr>
                  <a:picLocks/>
                </p:cNvPicPr>
                <p:nvPr/>
              </p:nvPicPr>
              <p:blipFill>
                <a:blip r:embed="rId7"/>
                <a:stretch>
                  <a:fillRect/>
                </a:stretch>
              </p:blipFill>
              <p:spPr>
                <a:xfrm>
                  <a:off x="203200" y="838200"/>
                  <a:ext cx="87122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DD035A70-535C-4FA4-A8CB-644AB426A38F}"/>
              </a:ext>
            </a:extLst>
          </p:cNvPr>
          <p:cNvSpPr>
            <a:spLocks noChangeArrowheads="1"/>
          </p:cNvSpPr>
          <p:nvPr/>
        </p:nvSpPr>
        <p:spPr bwMode="auto">
          <a:xfrm>
            <a:off x="469900" y="900113"/>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rgbClr val="000066"/>
                </a:solidFill>
              </a:rPr>
              <a:t>The ‘hills and valleys’ of the two surfaces snag as the objects rub against each other. The resisting force caused by the snagging of the surfaces is called</a:t>
            </a:r>
            <a:r>
              <a:rPr lang="en-GB" altLang="en-US" sz="2400" b="1" dirty="0">
                <a:solidFill>
                  <a:srgbClr val="FF6602"/>
                </a:solidFill>
              </a:rPr>
              <a:t> </a:t>
            </a:r>
            <a:r>
              <a:rPr lang="en-GB" altLang="en-US" sz="2400" b="1" dirty="0">
                <a:solidFill>
                  <a:srgbClr val="286DA6"/>
                </a:solidFill>
              </a:rPr>
              <a:t>friction</a:t>
            </a:r>
            <a:r>
              <a:rPr lang="en-GB" altLang="en-US" sz="2400" dirty="0">
                <a:solidFill>
                  <a:srgbClr val="000066"/>
                </a:solidFill>
              </a:rPr>
              <a:t>.</a:t>
            </a:r>
            <a:endParaRPr lang="en-US" altLang="en-US" sz="2400" dirty="0">
              <a:solidFill>
                <a:srgbClr val="000066"/>
              </a:solidFill>
            </a:endParaRPr>
          </a:p>
        </p:txBody>
      </p:sp>
      <p:sp>
        <p:nvSpPr>
          <p:cNvPr id="200709" name="Rectangle 5">
            <a:extLst>
              <a:ext uri="{FF2B5EF4-FFF2-40B4-BE49-F238E27FC236}">
                <a16:creationId xmlns:a16="http://schemas.microsoft.com/office/drawing/2014/main" id="{9DA72C69-E739-429D-B2D6-AF514F75A027}"/>
              </a:ext>
            </a:extLst>
          </p:cNvPr>
          <p:cNvSpPr>
            <a:spLocks noChangeArrowheads="1"/>
          </p:cNvSpPr>
          <p:nvPr/>
        </p:nvSpPr>
        <p:spPr bwMode="auto">
          <a:xfrm>
            <a:off x="461963" y="4978400"/>
            <a:ext cx="84439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solidFill>
                  <a:srgbClr val="000066"/>
                </a:solidFill>
              </a:rPr>
              <a:t>If the two surfaces are very rough, they will cause a large amount of friction. If the two surfaces are smoother, they will cause only a small amount of friction. </a:t>
            </a:r>
            <a:endParaRPr lang="en-US" altLang="en-US" sz="2400">
              <a:solidFill>
                <a:srgbClr val="000066"/>
              </a:solidFill>
            </a:endParaRPr>
          </a:p>
        </p:txBody>
      </p:sp>
      <p:pic>
        <p:nvPicPr>
          <p:cNvPr id="9220" name="Picture 6" descr="zoom">
            <a:extLst>
              <a:ext uri="{FF2B5EF4-FFF2-40B4-BE49-F238E27FC236}">
                <a16:creationId xmlns:a16="http://schemas.microsoft.com/office/drawing/2014/main" id="{85796610-5B63-413D-9566-DB2CED10C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941513"/>
            <a:ext cx="78644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8">
            <a:extLst>
              <a:ext uri="{FF2B5EF4-FFF2-40B4-BE49-F238E27FC236}">
                <a16:creationId xmlns:a16="http://schemas.microsoft.com/office/drawing/2014/main" id="{3E39ED50-F367-47D4-AF5B-4AA48DE67C39}"/>
              </a:ext>
            </a:extLst>
          </p:cNvPr>
          <p:cNvSpPr>
            <a:spLocks noGrp="1" noChangeArrowheads="1"/>
          </p:cNvSpPr>
          <p:nvPr>
            <p:ph type="title"/>
          </p:nvPr>
        </p:nvSpPr>
        <p:spPr/>
        <p:txBody>
          <a:bodyPr/>
          <a:lstStyle/>
          <a:p>
            <a:pPr eaLnBrk="1" hangingPunct="1"/>
            <a:r>
              <a:rPr lang="en-GB" altLang="en-US" dirty="0"/>
              <a:t>Resisting forces</a:t>
            </a:r>
          </a:p>
        </p:txBody>
      </p:sp>
      <p:pic>
        <p:nvPicPr>
          <p:cNvPr id="7" name="Picture 19">
            <a:hlinkClick r:id="" action="ppaction://hlinkshowjump?jump=nextslide"/>
            <a:extLst>
              <a:ext uri="{FF2B5EF4-FFF2-40B4-BE49-F238E27FC236}">
                <a16:creationId xmlns:a16="http://schemas.microsoft.com/office/drawing/2014/main" id="{37E4277C-D78C-438C-A87A-D30671D9286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a:extLst>
              <a:ext uri="{FF2B5EF4-FFF2-40B4-BE49-F238E27FC236}">
                <a16:creationId xmlns:a16="http://schemas.microsoft.com/office/drawing/2014/main" id="{555C1EB5-2AC3-4915-BF57-425F12763690}"/>
              </a:ext>
            </a:extLst>
          </p:cNvPr>
          <p:cNvSpPr>
            <a:spLocks noChangeArrowheads="1"/>
          </p:cNvSpPr>
          <p:nvPr/>
        </p:nvSpPr>
        <p:spPr bwMode="auto">
          <a:xfrm>
            <a:off x="461963" y="2447866"/>
            <a:ext cx="8408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rgbClr val="000066"/>
                </a:solidFill>
              </a:rPr>
              <a:t>An object will only move when the force applied to it is greater than the friction between the object and the surface on which it is sitting.</a:t>
            </a:r>
          </a:p>
        </p:txBody>
      </p:sp>
      <p:sp>
        <p:nvSpPr>
          <p:cNvPr id="10244" name="Text Box 6">
            <a:extLst>
              <a:ext uri="{FF2B5EF4-FFF2-40B4-BE49-F238E27FC236}">
                <a16:creationId xmlns:a16="http://schemas.microsoft.com/office/drawing/2014/main" id="{00D07D8C-1B8E-46EA-A1EB-0E4884EBD59C}"/>
              </a:ext>
            </a:extLst>
          </p:cNvPr>
          <p:cNvSpPr txBox="1">
            <a:spLocks noChangeArrowheads="1"/>
          </p:cNvSpPr>
          <p:nvPr/>
        </p:nvSpPr>
        <p:spPr bwMode="auto">
          <a:xfrm>
            <a:off x="461963" y="900113"/>
            <a:ext cx="84105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dirty="0">
                <a:solidFill>
                  <a:srgbClr val="000066"/>
                </a:solidFill>
              </a:rPr>
              <a:t>Two surfaces don’t have to slide over each other to create friction. Friction occurs between an object and a surface even when the object is stationary. </a:t>
            </a:r>
            <a:endParaRPr lang="en-US" altLang="en-US" sz="2400" dirty="0">
              <a:solidFill>
                <a:srgbClr val="000066"/>
              </a:solidFill>
            </a:endParaRPr>
          </a:p>
        </p:txBody>
      </p:sp>
      <p:pic>
        <p:nvPicPr>
          <p:cNvPr id="201736" name="Picture 8" descr="drag">
            <a:extLst>
              <a:ext uri="{FF2B5EF4-FFF2-40B4-BE49-F238E27FC236}">
                <a16:creationId xmlns:a16="http://schemas.microsoft.com/office/drawing/2014/main" id="{D4836F0D-7DF2-4573-B14B-DE7F29F63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4184650"/>
            <a:ext cx="4224337"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11">
            <a:extLst>
              <a:ext uri="{FF2B5EF4-FFF2-40B4-BE49-F238E27FC236}">
                <a16:creationId xmlns:a16="http://schemas.microsoft.com/office/drawing/2014/main" id="{6E0EBB7D-E872-47D3-A41F-8F86BB89E5A0}"/>
              </a:ext>
            </a:extLst>
          </p:cNvPr>
          <p:cNvSpPr>
            <a:spLocks noGrp="1" noChangeArrowheads="1"/>
          </p:cNvSpPr>
          <p:nvPr>
            <p:ph type="title"/>
          </p:nvPr>
        </p:nvSpPr>
        <p:spPr/>
        <p:txBody>
          <a:bodyPr/>
          <a:lstStyle/>
          <a:p>
            <a:pPr eaLnBrk="1" hangingPunct="1"/>
            <a:r>
              <a:rPr lang="en-GB" altLang="en-US" dirty="0"/>
              <a:t>Stationary friction</a:t>
            </a:r>
          </a:p>
        </p:txBody>
      </p:sp>
      <p:pic>
        <p:nvPicPr>
          <p:cNvPr id="10" name="Picture 19">
            <a:hlinkClick r:id="" action="ppaction://hlinkshowjump?jump=nextslide"/>
            <a:extLst>
              <a:ext uri="{FF2B5EF4-FFF2-40B4-BE49-F238E27FC236}">
                <a16:creationId xmlns:a16="http://schemas.microsoft.com/office/drawing/2014/main" id="{29E530B8-475B-48F0-9A04-C9B26C2B05F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75A76EB8-3A6B-4A75-A9F9-22ACFA63A37F}"/>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2" name="Rectangle 1">
            <a:extLst>
              <a:ext uri="{FF2B5EF4-FFF2-40B4-BE49-F238E27FC236}">
                <a16:creationId xmlns:a16="http://schemas.microsoft.com/office/drawing/2014/main" id="{11BA36A5-34FE-4D63-9555-1029A40D695E}"/>
              </a:ext>
            </a:extLst>
          </p:cNvPr>
          <p:cNvSpPr/>
          <p:nvPr/>
        </p:nvSpPr>
        <p:spPr>
          <a:xfrm>
            <a:off x="461962" y="3995619"/>
            <a:ext cx="4029929" cy="1200329"/>
          </a:xfrm>
          <a:prstGeom prst="rect">
            <a:avLst/>
          </a:prstGeom>
        </p:spPr>
        <p:txBody>
          <a:bodyPr wrap="square">
            <a:spAutoFit/>
          </a:bodyPr>
          <a:lstStyle/>
          <a:p>
            <a:pPr>
              <a:spcBef>
                <a:spcPct val="50000"/>
              </a:spcBef>
              <a:buClr>
                <a:srgbClr val="286DA6"/>
              </a:buClr>
              <a:buFont typeface="Wingdings" panose="05000000000000000000" pitchFamily="2" charset="2"/>
              <a:buChar char="l"/>
            </a:pPr>
            <a:r>
              <a:rPr lang="en-GB" altLang="en-US" dirty="0"/>
              <a:t> </a:t>
            </a:r>
            <a:r>
              <a:rPr lang="en-GB" altLang="en-US" sz="2400" dirty="0">
                <a:solidFill>
                  <a:srgbClr val="000066"/>
                </a:solidFill>
              </a:rPr>
              <a:t>Would it be more difficult to move an object on a smooth or a rough surface?</a:t>
            </a:r>
          </a:p>
        </p:txBody>
      </p:sp>
      <p:sp>
        <p:nvSpPr>
          <p:cNvPr id="13" name="Rectangle 12">
            <a:extLst>
              <a:ext uri="{FF2B5EF4-FFF2-40B4-BE49-F238E27FC236}">
                <a16:creationId xmlns:a16="http://schemas.microsoft.com/office/drawing/2014/main" id="{16F672CE-AEA9-42E2-B55D-1C54B8274A89}"/>
              </a:ext>
            </a:extLst>
          </p:cNvPr>
          <p:cNvSpPr/>
          <p:nvPr/>
        </p:nvSpPr>
        <p:spPr>
          <a:xfrm>
            <a:off x="461963" y="5556250"/>
            <a:ext cx="4029929" cy="461665"/>
          </a:xfrm>
          <a:prstGeom prst="rect">
            <a:avLst/>
          </a:prstGeom>
        </p:spPr>
        <p:txBody>
          <a:bodyPr wrap="square">
            <a:spAutoFit/>
          </a:bodyPr>
          <a:lstStyle/>
          <a:p>
            <a:pPr>
              <a:spcBef>
                <a:spcPct val="50000"/>
              </a:spcBef>
              <a:buClr>
                <a:srgbClr val="286DA6"/>
              </a:buClr>
              <a:buFont typeface="Wingdings" panose="05000000000000000000" pitchFamily="2" charset="2"/>
              <a:buChar char="l"/>
            </a:pPr>
            <a:r>
              <a:rPr lang="en-GB" altLang="en-US" dirty="0"/>
              <a:t> </a:t>
            </a:r>
            <a:r>
              <a:rPr lang="en-GB" altLang="en-US" sz="2400" dirty="0">
                <a:solidFill>
                  <a:srgbClr val="000066"/>
                </a:solidFill>
              </a:rPr>
              <a:t>How could we find 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7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2" grpId="0"/>
      <p:bldP spid="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materials">
            <a:extLst>
              <a:ext uri="{FF2B5EF4-FFF2-40B4-BE49-F238E27FC236}">
                <a16:creationId xmlns:a16="http://schemas.microsoft.com/office/drawing/2014/main" id="{7A7A3A48-E42D-49AA-9970-318AF677D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3" y="1876425"/>
            <a:ext cx="7488237"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a:extLst>
              <a:ext uri="{FF2B5EF4-FFF2-40B4-BE49-F238E27FC236}">
                <a16:creationId xmlns:a16="http://schemas.microsoft.com/office/drawing/2014/main" id="{BCB9080A-1B76-4B9D-B4AA-EFDF39023EA2}"/>
              </a:ext>
            </a:extLst>
          </p:cNvPr>
          <p:cNvSpPr>
            <a:spLocks noChangeArrowheads="1"/>
          </p:cNvSpPr>
          <p:nvPr/>
        </p:nvSpPr>
        <p:spPr bwMode="auto">
          <a:xfrm>
            <a:off x="358775" y="823913"/>
            <a:ext cx="833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solidFill>
                  <a:srgbClr val="000066"/>
                </a:solidFill>
              </a:rPr>
              <a:t>Which surface do you think will need the largest force in order to make an object start moving?</a:t>
            </a:r>
            <a:endParaRPr lang="en-US" altLang="en-US" sz="2400">
              <a:solidFill>
                <a:srgbClr val="000066"/>
              </a:solidFill>
            </a:endParaRPr>
          </a:p>
        </p:txBody>
      </p:sp>
      <p:sp>
        <p:nvSpPr>
          <p:cNvPr id="203783" name="Rectangle 7">
            <a:extLst>
              <a:ext uri="{FF2B5EF4-FFF2-40B4-BE49-F238E27FC236}">
                <a16:creationId xmlns:a16="http://schemas.microsoft.com/office/drawing/2014/main" id="{42BE2304-62FC-4509-B551-7EA254645F45}"/>
              </a:ext>
            </a:extLst>
          </p:cNvPr>
          <p:cNvSpPr>
            <a:spLocks noChangeArrowheads="1"/>
          </p:cNvSpPr>
          <p:nvPr/>
        </p:nvSpPr>
        <p:spPr bwMode="auto">
          <a:xfrm>
            <a:off x="358775" y="1616075"/>
            <a:ext cx="782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solidFill>
                  <a:srgbClr val="000066"/>
                </a:solidFill>
              </a:rPr>
              <a:t>Which surface will produce the largest friction? </a:t>
            </a:r>
            <a:endParaRPr lang="en-US" altLang="en-US" sz="2400">
              <a:solidFill>
                <a:srgbClr val="000066"/>
              </a:solidFill>
            </a:endParaRPr>
          </a:p>
        </p:txBody>
      </p:sp>
      <p:sp>
        <p:nvSpPr>
          <p:cNvPr id="203784" name="Rectangle 8">
            <a:extLst>
              <a:ext uri="{FF2B5EF4-FFF2-40B4-BE49-F238E27FC236}">
                <a16:creationId xmlns:a16="http://schemas.microsoft.com/office/drawing/2014/main" id="{5447CF64-F64F-4A8B-98EC-3ECC0E605F86}"/>
              </a:ext>
            </a:extLst>
          </p:cNvPr>
          <p:cNvSpPr>
            <a:spLocks noChangeArrowheads="1"/>
          </p:cNvSpPr>
          <p:nvPr/>
        </p:nvSpPr>
        <p:spPr bwMode="auto">
          <a:xfrm>
            <a:off x="358775" y="2078038"/>
            <a:ext cx="827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solidFill>
                  <a:srgbClr val="000066"/>
                </a:solidFill>
              </a:rPr>
              <a:t>Which surface will produce the smallest friction?</a:t>
            </a:r>
          </a:p>
        </p:txBody>
      </p:sp>
      <p:sp>
        <p:nvSpPr>
          <p:cNvPr id="11271" name="Rectangle 10">
            <a:extLst>
              <a:ext uri="{FF2B5EF4-FFF2-40B4-BE49-F238E27FC236}">
                <a16:creationId xmlns:a16="http://schemas.microsoft.com/office/drawing/2014/main" id="{A47886F0-E55C-4B61-B6DA-E012DC485EF0}"/>
              </a:ext>
            </a:extLst>
          </p:cNvPr>
          <p:cNvSpPr>
            <a:spLocks noGrp="1" noChangeArrowheads="1"/>
          </p:cNvSpPr>
          <p:nvPr>
            <p:ph type="title"/>
          </p:nvPr>
        </p:nvSpPr>
        <p:spPr/>
        <p:txBody>
          <a:bodyPr/>
          <a:lstStyle/>
          <a:p>
            <a:pPr eaLnBrk="1" hangingPunct="1"/>
            <a:r>
              <a:rPr lang="en-GB" altLang="en-US" dirty="0"/>
              <a:t>Different surface frictions </a:t>
            </a:r>
          </a:p>
        </p:txBody>
      </p:sp>
      <p:sp>
        <p:nvSpPr>
          <p:cNvPr id="11272" name="Rectangle 11">
            <a:extLst>
              <a:ext uri="{FF2B5EF4-FFF2-40B4-BE49-F238E27FC236}">
                <a16:creationId xmlns:a16="http://schemas.microsoft.com/office/drawing/2014/main" id="{7E52419F-0E8C-4719-971E-EE660D51E87B}"/>
              </a:ext>
            </a:extLst>
          </p:cNvPr>
          <p:cNvSpPr>
            <a:spLocks noChangeArrowheads="1"/>
          </p:cNvSpPr>
          <p:nvPr/>
        </p:nvSpPr>
        <p:spPr bwMode="auto">
          <a:xfrm>
            <a:off x="1903413" y="6086475"/>
            <a:ext cx="1306512" cy="404813"/>
          </a:xfrm>
          <a:prstGeom prst="rect">
            <a:avLst/>
          </a:prstGeom>
          <a:solidFill>
            <a:schemeClr val="bg1"/>
          </a:solidFill>
          <a:ln w="50800">
            <a:solidFill>
              <a:srgbClr val="00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b="1">
              <a:solidFill>
                <a:srgbClr val="000066"/>
              </a:solidFill>
            </a:endParaRPr>
          </a:p>
        </p:txBody>
      </p:sp>
      <p:sp>
        <p:nvSpPr>
          <p:cNvPr id="11273" name="Rectangle 13">
            <a:extLst>
              <a:ext uri="{FF2B5EF4-FFF2-40B4-BE49-F238E27FC236}">
                <a16:creationId xmlns:a16="http://schemas.microsoft.com/office/drawing/2014/main" id="{B42DC2D4-ACBA-4900-96E6-F9C15A493B1B}"/>
              </a:ext>
            </a:extLst>
          </p:cNvPr>
          <p:cNvSpPr>
            <a:spLocks noChangeArrowheads="1"/>
          </p:cNvSpPr>
          <p:nvPr/>
        </p:nvSpPr>
        <p:spPr bwMode="auto">
          <a:xfrm>
            <a:off x="4195763" y="6086475"/>
            <a:ext cx="1306512" cy="404813"/>
          </a:xfrm>
          <a:prstGeom prst="rect">
            <a:avLst/>
          </a:prstGeom>
          <a:solidFill>
            <a:schemeClr val="bg1"/>
          </a:solidFill>
          <a:ln w="50800">
            <a:solidFill>
              <a:srgbClr val="00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b="1">
              <a:solidFill>
                <a:srgbClr val="000066"/>
              </a:solidFill>
            </a:endParaRPr>
          </a:p>
        </p:txBody>
      </p:sp>
      <p:sp>
        <p:nvSpPr>
          <p:cNvPr id="11274" name="Rectangle 14">
            <a:extLst>
              <a:ext uri="{FF2B5EF4-FFF2-40B4-BE49-F238E27FC236}">
                <a16:creationId xmlns:a16="http://schemas.microsoft.com/office/drawing/2014/main" id="{FA96FDBC-8C5C-436F-872B-3B42AB319677}"/>
              </a:ext>
            </a:extLst>
          </p:cNvPr>
          <p:cNvSpPr>
            <a:spLocks noChangeArrowheads="1"/>
          </p:cNvSpPr>
          <p:nvPr/>
        </p:nvSpPr>
        <p:spPr bwMode="auto">
          <a:xfrm>
            <a:off x="6484938" y="6086475"/>
            <a:ext cx="1306512" cy="404813"/>
          </a:xfrm>
          <a:prstGeom prst="rect">
            <a:avLst/>
          </a:prstGeom>
          <a:solidFill>
            <a:schemeClr val="bg1"/>
          </a:solidFill>
          <a:ln w="50800">
            <a:solidFill>
              <a:srgbClr val="00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b="1">
              <a:solidFill>
                <a:srgbClr val="000066"/>
              </a:solidFill>
            </a:endParaRPr>
          </a:p>
        </p:txBody>
      </p:sp>
      <p:sp>
        <p:nvSpPr>
          <p:cNvPr id="203792" name="Rectangle 16">
            <a:extLst>
              <a:ext uri="{FF2B5EF4-FFF2-40B4-BE49-F238E27FC236}">
                <a16:creationId xmlns:a16="http://schemas.microsoft.com/office/drawing/2014/main" id="{B19CC2EB-D78B-42F8-832C-AC762918FCC8}"/>
              </a:ext>
            </a:extLst>
          </p:cNvPr>
          <p:cNvSpPr>
            <a:spLocks noChangeArrowheads="1"/>
          </p:cNvSpPr>
          <p:nvPr/>
        </p:nvSpPr>
        <p:spPr bwMode="auto">
          <a:xfrm>
            <a:off x="358775" y="2519363"/>
            <a:ext cx="753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rgbClr val="000066"/>
                </a:solidFill>
              </a:rPr>
              <a:t>These are the surfaces we will test.</a:t>
            </a:r>
          </a:p>
        </p:txBody>
      </p:sp>
      <p:sp>
        <p:nvSpPr>
          <p:cNvPr id="11276" name="Text Box 17">
            <a:extLst>
              <a:ext uri="{FF2B5EF4-FFF2-40B4-BE49-F238E27FC236}">
                <a16:creationId xmlns:a16="http://schemas.microsoft.com/office/drawing/2014/main" id="{626E8960-4D7B-4F11-910A-997C897C00B6}"/>
              </a:ext>
            </a:extLst>
          </p:cNvPr>
          <p:cNvSpPr txBox="1">
            <a:spLocks noChangeArrowheads="1"/>
          </p:cNvSpPr>
          <p:nvPr/>
        </p:nvSpPr>
        <p:spPr bwMode="auto">
          <a:xfrm>
            <a:off x="2001838" y="6061075"/>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a:solidFill>
                  <a:srgbClr val="000066"/>
                </a:solidFill>
              </a:rPr>
              <a:t>carpet</a:t>
            </a:r>
          </a:p>
        </p:txBody>
      </p:sp>
      <p:sp>
        <p:nvSpPr>
          <p:cNvPr id="11277" name="Text Box 18">
            <a:extLst>
              <a:ext uri="{FF2B5EF4-FFF2-40B4-BE49-F238E27FC236}">
                <a16:creationId xmlns:a16="http://schemas.microsoft.com/office/drawing/2014/main" id="{4BE9143E-E29F-48BC-ABF7-9044942722E9}"/>
              </a:ext>
            </a:extLst>
          </p:cNvPr>
          <p:cNvSpPr txBox="1">
            <a:spLocks noChangeArrowheads="1"/>
          </p:cNvSpPr>
          <p:nvPr/>
        </p:nvSpPr>
        <p:spPr bwMode="auto">
          <a:xfrm>
            <a:off x="4403725" y="6061075"/>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a:solidFill>
                  <a:srgbClr val="000066"/>
                </a:solidFill>
              </a:rPr>
              <a:t>vinyl</a:t>
            </a:r>
            <a:endParaRPr lang="en-GB" altLang="en-US"/>
          </a:p>
        </p:txBody>
      </p:sp>
      <p:sp>
        <p:nvSpPr>
          <p:cNvPr id="11278" name="Text Box 19">
            <a:extLst>
              <a:ext uri="{FF2B5EF4-FFF2-40B4-BE49-F238E27FC236}">
                <a16:creationId xmlns:a16="http://schemas.microsoft.com/office/drawing/2014/main" id="{18DDB357-75E3-4F0D-A67F-4CA02CBDA9E2}"/>
              </a:ext>
            </a:extLst>
          </p:cNvPr>
          <p:cNvSpPr txBox="1">
            <a:spLocks noChangeArrowheads="1"/>
          </p:cNvSpPr>
          <p:nvPr/>
        </p:nvSpPr>
        <p:spPr bwMode="auto">
          <a:xfrm>
            <a:off x="6640513" y="6061075"/>
            <a:ext cx="97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a:solidFill>
                  <a:srgbClr val="000066"/>
                </a:solidFill>
              </a:rPr>
              <a:t>wood</a:t>
            </a:r>
          </a:p>
        </p:txBody>
      </p:sp>
      <p:pic>
        <p:nvPicPr>
          <p:cNvPr id="15" name="Picture 19">
            <a:hlinkClick r:id="" action="ppaction://hlinkshowjump?jump=nextslide"/>
            <a:extLst>
              <a:ext uri="{FF2B5EF4-FFF2-40B4-BE49-F238E27FC236}">
                <a16:creationId xmlns:a16="http://schemas.microsoft.com/office/drawing/2014/main" id="{AA8B88BE-AA1D-439C-9D6A-B05D84DE3D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15">
            <a:extLst>
              <a:ext uri="{FF2B5EF4-FFF2-40B4-BE49-F238E27FC236}">
                <a16:creationId xmlns:a16="http://schemas.microsoft.com/office/drawing/2014/main" id="{20032AFE-F42A-4CA2-BA34-436BAAD77D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3057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37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3" grpId="0"/>
      <p:bldP spid="203784" grpId="0"/>
      <p:bldP spid="2037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9">
            <a:extLst>
              <a:ext uri="{FF2B5EF4-FFF2-40B4-BE49-F238E27FC236}">
                <a16:creationId xmlns:a16="http://schemas.microsoft.com/office/drawing/2014/main" id="{E1D45892-5FB5-4C1D-96DD-D39B01A412DB}"/>
              </a:ext>
            </a:extLst>
          </p:cNvPr>
          <p:cNvSpPr>
            <a:spLocks noGrp="1" noChangeArrowheads="1"/>
          </p:cNvSpPr>
          <p:nvPr>
            <p:ph type="title"/>
          </p:nvPr>
        </p:nvSpPr>
        <p:spPr/>
        <p:txBody>
          <a:bodyPr/>
          <a:lstStyle/>
          <a:p>
            <a:pPr eaLnBrk="1" hangingPunct="1"/>
            <a:r>
              <a:rPr lang="en-GB" altLang="en-US" dirty="0"/>
              <a:t>Friction experiment (1)</a:t>
            </a:r>
          </a:p>
        </p:txBody>
      </p:sp>
      <p:pic>
        <p:nvPicPr>
          <p:cNvPr id="6" name="Picture 19">
            <a:hlinkClick r:id="" action="ppaction://hlinkshowjump?jump=nextslide"/>
            <a:extLst>
              <a:ext uri="{FF2B5EF4-FFF2-40B4-BE49-F238E27FC236}">
                <a16:creationId xmlns:a16="http://schemas.microsoft.com/office/drawing/2014/main" id="{4E437DA3-DF71-4FF2-B8BD-1A58F0DDBCC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5E9A2A9D-9DA2-4E1D-B9B4-AA593477D0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9" name="Picture 6" descr="flash_icon">
            <a:extLst>
              <a:ext uri="{FF2B5EF4-FFF2-40B4-BE49-F238E27FC236}">
                <a16:creationId xmlns:a16="http://schemas.microsoft.com/office/drawing/2014/main" id="{8D5E32CC-E7DF-424D-8079-F7092B4BF67E}"/>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67EF2458-E1A0-4CA3-AE53-DCFD8F268C5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5756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6"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6625D0B0-152C-40CE-AE6F-56AE15F1E132}"/>
                    </a:ext>
                  </a:extLst>
                </p:cNvPr>
                <p:cNvPicPr>
                  <a:picLocks/>
                </p:cNvPicPr>
                <p:nvPr/>
              </p:nvPicPr>
              <p:blipFill>
                <a:blip r:embed="rId9"/>
                <a:stretch>
                  <a:fillRect/>
                </a:stretch>
              </p:blipFill>
              <p:spPr>
                <a:xfrm>
                  <a:off x="203200" y="838200"/>
                  <a:ext cx="87122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0">
            <a:extLst>
              <a:ext uri="{FF2B5EF4-FFF2-40B4-BE49-F238E27FC236}">
                <a16:creationId xmlns:a16="http://schemas.microsoft.com/office/drawing/2014/main" id="{F88BDC07-BC66-4702-89DE-EC0C57E4ACEE}"/>
              </a:ext>
            </a:extLst>
          </p:cNvPr>
          <p:cNvSpPr>
            <a:spLocks noGrp="1" noChangeArrowheads="1"/>
          </p:cNvSpPr>
          <p:nvPr>
            <p:ph type="title"/>
          </p:nvPr>
        </p:nvSpPr>
        <p:spPr/>
        <p:txBody>
          <a:bodyPr/>
          <a:lstStyle/>
          <a:p>
            <a:pPr eaLnBrk="1" hangingPunct="1"/>
            <a:r>
              <a:rPr lang="en-GB" altLang="en-US" dirty="0"/>
              <a:t>Friction experiment (2)</a:t>
            </a:r>
          </a:p>
        </p:txBody>
      </p:sp>
      <p:pic>
        <p:nvPicPr>
          <p:cNvPr id="6" name="Picture 19">
            <a:hlinkClick r:id="" action="ppaction://hlinkshowjump?jump=nextslide"/>
            <a:extLst>
              <a:ext uri="{FF2B5EF4-FFF2-40B4-BE49-F238E27FC236}">
                <a16:creationId xmlns:a16="http://schemas.microsoft.com/office/drawing/2014/main" id="{2A9EBB7E-4757-4B99-AD9E-5C3E5F42D6F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E1F72B5C-C6A6-4142-8B3F-C25FAE76ED09}"/>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402024BF-82A1-4479-B716-856AEC6E4E9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8544"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00"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324D2C52-F5B6-4CB6-BB3D-1962F366F4CC}"/>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
            <a:extLst>
              <a:ext uri="{FF2B5EF4-FFF2-40B4-BE49-F238E27FC236}">
                <a16:creationId xmlns:a16="http://schemas.microsoft.com/office/drawing/2014/main" id="{D319D307-69CE-4621-BC3A-083CAE0953F7}"/>
              </a:ext>
            </a:extLst>
          </p:cNvPr>
          <p:cNvSpPr>
            <a:spLocks noGrp="1" noChangeArrowheads="1"/>
          </p:cNvSpPr>
          <p:nvPr>
            <p:ph type="title"/>
          </p:nvPr>
        </p:nvSpPr>
        <p:spPr/>
        <p:txBody>
          <a:bodyPr/>
          <a:lstStyle/>
          <a:p>
            <a:pPr eaLnBrk="1" hangingPunct="1"/>
            <a:r>
              <a:rPr lang="en-GB" altLang="en-US" dirty="0"/>
              <a:t>Friction experiment (3)</a:t>
            </a:r>
          </a:p>
        </p:txBody>
      </p:sp>
      <p:pic>
        <p:nvPicPr>
          <p:cNvPr id="6" name="Picture 19">
            <a:hlinkClick r:id="" action="ppaction://hlinkshowjump?jump=nextslide"/>
            <a:extLst>
              <a:ext uri="{FF2B5EF4-FFF2-40B4-BE49-F238E27FC236}">
                <a16:creationId xmlns:a16="http://schemas.microsoft.com/office/drawing/2014/main" id="{9A999769-C2EC-4291-A46D-A9DD01AAE24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DEBD5C29-948B-45F3-8E17-3562444514C7}"/>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8D200A9F-134A-466E-8D06-55B1EC6C722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8544"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24"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D000C67B-C110-4C7B-85FA-D9E362B349E4}"/>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15005</TotalTime>
  <Words>627</Words>
  <Application>Microsoft Office PowerPoint</Application>
  <PresentationFormat>On-screen Show (4:3)</PresentationFormat>
  <Paragraphs>58</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Wingdings</vt:lpstr>
      <vt:lpstr>Wingdings 2</vt:lpstr>
      <vt:lpstr>Default Design</vt:lpstr>
      <vt:lpstr>3_Default Design</vt:lpstr>
      <vt:lpstr> Friction</vt:lpstr>
      <vt:lpstr>Information</vt:lpstr>
      <vt:lpstr>What is friction?</vt:lpstr>
      <vt:lpstr>Resisting forces</vt:lpstr>
      <vt:lpstr>Stationary friction</vt:lpstr>
      <vt:lpstr>Different surface frictions </vt:lpstr>
      <vt:lpstr>Friction experiment (1)</vt:lpstr>
      <vt:lpstr>Friction experiment (2)</vt:lpstr>
      <vt:lpstr>Friction experiment (3)</vt:lpstr>
      <vt:lpstr>Road surfaces</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Friction</dc:title>
  <dc:subject>Boardworks Elementary School Physical Science</dc:subject>
  <dc:creator>Boardworks</dc:creator>
  <cp:lastModifiedBy>Tim Crilly</cp:lastModifiedBy>
  <cp:revision>323</cp:revision>
  <dcterms:created xsi:type="dcterms:W3CDTF">2005-07-04T16:47:03Z</dcterms:created>
  <dcterms:modified xsi:type="dcterms:W3CDTF">2018-12-04T11:04:16Z</dcterms:modified>
</cp:coreProperties>
</file>