
<file path=[Content_Types].xml><?xml version="1.0" encoding="utf-8"?>
<Types xmlns="http://schemas.openxmlformats.org/package/2006/content-types">
  <Default Extension="bin" ContentType="application/vnd.ms-office.activeX"/>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xml" ContentType="application/vnd.ms-office.activeX+xml"/>
  <Override PartName="/ppt/notesSlides/notesSlide6.xml" ContentType="application/vnd.openxmlformats-officedocument.presentationml.notesSlide+xml"/>
  <Override PartName="/ppt/activeX/activeX2.xml" ContentType="application/vnd.ms-office.activeX+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2" r:id="rId2"/>
  </p:sldMasterIdLst>
  <p:notesMasterIdLst>
    <p:notesMasterId r:id="rId12"/>
  </p:notesMasterIdLst>
  <p:handoutMasterIdLst>
    <p:handoutMasterId r:id="rId13"/>
  </p:handoutMasterIdLst>
  <p:sldIdLst>
    <p:sldId id="353" r:id="rId3"/>
    <p:sldId id="527" r:id="rId4"/>
    <p:sldId id="345" r:id="rId5"/>
    <p:sldId id="346" r:id="rId6"/>
    <p:sldId id="347" r:id="rId7"/>
    <p:sldId id="355" r:id="rId8"/>
    <p:sldId id="356" r:id="rId9"/>
    <p:sldId id="357" r:id="rId10"/>
    <p:sldId id="348" r:id="rId11"/>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568">
          <p15:clr>
            <a:srgbClr val="A4A3A4"/>
          </p15:clr>
        </p15:guide>
        <p15:guide id="2" pos="296">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6DA6"/>
    <a:srgbClr val="FF5050"/>
    <a:srgbClr val="FF6600"/>
    <a:srgbClr val="FF9999"/>
    <a:srgbClr val="DDDDDD"/>
    <a:srgbClr val="FF3300"/>
    <a:srgbClr val="00FF00"/>
    <a:srgbClr val="5B0091"/>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77310" autoAdjust="0"/>
  </p:normalViewPr>
  <p:slideViewPr>
    <p:cSldViewPr snapToGrid="0">
      <p:cViewPr>
        <p:scale>
          <a:sx n="85" d="100"/>
          <a:sy n="85" d="100"/>
        </p:scale>
        <p:origin x="618" y="60"/>
      </p:cViewPr>
      <p:guideLst>
        <p:guide orient="horz" pos="568"/>
        <p:guide pos="29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p:cViewPr varScale="1">
        <p:scale>
          <a:sx n="84" d="100"/>
          <a:sy n="84" d="100"/>
        </p:scale>
        <p:origin x="3828" y="10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8837" name="Rectangle 5">
            <a:extLst>
              <a:ext uri="{FF2B5EF4-FFF2-40B4-BE49-F238E27FC236}">
                <a16:creationId xmlns:a16="http://schemas.microsoft.com/office/drawing/2014/main" id="{9F564E08-7B23-4DD9-A230-915E376B9C25}"/>
              </a:ext>
            </a:extLst>
          </p:cNvPr>
          <p:cNvSpPr>
            <a:spLocks noGrp="1" noChangeArrowheads="1"/>
          </p:cNvSpPr>
          <p:nvPr>
            <p:ph type="sldNum" sz="quarter" idx="3"/>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640541BC-2E35-4F7F-882A-C63C39B80330}" type="slidenum">
              <a:rPr lang="en-GB" altLang="en-US"/>
              <a:pPr/>
              <a:t>‹#›</a:t>
            </a:fld>
            <a:endParaRPr lang="en-GB" altLang="en-US"/>
          </a:p>
        </p:txBody>
      </p:sp>
      <p:sp>
        <p:nvSpPr>
          <p:cNvPr id="6" name="Rectangle 7">
            <a:extLst>
              <a:ext uri="{FF2B5EF4-FFF2-40B4-BE49-F238E27FC236}">
                <a16:creationId xmlns:a16="http://schemas.microsoft.com/office/drawing/2014/main" id="{F39065AC-51B4-4CD3-8F84-8B6E5B46CB80}"/>
              </a:ext>
            </a:extLst>
          </p:cNvPr>
          <p:cNvSpPr>
            <a:spLocks noChangeArrowheads="1"/>
          </p:cNvSpPr>
          <p:nvPr/>
        </p:nvSpPr>
        <p:spPr bwMode="auto">
          <a:xfrm>
            <a:off x="1966807" y="8774271"/>
            <a:ext cx="3037840" cy="461804"/>
          </a:xfrm>
          <a:prstGeom prst="rect">
            <a:avLst/>
          </a:prstGeom>
          <a:noFill/>
          <a:ln w="9525">
            <a:noFill/>
            <a:miter lim="800000"/>
            <a:headEnd/>
            <a:tailEnd/>
          </a:ln>
        </p:spPr>
        <p:txBody>
          <a:bodyPr lIns="92830" tIns="46415" rIns="92830" bIns="46415" anchor="b"/>
          <a:lstStyle/>
          <a:p>
            <a:pPr algn="ctr"/>
            <a:r>
              <a:rPr lang="en-GB" sz="1200" b="1" dirty="0"/>
              <a:t>© Boardworks</a:t>
            </a:r>
          </a:p>
        </p:txBody>
      </p:sp>
      <p:sp>
        <p:nvSpPr>
          <p:cNvPr id="7" name="Rectangle 9">
            <a:extLst>
              <a:ext uri="{FF2B5EF4-FFF2-40B4-BE49-F238E27FC236}">
                <a16:creationId xmlns:a16="http://schemas.microsoft.com/office/drawing/2014/main" id="{6FAFFE2A-F126-46A4-9740-B9F2A3E621D1}"/>
              </a:ext>
            </a:extLst>
          </p:cNvPr>
          <p:cNvSpPr>
            <a:spLocks noChangeArrowheads="1"/>
          </p:cNvSpPr>
          <p:nvPr/>
        </p:nvSpPr>
        <p:spPr bwMode="auto">
          <a:xfrm>
            <a:off x="915427" y="115451"/>
            <a:ext cx="5179548" cy="461804"/>
          </a:xfrm>
          <a:prstGeom prst="rect">
            <a:avLst/>
          </a:prstGeom>
          <a:noFill/>
          <a:ln w="9525">
            <a:noFill/>
            <a:miter lim="800000"/>
            <a:headEnd/>
            <a:tailEnd/>
          </a:ln>
        </p:spPr>
        <p:txBody>
          <a:bodyPr lIns="92830" tIns="46415" rIns="92830" bIns="46415" anchor="b"/>
          <a:lstStyle/>
          <a:p>
            <a:pPr algn="ctr"/>
            <a:r>
              <a:rPr lang="en-GB" sz="1200" b="1" dirty="0"/>
              <a:t>Boardworks Elementary School Physical Science</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8E853288-82EF-4B31-BD27-2F49D0EF97BB}"/>
              </a:ext>
            </a:extLst>
          </p:cNvPr>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EE187132-4904-4DF5-AF87-CE0A77D02A9B}"/>
              </a:ext>
            </a:extLst>
          </p:cNvPr>
          <p:cNvSpPr>
            <a:spLocks noGrp="1" noChangeArrowheads="1"/>
          </p:cNvSpPr>
          <p:nvPr>
            <p:ph type="body" sz="quarter" idx="3"/>
          </p:nvPr>
        </p:nvSpPr>
        <p:spPr bwMode="auto">
          <a:xfrm>
            <a:off x="701040" y="4387136"/>
            <a:ext cx="5608320" cy="4156234"/>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5" name="Rectangle 7">
            <a:extLst>
              <a:ext uri="{FF2B5EF4-FFF2-40B4-BE49-F238E27FC236}">
                <a16:creationId xmlns:a16="http://schemas.microsoft.com/office/drawing/2014/main" id="{62EB57F5-19F8-4577-85A7-878E2E1D6198}"/>
              </a:ext>
            </a:extLst>
          </p:cNvPr>
          <p:cNvSpPr>
            <a:spLocks noGrp="1" noChangeArrowheads="1"/>
          </p:cNvSpPr>
          <p:nvPr>
            <p:ph type="sldNum" sz="quarter" idx="5"/>
          </p:nvPr>
        </p:nvSpPr>
        <p:spPr bwMode="auto">
          <a:xfrm>
            <a:off x="3970938" y="8772668"/>
            <a:ext cx="3037840" cy="461804"/>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a:defRPr sz="1200"/>
            </a:lvl1pPr>
          </a:lstStyle>
          <a:p>
            <a:fld id="{AD93ACBC-D726-44F9-A22B-02761B818120}" type="slidenum">
              <a:rPr lang="en-US" altLang="en-US"/>
              <a:pPr/>
              <a:t>‹#›</a:t>
            </a:fld>
            <a:endParaRPr lang="en-US" altLang="en-US"/>
          </a:p>
        </p:txBody>
      </p:sp>
      <p:sp>
        <p:nvSpPr>
          <p:cNvPr id="8" name="Rectangle 9">
            <a:extLst>
              <a:ext uri="{FF2B5EF4-FFF2-40B4-BE49-F238E27FC236}">
                <a16:creationId xmlns:a16="http://schemas.microsoft.com/office/drawing/2014/main" id="{876BE409-3810-4597-BED7-09365C9F56AB}"/>
              </a:ext>
            </a:extLst>
          </p:cNvPr>
          <p:cNvSpPr>
            <a:spLocks noChangeArrowheads="1"/>
          </p:cNvSpPr>
          <p:nvPr/>
        </p:nvSpPr>
        <p:spPr bwMode="auto">
          <a:xfrm>
            <a:off x="1966807" y="8774271"/>
            <a:ext cx="3037840" cy="461804"/>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E5E9B614-1C1A-480A-B570-02C6A6E5D7DA}"/>
              </a:ext>
            </a:extLst>
          </p:cNvPr>
          <p:cNvSpPr>
            <a:spLocks noChangeArrowheads="1"/>
          </p:cNvSpPr>
          <p:nvPr/>
        </p:nvSpPr>
        <p:spPr bwMode="auto">
          <a:xfrm>
            <a:off x="915427" y="115451"/>
            <a:ext cx="5179548" cy="461804"/>
          </a:xfrm>
          <a:prstGeom prst="rect">
            <a:avLst/>
          </a:prstGeom>
          <a:noFill/>
          <a:ln w="9525">
            <a:noFill/>
            <a:miter lim="800000"/>
            <a:headEnd/>
            <a:tailEnd/>
          </a:ln>
        </p:spPr>
        <p:txBody>
          <a:bodyPr lIns="92830" tIns="46415" rIns="92830" bIns="46415" anchor="b"/>
          <a:lstStyle/>
          <a:p>
            <a:pPr algn="ctr"/>
            <a:r>
              <a:rPr lang="en-GB" sz="1200" b="1" dirty="0">
                <a:solidFill>
                  <a:schemeClr val="tx1"/>
                </a:solidFill>
              </a:rPr>
              <a:t>Boardworks Elementary School Physical Science</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808D12AE-6356-4875-A0A8-045757681C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B27C886-0AC2-46DC-9EBB-3EF8B8845250}" type="slidenum">
              <a:rPr lang="en-US" altLang="en-US" sz="1200"/>
              <a:pPr eaLnBrk="1" hangingPunct="1"/>
              <a:t>1</a:t>
            </a:fld>
            <a:endParaRPr lang="en-US" altLang="en-US" sz="1200"/>
          </a:p>
        </p:txBody>
      </p:sp>
      <p:sp>
        <p:nvSpPr>
          <p:cNvPr id="13315" name="Rectangle 2">
            <a:extLst>
              <a:ext uri="{FF2B5EF4-FFF2-40B4-BE49-F238E27FC236}">
                <a16:creationId xmlns:a16="http://schemas.microsoft.com/office/drawing/2014/main" id="{4B042953-ADBB-4C84-BEE5-3CBCA70B4B5D}"/>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79BF4BA4-DD6B-4EC4-898A-AC11F4E1EEA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dirty="0"/>
          </a:p>
        </p:txBody>
      </p:sp>
      <p:sp>
        <p:nvSpPr>
          <p:cNvPr id="4" name="Slide Number Placeholder 3"/>
          <p:cNvSpPr>
            <a:spLocks noGrp="1"/>
          </p:cNvSpPr>
          <p:nvPr>
            <p:ph type="sldNum" sz="quarter" idx="10"/>
          </p:nvPr>
        </p:nvSpPr>
        <p:spPr/>
        <p:txBody>
          <a:bodyPr/>
          <a:lstStyle/>
          <a:p>
            <a:fld id="{45B40EEA-2BDC-4A1A-846A-91A8B24EC113}" type="slidenum">
              <a:rPr lang="en-US" altLang="en-US" smtClean="0"/>
              <a:pPr/>
              <a:t>2</a:t>
            </a:fld>
            <a:endParaRPr lang="en-US" altLang="en-US"/>
          </a:p>
        </p:txBody>
      </p:sp>
    </p:spTree>
    <p:extLst>
      <p:ext uri="{BB962C8B-B14F-4D97-AF65-F5344CB8AC3E}">
        <p14:creationId xmlns:p14="http://schemas.microsoft.com/office/powerpoint/2010/main" val="3633639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72E5CD1D-6C15-4008-B035-AD125AFADB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0552556-B2C0-4E34-BAE2-BA39C57FD307}" type="slidenum">
              <a:rPr lang="en-US" altLang="en-US" sz="1200"/>
              <a:pPr eaLnBrk="1" hangingPunct="1"/>
              <a:t>3</a:t>
            </a:fld>
            <a:endParaRPr lang="en-US" altLang="en-US" sz="1200"/>
          </a:p>
        </p:txBody>
      </p:sp>
      <p:sp>
        <p:nvSpPr>
          <p:cNvPr id="14339" name="Rectangle 2">
            <a:extLst>
              <a:ext uri="{FF2B5EF4-FFF2-40B4-BE49-F238E27FC236}">
                <a16:creationId xmlns:a16="http://schemas.microsoft.com/office/drawing/2014/main" id="{7E425EF8-17EA-4615-98A9-81BDED411CE5}"/>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36CA7FBA-60BF-4C96-ABC1-A1747D42874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may find it difficult to accept that the same types of material help keep cold objects cold and warm objects warm. Explain how the hat and scarf could also help to keep something cold.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ED14255-93A8-4032-B69B-FFD16FC5C2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EEDA9A6-E7A0-41BA-86F2-89CAC708181F}" type="slidenum">
              <a:rPr lang="en-US" altLang="en-US" sz="1200"/>
              <a:pPr eaLnBrk="1" hangingPunct="1"/>
              <a:t>4</a:t>
            </a:fld>
            <a:endParaRPr lang="en-US" altLang="en-US" sz="1200"/>
          </a:p>
        </p:txBody>
      </p:sp>
      <p:sp>
        <p:nvSpPr>
          <p:cNvPr id="15363" name="Rectangle 2">
            <a:extLst>
              <a:ext uri="{FF2B5EF4-FFF2-40B4-BE49-F238E27FC236}">
                <a16:creationId xmlns:a16="http://schemas.microsoft.com/office/drawing/2014/main" id="{9B90F9E0-1F64-4DB4-B420-A6AF811610CD}"/>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9853F32E-B791-40F0-8E8F-E1E7BF3432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a:t>
            </a:r>
          </a:p>
          <a:p>
            <a:pPr eaLnBrk="1" hangingPunct="1"/>
            <a:r>
              <a:rPr lang="en-GB" altLang="en-US" dirty="0">
                <a:latin typeface="Arial" panose="020B0604020202020204" pitchFamily="34" charset="0"/>
              </a:rPr>
              <a:t>Pot with plastic handle: © Igor </a:t>
            </a:r>
            <a:r>
              <a:rPr lang="en-GB" altLang="en-US" dirty="0" err="1">
                <a:latin typeface="Arial" panose="020B0604020202020204" pitchFamily="34" charset="0"/>
              </a:rPr>
              <a:t>Kovalchuk</a:t>
            </a:r>
            <a:r>
              <a:rPr lang="en-GB" altLang="en-US" dirty="0">
                <a:latin typeface="Arial" panose="020B0604020202020204" pitchFamily="34" charset="0"/>
              </a:rPr>
              <a:t>, Shutterstock.com 2018</a:t>
            </a:r>
          </a:p>
          <a:p>
            <a:pPr eaLnBrk="1" hangingPunct="1"/>
            <a:r>
              <a:rPr lang="en-GB" altLang="en-US" dirty="0">
                <a:latin typeface="Arial" panose="020B0604020202020204" pitchFamily="34" charset="0"/>
              </a:rPr>
              <a:t>Pot with metal handle: © </a:t>
            </a:r>
            <a:r>
              <a:rPr lang="en-GB" altLang="en-US" dirty="0" err="1">
                <a:latin typeface="Arial" panose="020B0604020202020204" pitchFamily="34" charset="0"/>
              </a:rPr>
              <a:t>Kitch</a:t>
            </a:r>
            <a:r>
              <a:rPr lang="en-GB" altLang="en-US" dirty="0">
                <a:latin typeface="Arial" panose="020B0604020202020204" pitchFamily="34" charset="0"/>
              </a:rPr>
              <a:t> Bain, Shutterstock.com 2018</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21542D76-F5B9-44BB-BCDA-5DB646E4BC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4E8AB40-0E4E-42E5-9FEC-7E0585927815}" type="slidenum">
              <a:rPr lang="en-US" altLang="en-US" sz="1200"/>
              <a:pPr eaLnBrk="1" hangingPunct="1"/>
              <a:t>5</a:t>
            </a:fld>
            <a:endParaRPr lang="en-US" altLang="en-US" sz="1200"/>
          </a:p>
        </p:txBody>
      </p:sp>
      <p:sp>
        <p:nvSpPr>
          <p:cNvPr id="16387" name="Rectangle 2">
            <a:extLst>
              <a:ext uri="{FF2B5EF4-FFF2-40B4-BE49-F238E27FC236}">
                <a16:creationId xmlns:a16="http://schemas.microsoft.com/office/drawing/2014/main" id="{308032D8-0E09-4AB3-A682-18C3EB57054F}"/>
              </a:ext>
            </a:extLst>
          </p:cNvPr>
          <p:cNvSpPr>
            <a:spLocks noGrp="1" noRot="1" noChangeAspect="1" noChangeArrowheads="1" noTextEdit="1"/>
          </p:cNvSpPr>
          <p:nvPr>
            <p:ph type="sldImg"/>
          </p:nvPr>
        </p:nvSpPr>
        <p:spPr>
          <a:ln/>
        </p:spPr>
      </p:sp>
      <p:sp>
        <p:nvSpPr>
          <p:cNvPr id="16388" name="Rectangle 3">
            <a:extLst>
              <a:ext uri="{FF2B5EF4-FFF2-40B4-BE49-F238E27FC236}">
                <a16:creationId xmlns:a16="http://schemas.microsoft.com/office/drawing/2014/main" id="{BDF15D60-2CD8-423A-8D11-FCC4FC6BCAD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Photo credits:</a:t>
            </a:r>
          </a:p>
          <a:p>
            <a:pPr eaLnBrk="1" hangingPunct="1"/>
            <a:r>
              <a:rPr lang="en-GB" altLang="en-US" dirty="0">
                <a:latin typeface="Arial" panose="020B0604020202020204" pitchFamily="34" charset="0"/>
              </a:rPr>
              <a:t>Plug: © </a:t>
            </a:r>
            <a:r>
              <a:rPr lang="en-GB" altLang="en-US" dirty="0" err="1">
                <a:latin typeface="Arial" panose="020B0604020202020204" pitchFamily="34" charset="0"/>
              </a:rPr>
              <a:t>liubomir</a:t>
            </a:r>
            <a:r>
              <a:rPr lang="en-GB" altLang="en-US" dirty="0">
                <a:latin typeface="Arial" panose="020B0604020202020204" pitchFamily="34" charset="0"/>
              </a:rPr>
              <a:t>, Shutterstock.com 2018</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69E0861-682E-4FD1-9571-E64A8BD984C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2FBB84C-FF86-481B-BFA3-4A414DDF0576}" type="slidenum">
              <a:rPr lang="en-US" altLang="en-US" sz="1200"/>
              <a:pPr eaLnBrk="1" hangingPunct="1"/>
              <a:t>6</a:t>
            </a:fld>
            <a:endParaRPr lang="en-US" altLang="en-US" sz="1200"/>
          </a:p>
        </p:txBody>
      </p:sp>
      <p:sp>
        <p:nvSpPr>
          <p:cNvPr id="17411" name="Rectangle 2">
            <a:extLst>
              <a:ext uri="{FF2B5EF4-FFF2-40B4-BE49-F238E27FC236}">
                <a16:creationId xmlns:a16="http://schemas.microsoft.com/office/drawing/2014/main" id="{8EEA2A8D-0A84-46D0-A331-9286B6A56445}"/>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C6B66E88-6EBB-464D-BB77-93C1726BD0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D8DED6DA-49E5-4750-963B-E24E99FB0A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D642B82-9045-4155-960E-93A3A958CEB6}" type="slidenum">
              <a:rPr lang="en-US" altLang="en-US" sz="1200"/>
              <a:pPr eaLnBrk="1" hangingPunct="1"/>
              <a:t>7</a:t>
            </a:fld>
            <a:endParaRPr lang="en-US" altLang="en-US" sz="1200"/>
          </a:p>
        </p:txBody>
      </p:sp>
      <p:sp>
        <p:nvSpPr>
          <p:cNvPr id="18435" name="Rectangle 2">
            <a:extLst>
              <a:ext uri="{FF2B5EF4-FFF2-40B4-BE49-F238E27FC236}">
                <a16:creationId xmlns:a16="http://schemas.microsoft.com/office/drawing/2014/main" id="{DAD4C722-264F-4227-A208-4A7144C74C34}"/>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512F2AC7-CBD3-4EF4-BDFC-D4E08458B8B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err="1"/>
              <a:t>Analyzing</a:t>
            </a:r>
            <a:r>
              <a:rPr lang="en-GB" b="1" dirty="0"/>
              <a:t> and Interpreting Data: </a:t>
            </a:r>
            <a:r>
              <a:rPr lang="en-GB" dirty="0" err="1"/>
              <a:t>Analyze</a:t>
            </a:r>
            <a:r>
              <a:rPr lang="en-GB" dirty="0"/>
              <a:t> and interpret data to make sense of phenomena, using logical reasoning, mathematics, and/or computation.</a:t>
            </a:r>
            <a:endParaRPr lang="en-GB"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81B7AEF0-176B-48BF-A05B-118AB4F88FF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88BC36A-98D6-4872-B5E1-AFF8750B8C19}" type="slidenum">
              <a:rPr lang="en-US" altLang="en-US" sz="1200"/>
              <a:pPr eaLnBrk="1" hangingPunct="1"/>
              <a:t>8</a:t>
            </a:fld>
            <a:endParaRPr lang="en-US" altLang="en-US" sz="1200"/>
          </a:p>
        </p:txBody>
      </p:sp>
      <p:sp>
        <p:nvSpPr>
          <p:cNvPr id="19459" name="Rectangle 2">
            <a:extLst>
              <a:ext uri="{FF2B5EF4-FFF2-40B4-BE49-F238E27FC236}">
                <a16:creationId xmlns:a16="http://schemas.microsoft.com/office/drawing/2014/main" id="{2DFC20ED-700B-4CB6-9DFC-233515FDB041}"/>
              </a:ext>
            </a:extLst>
          </p:cNvPr>
          <p:cNvSpPr>
            <a:spLocks noGrp="1" noRot="1" noChangeAspect="1" noChangeArrowheads="1" noTextEdit="1"/>
          </p:cNvSpPr>
          <p:nvPr>
            <p:ph type="sldImg"/>
          </p:nvPr>
        </p:nvSpPr>
        <p:spPr>
          <a:ln/>
        </p:spPr>
      </p:sp>
      <p:sp>
        <p:nvSpPr>
          <p:cNvPr id="19460" name="Rectangle 3">
            <a:extLst>
              <a:ext uri="{FF2B5EF4-FFF2-40B4-BE49-F238E27FC236}">
                <a16:creationId xmlns:a16="http://schemas.microsoft.com/office/drawing/2014/main" id="{4A36CFCD-9E51-4999-8CAA-B1D55332961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Photo credits:</a:t>
            </a:r>
            <a:r>
              <a:rPr lang="en-US" altLang="en-US" dirty="0">
                <a:latin typeface="Arial" panose="020B0604020202020204" pitchFamily="34" charset="0"/>
              </a:rPr>
              <a:t> </a:t>
            </a:r>
            <a:r>
              <a:rPr lang="en-GB" altLang="en-US" dirty="0">
                <a:latin typeface="Arial" panose="020B0604020202020204" pitchFamily="34" charset="0"/>
              </a:rPr>
              <a:t>© </a:t>
            </a:r>
            <a:r>
              <a:rPr lang="en-GB" altLang="en-US" dirty="0" err="1">
                <a:latin typeface="Arial" panose="020B0604020202020204" pitchFamily="34" charset="0"/>
              </a:rPr>
              <a:t>liubomir</a:t>
            </a:r>
            <a:r>
              <a:rPr lang="en-GB" altLang="en-US" dirty="0">
                <a:latin typeface="Arial" panose="020B0604020202020204" pitchFamily="34" charset="0"/>
              </a:rPr>
              <a:t>, Shutterstock.com 2018</a:t>
            </a:r>
          </a:p>
          <a:p>
            <a:pPr eaLnBrk="1" hangingPunct="1"/>
            <a:endParaRPr lang="en-US" altLang="en-US" dirty="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7DDD74D2-DB87-4C60-BA30-95143605BC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4243" indent="-290093" eaLnBrk="0" hangingPunct="0">
              <a:defRPr sz="2400">
                <a:solidFill>
                  <a:schemeClr val="tx1"/>
                </a:solidFill>
                <a:latin typeface="Arial" panose="020B0604020202020204" pitchFamily="34" charset="0"/>
              </a:defRPr>
            </a:lvl2pPr>
            <a:lvl3pPr marL="1160374" indent="-232075" eaLnBrk="0" hangingPunct="0">
              <a:defRPr sz="2400">
                <a:solidFill>
                  <a:schemeClr val="tx1"/>
                </a:solidFill>
                <a:latin typeface="Arial" panose="020B0604020202020204" pitchFamily="34" charset="0"/>
              </a:defRPr>
            </a:lvl3pPr>
            <a:lvl4pPr marL="1624523" indent="-232075" eaLnBrk="0" hangingPunct="0">
              <a:defRPr sz="2400">
                <a:solidFill>
                  <a:schemeClr val="tx1"/>
                </a:solidFill>
                <a:latin typeface="Arial" panose="020B0604020202020204" pitchFamily="34" charset="0"/>
              </a:defRPr>
            </a:lvl4pPr>
            <a:lvl5pPr marL="2088672" indent="-232075" eaLnBrk="0" hangingPunct="0">
              <a:defRPr sz="2400">
                <a:solidFill>
                  <a:schemeClr val="tx1"/>
                </a:solidFill>
                <a:latin typeface="Arial" panose="020B0604020202020204" pitchFamily="34" charset="0"/>
              </a:defRPr>
            </a:lvl5pPr>
            <a:lvl6pPr marL="2552822" indent="-232075" eaLnBrk="0" fontAlgn="base" hangingPunct="0">
              <a:spcBef>
                <a:spcPct val="0"/>
              </a:spcBef>
              <a:spcAft>
                <a:spcPct val="0"/>
              </a:spcAft>
              <a:defRPr sz="2400">
                <a:solidFill>
                  <a:schemeClr val="tx1"/>
                </a:solidFill>
                <a:latin typeface="Arial" panose="020B0604020202020204" pitchFamily="34" charset="0"/>
              </a:defRPr>
            </a:lvl6pPr>
            <a:lvl7pPr marL="3016971" indent="-232075" eaLnBrk="0" fontAlgn="base" hangingPunct="0">
              <a:spcBef>
                <a:spcPct val="0"/>
              </a:spcBef>
              <a:spcAft>
                <a:spcPct val="0"/>
              </a:spcAft>
              <a:defRPr sz="2400">
                <a:solidFill>
                  <a:schemeClr val="tx1"/>
                </a:solidFill>
                <a:latin typeface="Arial" panose="020B0604020202020204" pitchFamily="34" charset="0"/>
              </a:defRPr>
            </a:lvl7pPr>
            <a:lvl8pPr marL="3481121" indent="-232075" eaLnBrk="0" fontAlgn="base" hangingPunct="0">
              <a:spcBef>
                <a:spcPct val="0"/>
              </a:spcBef>
              <a:spcAft>
                <a:spcPct val="0"/>
              </a:spcAft>
              <a:defRPr sz="2400">
                <a:solidFill>
                  <a:schemeClr val="tx1"/>
                </a:solidFill>
                <a:latin typeface="Arial" panose="020B0604020202020204" pitchFamily="34" charset="0"/>
              </a:defRPr>
            </a:lvl8pPr>
            <a:lvl9pPr marL="3945270" indent="-232075"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94C00F7-72DB-46D3-9D21-2ADD0577B4BD}" type="slidenum">
              <a:rPr lang="en-US" altLang="en-US" sz="1200"/>
              <a:pPr eaLnBrk="1" hangingPunct="1"/>
              <a:t>9</a:t>
            </a:fld>
            <a:endParaRPr lang="en-US" altLang="en-US" sz="1200"/>
          </a:p>
        </p:txBody>
      </p:sp>
      <p:sp>
        <p:nvSpPr>
          <p:cNvPr id="20483" name="Rectangle 2">
            <a:extLst>
              <a:ext uri="{FF2B5EF4-FFF2-40B4-BE49-F238E27FC236}">
                <a16:creationId xmlns:a16="http://schemas.microsoft.com/office/drawing/2014/main" id="{57F62518-EB55-4592-B587-15F475A6519F}"/>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59A79730-B734-42A4-B891-C3FA2A089C0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Ask students to include a brief explanation of their examples. Possible examples include metal radiators (so that the heat is transmitted to the rest of the room) and the base of an iron (the entire base conducts heat so that it can be rolled over the clothes to smooth them). </a:t>
            </a:r>
          </a:p>
          <a:p>
            <a:pPr eaLnBrk="1" hangingPunct="1"/>
            <a:endParaRPr lang="en-GB" altLang="en-US" dirty="0">
              <a:latin typeface="Arial" panose="020B0604020202020204" pitchFamily="34" charset="0"/>
            </a:endParaRPr>
          </a:p>
          <a:p>
            <a:pPr defTabSz="928299">
              <a:defRPr/>
            </a:pPr>
            <a:r>
              <a:rPr lang="en-GB" dirty="0"/>
              <a:t>This slide covers the Science and Engineering Practices:</a:t>
            </a:r>
          </a:p>
          <a:p>
            <a:pPr marL="174056" indent="-174056" defTabSz="928299">
              <a:buFont typeface="Arial" panose="020B0604020202020204" pitchFamily="34" charset="0"/>
              <a:buChar char="•"/>
              <a:defRPr/>
            </a:pPr>
            <a:r>
              <a:rPr lang="en-GB" b="1" dirty="0"/>
              <a:t>Planning and Carrying Out Investigations: </a:t>
            </a:r>
            <a:r>
              <a:rPr lang="en-GB" dirty="0"/>
              <a:t>Make observations and/or measurements to produce data to serve as the basis for evidence for an explanation of a phenomenon or test a design solution.</a:t>
            </a:r>
            <a:endParaRPr lang="en-GB" altLang="en-US" dirty="0">
              <a:latin typeface="Arial" panose="020B0604020202020204" pitchFamily="34" charset="0"/>
            </a:endParaRPr>
          </a:p>
          <a:p>
            <a:pPr eaLnBrk="1" hangingPunct="1"/>
            <a:endParaRPr lang="en-GB"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6" name="Title 1">
            <a:extLst>
              <a:ext uri="{FF2B5EF4-FFF2-40B4-BE49-F238E27FC236}">
                <a16:creationId xmlns:a16="http://schemas.microsoft.com/office/drawing/2014/main" id="{21CC77EC-D8A8-4159-8546-3811CB4FD639}"/>
              </a:ext>
            </a:extLst>
          </p:cNvPr>
          <p:cNvSpPr>
            <a:spLocks noGrp="1"/>
          </p:cNvSpPr>
          <p:nvPr>
            <p:ph type="title"/>
          </p:nvPr>
        </p:nvSpPr>
        <p:spPr>
          <a:xfrm>
            <a:off x="3230310" y="1187865"/>
            <a:ext cx="4990744" cy="3110670"/>
          </a:xfrm>
        </p:spPr>
        <p:txBody>
          <a:bodyPr/>
          <a:lstStyle>
            <a:lvl1pPr algn="ctr">
              <a:lnSpc>
                <a:spcPct val="100000"/>
              </a:lnSpc>
              <a:defRPr sz="4400">
                <a:solidFill>
                  <a:srgbClr val="286DA6"/>
                </a:solidFill>
              </a:defRPr>
            </a:lvl1pPr>
          </a:lstStyle>
          <a:p>
            <a:r>
              <a:rPr lang="en-US" dirty="0"/>
              <a:t>Click to edit Master title style</a:t>
            </a:r>
            <a:endParaRPr lang="en-GB" dirty="0"/>
          </a:p>
        </p:txBody>
      </p:sp>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FA866BAE-D38F-48BC-BE80-C8E5B8F67E3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9</a:t>
            </a:r>
          </a:p>
        </p:txBody>
      </p:sp>
    </p:spTree>
    <p:custDataLst>
      <p:tags r:id="rId1"/>
    </p:custDataLst>
    <p:extLst>
      <p:ext uri="{BB962C8B-B14F-4D97-AF65-F5344CB8AC3E}">
        <p14:creationId xmlns:p14="http://schemas.microsoft.com/office/powerpoint/2010/main" val="277183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78921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08868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6933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82723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extLst>
      <p:ext uri="{BB962C8B-B14F-4D97-AF65-F5344CB8AC3E}">
        <p14:creationId xmlns:p14="http://schemas.microsoft.com/office/powerpoint/2010/main" val="4130109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82418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80785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35038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3364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6136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216000" indent="-216000">
              <a:buFont typeface="Wingdings 2" panose="05020102010507070707" pitchFamily="18" charset="2"/>
              <a:buChar char=""/>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9</a:t>
            </a:r>
          </a:p>
        </p:txBody>
      </p:sp>
    </p:spTree>
    <p:custDataLst>
      <p:tags r:id="rId1"/>
    </p:custDataLst>
    <p:extLst>
      <p:ext uri="{BB962C8B-B14F-4D97-AF65-F5344CB8AC3E}">
        <p14:creationId xmlns:p14="http://schemas.microsoft.com/office/powerpoint/2010/main" val="3716936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76487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8817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00696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0803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67153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0348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7877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61122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49622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71078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37134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74821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276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110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369678" name="Text Box 14">
            <a:extLst>
              <a:ext uri="{FF2B5EF4-FFF2-40B4-BE49-F238E27FC236}">
                <a16:creationId xmlns:a16="http://schemas.microsoft.com/office/drawing/2014/main" id="{77275881-F467-4DD5-98E8-487738658B0E}"/>
              </a:ext>
            </a:extLst>
          </p:cNvPr>
          <p:cNvSpPr txBox="1">
            <a:spLocks noChangeArrowheads="1"/>
          </p:cNvSpPr>
          <p:nvPr/>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9</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EFE9E11B-3A97-4928-B183-7782102F5479}"/>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Tree>
    <p:custDataLst>
      <p:tags r:id="rId16"/>
    </p:custDataLst>
    <p:extLst>
      <p:ext uri="{BB962C8B-B14F-4D97-AF65-F5344CB8AC3E}">
        <p14:creationId xmlns:p14="http://schemas.microsoft.com/office/powerpoint/2010/main" val="54675586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3">
            <a:extLst>
              <a:ext uri="{FF2B5EF4-FFF2-40B4-BE49-F238E27FC236}">
                <a16:creationId xmlns:a16="http://schemas.microsoft.com/office/drawing/2014/main" id="{02B6023A-B143-4E07-96F9-6AA6CF89D2C9}"/>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tretch>
            <a:fillRect/>
          </a:stretch>
        </p:blipFill>
        <p:spPr bwMode="auto">
          <a:xfrm>
            <a:off x="3704" y="0"/>
            <a:ext cx="9139766"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B8E84297-AF36-4EF2-8699-8C45EA657B2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751B7692-ED58-4E5D-972C-227A346E82E7}"/>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9</a:t>
            </a:r>
          </a:p>
        </p:txBody>
      </p:sp>
    </p:spTree>
    <p:custDataLst>
      <p:tags r:id="rId14"/>
    </p:custDataLst>
    <p:extLst>
      <p:ext uri="{BB962C8B-B14F-4D97-AF65-F5344CB8AC3E}">
        <p14:creationId xmlns:p14="http://schemas.microsoft.com/office/powerpoint/2010/main" val="316981350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slideLayout" Target="../slideLayouts/slideLayout20.xml"/><Relationship Id="rId7" Type="http://schemas.openxmlformats.org/officeDocument/2006/relationships/image" Target="../media/image16.pn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slideLayout" Target="../slideLayouts/slideLayout20.xml"/><Relationship Id="rId7" Type="http://schemas.openxmlformats.org/officeDocument/2006/relationships/image" Target="../media/image16.pn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image" Target="../media/image15.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4F268-5337-42D4-9152-B2D9C9A03D7B}"/>
              </a:ext>
            </a:extLst>
          </p:cNvPr>
          <p:cNvSpPr>
            <a:spLocks noGrp="1"/>
          </p:cNvSpPr>
          <p:nvPr>
            <p:ph type="title"/>
          </p:nvPr>
        </p:nvSpPr>
        <p:spPr/>
        <p:txBody>
          <a:bodyPr/>
          <a:lstStyle/>
          <a:p>
            <a:r>
              <a:rPr lang="en-GB" dirty="0"/>
              <a:t>Insulators and Conductors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a:buSzPct val="100000"/>
            </a:pPr>
            <a:r>
              <a:rPr lang="en-GB" sz="1600" dirty="0"/>
              <a:t>Planning and Carrying Out Investigations</a:t>
            </a:r>
          </a:p>
          <a:p>
            <a:pPr>
              <a:buSzPct val="100000"/>
            </a:pPr>
            <a:r>
              <a:rPr lang="en-GB" sz="1600" dirty="0" err="1"/>
              <a:t>Analyzing</a:t>
            </a:r>
            <a:r>
              <a:rPr lang="en-GB" sz="1600" dirty="0"/>
              <a:t> and Interpreting Data</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a:t>
            </a:r>
          </a:p>
          <a:p>
            <a:r>
              <a:rPr lang="en-GB" sz="1600" dirty="0"/>
              <a:t>2. Cause and Effect</a:t>
            </a:r>
          </a:p>
          <a:p>
            <a:r>
              <a:rPr lang="en-GB" sz="1600" dirty="0"/>
              <a:t>5. Energy and Matter</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ext Box 2">
            <a:extLst>
              <a:ext uri="{FF2B5EF4-FFF2-40B4-BE49-F238E27FC236}">
                <a16:creationId xmlns:a16="http://schemas.microsoft.com/office/drawing/2014/main" id="{BCCF639A-5B99-41EE-8831-3A422AB4B3C2}"/>
              </a:ext>
            </a:extLst>
          </p:cNvPr>
          <p:cNvSpPr txBox="1">
            <a:spLocks noChangeArrowheads="1"/>
          </p:cNvSpPr>
          <p:nvPr/>
        </p:nvSpPr>
        <p:spPr bwMode="auto">
          <a:xfrm>
            <a:off x="469900" y="4559300"/>
            <a:ext cx="4826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During the winter, we wear fabrics that are thermal insulators to trap the heat around our bodies and stop it from escaping!</a:t>
            </a:r>
            <a:r>
              <a:rPr lang="en-GB" altLang="en-US"/>
              <a:t> </a:t>
            </a:r>
            <a:r>
              <a:rPr lang="en-GB" altLang="en-US">
                <a:solidFill>
                  <a:srgbClr val="000066"/>
                </a:solidFill>
              </a:rPr>
              <a:t> </a:t>
            </a:r>
            <a:endParaRPr lang="en-GB" altLang="en-US"/>
          </a:p>
        </p:txBody>
      </p:sp>
      <p:sp>
        <p:nvSpPr>
          <p:cNvPr id="7171" name="Rectangle 3">
            <a:extLst>
              <a:ext uri="{FF2B5EF4-FFF2-40B4-BE49-F238E27FC236}">
                <a16:creationId xmlns:a16="http://schemas.microsoft.com/office/drawing/2014/main" id="{A1BA41AA-A33D-4A0F-8098-DF32598EC3CE}"/>
              </a:ext>
            </a:extLst>
          </p:cNvPr>
          <p:cNvSpPr>
            <a:spLocks noGrp="1" noChangeArrowheads="1"/>
          </p:cNvSpPr>
          <p:nvPr>
            <p:ph type="title"/>
          </p:nvPr>
        </p:nvSpPr>
        <p:spPr>
          <a:noFill/>
        </p:spPr>
        <p:txBody>
          <a:bodyPr/>
          <a:lstStyle/>
          <a:p>
            <a:pPr eaLnBrk="1" hangingPunct="1"/>
            <a:r>
              <a:rPr lang="en-GB" altLang="en-US" dirty="0"/>
              <a:t>What are thermal insulators?</a:t>
            </a:r>
          </a:p>
        </p:txBody>
      </p:sp>
      <p:sp>
        <p:nvSpPr>
          <p:cNvPr id="7172" name="Text Box 4">
            <a:extLst>
              <a:ext uri="{FF2B5EF4-FFF2-40B4-BE49-F238E27FC236}">
                <a16:creationId xmlns:a16="http://schemas.microsoft.com/office/drawing/2014/main" id="{FB9F866E-363D-4616-8662-FCC76EC2EA2C}"/>
              </a:ext>
            </a:extLst>
          </p:cNvPr>
          <p:cNvSpPr txBox="1">
            <a:spLocks noChangeArrowheads="1"/>
          </p:cNvSpPr>
          <p:nvPr/>
        </p:nvSpPr>
        <p:spPr bwMode="auto">
          <a:xfrm>
            <a:off x="469900" y="901700"/>
            <a:ext cx="7543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Materials that are good at keeping things hot or cold are called </a:t>
            </a:r>
            <a:r>
              <a:rPr lang="en-GB" altLang="en-US" b="1" dirty="0">
                <a:solidFill>
                  <a:srgbClr val="286DA6"/>
                </a:solidFill>
              </a:rPr>
              <a:t>thermal insulators</a:t>
            </a:r>
            <a:r>
              <a:rPr lang="en-GB" altLang="en-US" dirty="0">
                <a:solidFill>
                  <a:srgbClr val="000066"/>
                </a:solidFill>
              </a:rPr>
              <a:t>. </a:t>
            </a:r>
          </a:p>
        </p:txBody>
      </p:sp>
      <p:sp>
        <p:nvSpPr>
          <p:cNvPr id="322568" name="Text Box 8">
            <a:extLst>
              <a:ext uri="{FF2B5EF4-FFF2-40B4-BE49-F238E27FC236}">
                <a16:creationId xmlns:a16="http://schemas.microsoft.com/office/drawing/2014/main" id="{8D289377-3E2C-4CCC-B5AB-F4C8EFA0994A}"/>
              </a:ext>
            </a:extLst>
          </p:cNvPr>
          <p:cNvSpPr txBox="1">
            <a:spLocks noChangeArrowheads="1"/>
          </p:cNvSpPr>
          <p:nvPr/>
        </p:nvSpPr>
        <p:spPr bwMode="auto">
          <a:xfrm>
            <a:off x="469900" y="3460750"/>
            <a:ext cx="79057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If the object is cold, the thermal insulation prevents outside heat from mixing with the object, keeping it cool.</a:t>
            </a:r>
          </a:p>
        </p:txBody>
      </p:sp>
      <p:sp>
        <p:nvSpPr>
          <p:cNvPr id="322569" name="Text Box 9">
            <a:extLst>
              <a:ext uri="{FF2B5EF4-FFF2-40B4-BE49-F238E27FC236}">
                <a16:creationId xmlns:a16="http://schemas.microsoft.com/office/drawing/2014/main" id="{6FAA5FB9-F312-40B1-ABE1-9E86AA57D3F5}"/>
              </a:ext>
            </a:extLst>
          </p:cNvPr>
          <p:cNvSpPr txBox="1">
            <a:spLocks noChangeArrowheads="1"/>
          </p:cNvSpPr>
          <p:nvPr/>
        </p:nvSpPr>
        <p:spPr bwMode="auto">
          <a:xfrm>
            <a:off x="469900" y="1998663"/>
            <a:ext cx="8407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Thermal insulators trap the air around an object. If the object is hot, the thermal insulation prevents heat from escaping from the object, keeping it warm. </a:t>
            </a:r>
            <a:endParaRPr lang="en-GB" altLang="en-US"/>
          </a:p>
        </p:txBody>
      </p:sp>
      <p:pic>
        <p:nvPicPr>
          <p:cNvPr id="322570" name="Picture 10" descr="hat">
            <a:extLst>
              <a:ext uri="{FF2B5EF4-FFF2-40B4-BE49-F238E27FC236}">
                <a16:creationId xmlns:a16="http://schemas.microsoft.com/office/drawing/2014/main" id="{C33F8EDC-8C97-4D4B-A829-3E808AFAA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688" y="4392613"/>
            <a:ext cx="123666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2571" name="Picture 11" descr="scarf">
            <a:extLst>
              <a:ext uri="{FF2B5EF4-FFF2-40B4-BE49-F238E27FC236}">
                <a16:creationId xmlns:a16="http://schemas.microsoft.com/office/drawing/2014/main" id="{5775BFBE-3165-4BFF-80EF-93774155D6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325" y="4687888"/>
            <a:ext cx="19240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1A08295D-2FCF-4B0A-95A0-B6741F2834A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037E604-1753-4CDC-A0B4-CBB6719281A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25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256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25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2257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257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2562" grpId="0"/>
      <p:bldP spid="322568" grpId="0"/>
      <p:bldP spid="3225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B74D28CC-64A1-47EC-A8DE-8F97EE1BB3F6}"/>
              </a:ext>
            </a:extLst>
          </p:cNvPr>
          <p:cNvSpPr>
            <a:spLocks noGrp="1" noChangeArrowheads="1"/>
          </p:cNvSpPr>
          <p:nvPr>
            <p:ph type="title"/>
          </p:nvPr>
        </p:nvSpPr>
        <p:spPr>
          <a:noFill/>
        </p:spPr>
        <p:txBody>
          <a:bodyPr/>
          <a:lstStyle/>
          <a:p>
            <a:pPr eaLnBrk="1" hangingPunct="1"/>
            <a:r>
              <a:rPr lang="en-GB" altLang="en-US" dirty="0"/>
              <a:t>What are thermal conductors?</a:t>
            </a:r>
          </a:p>
        </p:txBody>
      </p:sp>
      <p:sp>
        <p:nvSpPr>
          <p:cNvPr id="324611" name="Text Box 3">
            <a:extLst>
              <a:ext uri="{FF2B5EF4-FFF2-40B4-BE49-F238E27FC236}">
                <a16:creationId xmlns:a16="http://schemas.microsoft.com/office/drawing/2014/main" id="{2BC163F2-8E43-40E2-B231-B4CCAD88BF03}"/>
              </a:ext>
            </a:extLst>
          </p:cNvPr>
          <p:cNvSpPr txBox="1">
            <a:spLocks noChangeArrowheads="1"/>
          </p:cNvSpPr>
          <p:nvPr/>
        </p:nvSpPr>
        <p:spPr bwMode="auto">
          <a:xfrm>
            <a:off x="469900" y="2079625"/>
            <a:ext cx="8356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Materials that are thermal insulators, such as wood and plastic, are often used on the handles of cooking pans. </a:t>
            </a:r>
          </a:p>
        </p:txBody>
      </p:sp>
      <p:sp>
        <p:nvSpPr>
          <p:cNvPr id="324612" name="Rectangle 4">
            <a:extLst>
              <a:ext uri="{FF2B5EF4-FFF2-40B4-BE49-F238E27FC236}">
                <a16:creationId xmlns:a16="http://schemas.microsoft.com/office/drawing/2014/main" id="{07455CC3-963C-4056-8FCD-5C2D2A279D48}"/>
              </a:ext>
            </a:extLst>
          </p:cNvPr>
          <p:cNvSpPr>
            <a:spLocks noChangeArrowheads="1"/>
          </p:cNvSpPr>
          <p:nvPr/>
        </p:nvSpPr>
        <p:spPr bwMode="auto">
          <a:xfrm>
            <a:off x="3810000" y="4598988"/>
            <a:ext cx="50673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394200" algn="l"/>
              </a:tabLst>
              <a:defRPr sz="2400">
                <a:solidFill>
                  <a:schemeClr val="tx1"/>
                </a:solidFill>
                <a:latin typeface="Arial" panose="020B0604020202020204" pitchFamily="34" charset="0"/>
              </a:defRPr>
            </a:lvl1pPr>
            <a:lvl2pPr marL="742950" indent="-285750" eaLnBrk="0" hangingPunct="0">
              <a:tabLst>
                <a:tab pos="4394200" algn="l"/>
              </a:tabLst>
              <a:defRPr sz="2400">
                <a:solidFill>
                  <a:schemeClr val="tx1"/>
                </a:solidFill>
                <a:latin typeface="Arial" panose="020B0604020202020204" pitchFamily="34" charset="0"/>
              </a:defRPr>
            </a:lvl2pPr>
            <a:lvl3pPr marL="1143000" indent="-228600" eaLnBrk="0" hangingPunct="0">
              <a:tabLst>
                <a:tab pos="4394200" algn="l"/>
              </a:tabLst>
              <a:defRPr sz="2400">
                <a:solidFill>
                  <a:schemeClr val="tx1"/>
                </a:solidFill>
                <a:latin typeface="Arial" panose="020B0604020202020204" pitchFamily="34" charset="0"/>
              </a:defRPr>
            </a:lvl3pPr>
            <a:lvl4pPr marL="1600200" indent="-228600" eaLnBrk="0" hangingPunct="0">
              <a:tabLst>
                <a:tab pos="4394200" algn="l"/>
              </a:tabLst>
              <a:defRPr sz="2400">
                <a:solidFill>
                  <a:schemeClr val="tx1"/>
                </a:solidFill>
                <a:latin typeface="Arial" panose="020B0604020202020204" pitchFamily="34" charset="0"/>
              </a:defRPr>
            </a:lvl4pPr>
            <a:lvl5pPr marL="2057400" indent="-228600" eaLnBrk="0" hangingPunct="0">
              <a:tabLst>
                <a:tab pos="4394200"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4394200"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4394200"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4394200"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4394200" algn="l"/>
              </a:tabLst>
              <a:defRPr sz="2400">
                <a:solidFill>
                  <a:schemeClr val="tx1"/>
                </a:solidFill>
                <a:latin typeface="Arial" panose="020B0604020202020204" pitchFamily="34" charset="0"/>
              </a:defRPr>
            </a:lvl9pPr>
          </a:lstStyle>
          <a:p>
            <a:pPr eaLnBrk="1" hangingPunct="1"/>
            <a:r>
              <a:rPr lang="en-GB" altLang="en-US" dirty="0">
                <a:solidFill>
                  <a:srgbClr val="000066"/>
                </a:solidFill>
              </a:rPr>
              <a:t>Other materials are good at allowing heat to pass through them. </a:t>
            </a:r>
          </a:p>
          <a:p>
            <a:pPr eaLnBrk="1" hangingPunct="1"/>
            <a:r>
              <a:rPr lang="en-GB" altLang="en-US" dirty="0">
                <a:solidFill>
                  <a:srgbClr val="000066"/>
                </a:solidFill>
              </a:rPr>
              <a:t>These materials are called </a:t>
            </a:r>
            <a:r>
              <a:rPr lang="en-GB" altLang="en-US" b="1" dirty="0">
                <a:solidFill>
                  <a:srgbClr val="286DA6"/>
                </a:solidFill>
              </a:rPr>
              <a:t>thermal conductors</a:t>
            </a:r>
            <a:r>
              <a:rPr lang="en-GB" altLang="en-US" dirty="0">
                <a:solidFill>
                  <a:srgbClr val="000066"/>
                </a:solidFill>
              </a:rPr>
              <a:t>. Metal is an example of a thermal conductor.</a:t>
            </a:r>
          </a:p>
        </p:txBody>
      </p:sp>
      <p:sp>
        <p:nvSpPr>
          <p:cNvPr id="324618" name="Text Box 10">
            <a:extLst>
              <a:ext uri="{FF2B5EF4-FFF2-40B4-BE49-F238E27FC236}">
                <a16:creationId xmlns:a16="http://schemas.microsoft.com/office/drawing/2014/main" id="{262C0296-03D1-4451-B4B6-2685C7E8A476}"/>
              </a:ext>
            </a:extLst>
          </p:cNvPr>
          <p:cNvSpPr txBox="1">
            <a:spLocks noChangeArrowheads="1"/>
          </p:cNvSpPr>
          <p:nvPr/>
        </p:nvSpPr>
        <p:spPr bwMode="auto">
          <a:xfrm>
            <a:off x="469900" y="2955925"/>
            <a:ext cx="5145088"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a:solidFill>
                  <a:srgbClr val="000066"/>
                </a:solidFill>
              </a:rPr>
              <a:t>Because heat cannot easily travel through wood or plastic, the handles of these pans do not get too hot when the pan is on the stove.</a:t>
            </a:r>
            <a:endParaRPr lang="en-GB" altLang="en-US"/>
          </a:p>
        </p:txBody>
      </p:sp>
      <p:pic>
        <p:nvPicPr>
          <p:cNvPr id="324619" name="Picture 11" descr="shutterstock_76133899_Igor-">
            <a:extLst>
              <a:ext uri="{FF2B5EF4-FFF2-40B4-BE49-F238E27FC236}">
                <a16:creationId xmlns:a16="http://schemas.microsoft.com/office/drawing/2014/main" id="{C1BDCC15-9F67-4BC2-B08A-1FA2216994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913" y="3125788"/>
            <a:ext cx="2695575" cy="139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4620" name="Picture 12" descr="shutterstock_45846382_Kitch">
            <a:extLst>
              <a:ext uri="{FF2B5EF4-FFF2-40B4-BE49-F238E27FC236}">
                <a16:creationId xmlns:a16="http://schemas.microsoft.com/office/drawing/2014/main" id="{EAA3B744-810C-4E27-BFB4-BE8ABB7E3A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713" y="4786313"/>
            <a:ext cx="26955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Text Box 13">
            <a:extLst>
              <a:ext uri="{FF2B5EF4-FFF2-40B4-BE49-F238E27FC236}">
                <a16:creationId xmlns:a16="http://schemas.microsoft.com/office/drawing/2014/main" id="{11459E2A-2D04-4BA4-B45C-15DEEA88DB6D}"/>
              </a:ext>
            </a:extLst>
          </p:cNvPr>
          <p:cNvSpPr txBox="1">
            <a:spLocks noChangeArrowheads="1"/>
          </p:cNvSpPr>
          <p:nvPr/>
        </p:nvSpPr>
        <p:spPr bwMode="auto">
          <a:xfrm>
            <a:off x="466725" y="822325"/>
            <a:ext cx="8094663"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Think about the materials used to make a cooking pan. How are the properties of the materials used to make it good for cooking?</a:t>
            </a:r>
          </a:p>
        </p:txBody>
      </p:sp>
      <p:pic>
        <p:nvPicPr>
          <p:cNvPr id="10" name="Picture 19">
            <a:hlinkClick r:id="" action="ppaction://hlinkshowjump?jump=nextslide"/>
            <a:extLst>
              <a:ext uri="{FF2B5EF4-FFF2-40B4-BE49-F238E27FC236}">
                <a16:creationId xmlns:a16="http://schemas.microsoft.com/office/drawing/2014/main" id="{FCB804A7-904A-4971-81CE-217ED09AD66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46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46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46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46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46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611" grpId="0"/>
      <p:bldP spid="324612" grpId="0"/>
      <p:bldP spid="3246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1B5011A-801E-4F02-846A-8E1452CB5E1D}"/>
              </a:ext>
            </a:extLst>
          </p:cNvPr>
          <p:cNvSpPr>
            <a:spLocks noGrp="1" noChangeArrowheads="1"/>
          </p:cNvSpPr>
          <p:nvPr>
            <p:ph type="title"/>
          </p:nvPr>
        </p:nvSpPr>
        <p:spPr>
          <a:noFill/>
        </p:spPr>
        <p:txBody>
          <a:bodyPr/>
          <a:lstStyle/>
          <a:p>
            <a:pPr eaLnBrk="1" hangingPunct="1"/>
            <a:r>
              <a:rPr lang="en-GB" altLang="en-US" dirty="0"/>
              <a:t>What are electrical conductors?</a:t>
            </a:r>
          </a:p>
        </p:txBody>
      </p:sp>
      <p:sp>
        <p:nvSpPr>
          <p:cNvPr id="9219" name="Text Box 3">
            <a:extLst>
              <a:ext uri="{FF2B5EF4-FFF2-40B4-BE49-F238E27FC236}">
                <a16:creationId xmlns:a16="http://schemas.microsoft.com/office/drawing/2014/main" id="{4DB2403D-CAC9-46A6-9963-42B29028C991}"/>
              </a:ext>
            </a:extLst>
          </p:cNvPr>
          <p:cNvSpPr txBox="1">
            <a:spLocks noChangeArrowheads="1"/>
          </p:cNvSpPr>
          <p:nvPr/>
        </p:nvSpPr>
        <p:spPr bwMode="auto">
          <a:xfrm>
            <a:off x="469900" y="901700"/>
            <a:ext cx="8356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GB" altLang="en-US" dirty="0">
                <a:solidFill>
                  <a:srgbClr val="000066"/>
                </a:solidFill>
              </a:rPr>
              <a:t>Materials that are thermal conductors are often good </a:t>
            </a:r>
            <a:r>
              <a:rPr lang="en-GB" altLang="en-US" b="1" dirty="0">
                <a:solidFill>
                  <a:srgbClr val="286DA6"/>
                </a:solidFill>
              </a:rPr>
              <a:t>electrical conductors</a:t>
            </a:r>
            <a:r>
              <a:rPr lang="en-GB" altLang="en-US" dirty="0">
                <a:solidFill>
                  <a:srgbClr val="000066"/>
                </a:solidFill>
              </a:rPr>
              <a:t>.</a:t>
            </a:r>
            <a:endParaRPr lang="en-GB" altLang="en-US" dirty="0"/>
          </a:p>
        </p:txBody>
      </p:sp>
      <p:sp>
        <p:nvSpPr>
          <p:cNvPr id="326660" name="Rectangle 4">
            <a:extLst>
              <a:ext uri="{FF2B5EF4-FFF2-40B4-BE49-F238E27FC236}">
                <a16:creationId xmlns:a16="http://schemas.microsoft.com/office/drawing/2014/main" id="{0ADEFDA3-D27D-4AF7-9044-1B35BC7D5D54}"/>
              </a:ext>
            </a:extLst>
          </p:cNvPr>
          <p:cNvSpPr>
            <a:spLocks noChangeArrowheads="1"/>
          </p:cNvSpPr>
          <p:nvPr/>
        </p:nvSpPr>
        <p:spPr bwMode="auto">
          <a:xfrm>
            <a:off x="469900" y="3397250"/>
            <a:ext cx="45053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20000"/>
              </a:spcBef>
            </a:pPr>
            <a:r>
              <a:rPr lang="en-GB" altLang="en-US">
                <a:solidFill>
                  <a:srgbClr val="000066"/>
                </a:solidFill>
              </a:rPr>
              <a:t>Metal is also a good electrical conductor. It is used for the pins and wires in this cord so that electricity can flow through it to operate an appliance. </a:t>
            </a:r>
            <a:endParaRPr lang="en-US" altLang="en-US">
              <a:solidFill>
                <a:srgbClr val="000066"/>
              </a:solidFill>
            </a:endParaRPr>
          </a:p>
        </p:txBody>
      </p:sp>
      <p:pic>
        <p:nvPicPr>
          <p:cNvPr id="326667" name="Picture 11" descr="shutterstock_39527044_liubo">
            <a:extLst>
              <a:ext uri="{FF2B5EF4-FFF2-40B4-BE49-F238E27FC236}">
                <a16:creationId xmlns:a16="http://schemas.microsoft.com/office/drawing/2014/main" id="{7E508AA3-3256-4116-8058-F84679FC8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8613" y="3344863"/>
            <a:ext cx="3735387"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6668" name="Text Box 12">
            <a:extLst>
              <a:ext uri="{FF2B5EF4-FFF2-40B4-BE49-F238E27FC236}">
                <a16:creationId xmlns:a16="http://schemas.microsoft.com/office/drawing/2014/main" id="{17BBA1F8-5DD8-4084-85E2-1920367FC85B}"/>
              </a:ext>
            </a:extLst>
          </p:cNvPr>
          <p:cNvSpPr txBox="1">
            <a:spLocks noChangeArrowheads="1"/>
          </p:cNvSpPr>
          <p:nvPr/>
        </p:nvSpPr>
        <p:spPr bwMode="auto">
          <a:xfrm>
            <a:off x="514350" y="2071688"/>
            <a:ext cx="77009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A conductor allows energy to move easily, just like a train conductor keeps a train moving.</a:t>
            </a:r>
          </a:p>
        </p:txBody>
      </p:sp>
      <p:pic>
        <p:nvPicPr>
          <p:cNvPr id="8" name="Picture 19">
            <a:hlinkClick r:id="" action="ppaction://hlinkshowjump?jump=nextslide"/>
            <a:extLst>
              <a:ext uri="{FF2B5EF4-FFF2-40B4-BE49-F238E27FC236}">
                <a16:creationId xmlns:a16="http://schemas.microsoft.com/office/drawing/2014/main" id="{361F7303-63A0-4618-B878-DC3A4A0D921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66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66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66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p:bldP spid="32666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a:extLst>
              <a:ext uri="{FF2B5EF4-FFF2-40B4-BE49-F238E27FC236}">
                <a16:creationId xmlns:a16="http://schemas.microsoft.com/office/drawing/2014/main" id="{AFAF6633-0760-4DFD-A33E-78DAAFDB9E4E}"/>
              </a:ext>
            </a:extLst>
          </p:cNvPr>
          <p:cNvSpPr>
            <a:spLocks noGrp="1" noChangeArrowheads="1"/>
          </p:cNvSpPr>
          <p:nvPr>
            <p:ph type="title"/>
          </p:nvPr>
        </p:nvSpPr>
        <p:spPr>
          <a:noFill/>
        </p:spPr>
        <p:txBody>
          <a:bodyPr/>
          <a:lstStyle/>
          <a:p>
            <a:pPr eaLnBrk="1" hangingPunct="1"/>
            <a:r>
              <a:rPr lang="en-GB" altLang="en-US" dirty="0"/>
              <a:t>Testing electrical conductors</a:t>
            </a:r>
          </a:p>
        </p:txBody>
      </p:sp>
      <p:pic>
        <p:nvPicPr>
          <p:cNvPr id="6" name="Picture 19">
            <a:hlinkClick r:id="" action="ppaction://hlinkshowjump?jump=nextslide"/>
            <a:extLst>
              <a:ext uri="{FF2B5EF4-FFF2-40B4-BE49-F238E27FC236}">
                <a16:creationId xmlns:a16="http://schemas.microsoft.com/office/drawing/2014/main" id="{C6334E62-4C9E-4AA5-93AD-56C42FF42F4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D4FABFDE-7E74-425A-9492-FADAD2D91883}"/>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8" name="Picture 7">
            <a:extLst>
              <a:ext uri="{FF2B5EF4-FFF2-40B4-BE49-F238E27FC236}">
                <a16:creationId xmlns:a16="http://schemas.microsoft.com/office/drawing/2014/main" id="{0357EFC0-89B8-42FE-97E2-3CEF869898E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23371"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1048"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7393DFBE-91DF-4F04-9593-ADA78F7C0829}"/>
                    </a:ext>
                  </a:extLst>
                </p:cNvPr>
                <p:cNvPicPr>
                  <a:picLocks/>
                </p:cNvPicPr>
                <p:nvPr/>
              </p:nvPicPr>
              <p:blipFill>
                <a:blip r:embed="rId8"/>
                <a:stretch>
                  <a:fillRect/>
                </a:stretch>
              </p:blipFill>
              <p:spPr>
                <a:xfrm>
                  <a:off x="203200" y="800100"/>
                  <a:ext cx="8699500" cy="5308600"/>
                </a:xfrm>
                <a:prstGeom prst="rect">
                  <a:avLst/>
                </a:prstGeom>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
            <a:extLst>
              <a:ext uri="{FF2B5EF4-FFF2-40B4-BE49-F238E27FC236}">
                <a16:creationId xmlns:a16="http://schemas.microsoft.com/office/drawing/2014/main" id="{B04F163E-B047-4316-8963-713A326C8F73}"/>
              </a:ext>
            </a:extLst>
          </p:cNvPr>
          <p:cNvSpPr txBox="1">
            <a:spLocks noChangeArrowheads="1"/>
          </p:cNvSpPr>
          <p:nvPr/>
        </p:nvSpPr>
        <p:spPr bwMode="auto">
          <a:xfrm>
            <a:off x="663575" y="12160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GB" altLang="en-US"/>
          </a:p>
        </p:txBody>
      </p:sp>
      <p:sp>
        <p:nvSpPr>
          <p:cNvPr id="2052" name="Rectangle 3">
            <a:extLst>
              <a:ext uri="{FF2B5EF4-FFF2-40B4-BE49-F238E27FC236}">
                <a16:creationId xmlns:a16="http://schemas.microsoft.com/office/drawing/2014/main" id="{B9315BE5-1F21-4421-AFD9-70B097106D39}"/>
              </a:ext>
            </a:extLst>
          </p:cNvPr>
          <p:cNvSpPr>
            <a:spLocks noGrp="1" noChangeArrowheads="1"/>
          </p:cNvSpPr>
          <p:nvPr>
            <p:ph type="title"/>
          </p:nvPr>
        </p:nvSpPr>
        <p:spPr>
          <a:noFill/>
        </p:spPr>
        <p:txBody>
          <a:bodyPr/>
          <a:lstStyle/>
          <a:p>
            <a:pPr eaLnBrk="1" hangingPunct="1"/>
            <a:r>
              <a:rPr lang="en-GB" altLang="en-US" dirty="0"/>
              <a:t>What can we conclude?</a:t>
            </a:r>
          </a:p>
        </p:txBody>
      </p:sp>
      <p:pic>
        <p:nvPicPr>
          <p:cNvPr id="7" name="Picture 19">
            <a:hlinkClick r:id="" action="ppaction://hlinkshowjump?jump=nextslide"/>
            <a:extLst>
              <a:ext uri="{FF2B5EF4-FFF2-40B4-BE49-F238E27FC236}">
                <a16:creationId xmlns:a16="http://schemas.microsoft.com/office/drawing/2014/main" id="{6585E7CD-B6BF-4DE3-9DB1-8BF3C38C2EC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F29A8371-56AB-44F4-A4DF-4B837E95F50A}"/>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8">
            <a:extLst>
              <a:ext uri="{FF2B5EF4-FFF2-40B4-BE49-F238E27FC236}">
                <a16:creationId xmlns:a16="http://schemas.microsoft.com/office/drawing/2014/main" id="{219EA0A8-EEC4-43F8-9AC9-38AEED622D5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123371" y="86520"/>
            <a:ext cx="442911" cy="516730"/>
          </a:xfrm>
          <a:prstGeom prst="rect">
            <a:avLst/>
          </a:prstGeom>
          <a:noFill/>
          <a:ln w="9525">
            <a:noFill/>
            <a:miter lim="800000"/>
            <a:headEnd/>
            <a:tailEnd/>
          </a:ln>
        </p:spPr>
      </p:pic>
    </p:spTree>
    <p:controls>
      <mc:AlternateContent xmlns:mc="http://schemas.openxmlformats.org/markup-compatibility/2006">
        <mc:Choice xmlns:v="urn:schemas-microsoft-com:vml" Requires="v">
          <p:control spid="2073" name="ShockwaveFlash1" r:id="rId2" imgW="8699400" imgH="5308560"/>
        </mc:Choice>
        <mc:Fallback>
          <p:control name="ShockwaveFlash1" r:id="rId2" imgW="8699400" imgH="5308560">
            <p:pic>
              <p:nvPicPr>
                <p:cNvPr id="2" name="ShockwaveFlash1">
                  <a:extLst>
                    <a:ext uri="{FF2B5EF4-FFF2-40B4-BE49-F238E27FC236}">
                      <a16:creationId xmlns:a16="http://schemas.microsoft.com/office/drawing/2014/main" id="{10F45B20-1BB6-4294-A02A-D8F6B4B13130}"/>
                    </a:ext>
                  </a:extLst>
                </p:cNvPr>
                <p:cNvPicPr>
                  <a:picLocks/>
                </p:cNvPicPr>
                <p:nvPr/>
              </p:nvPicPr>
              <p:blipFill>
                <a:blip r:embed="rId8"/>
                <a:stretch>
                  <a:fillRect/>
                </a:stretch>
              </p:blipFill>
              <p:spPr>
                <a:xfrm>
                  <a:off x="203200" y="800100"/>
                  <a:ext cx="8699500" cy="5308600"/>
                </a:xfrm>
                <a:prstGeom prst="rect">
                  <a:avLst/>
                </a:prstGeom>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7150" name="Picture 14" descr="shutterstock_39527044_liub2">
            <a:extLst>
              <a:ext uri="{FF2B5EF4-FFF2-40B4-BE49-F238E27FC236}">
                <a16:creationId xmlns:a16="http://schemas.microsoft.com/office/drawing/2014/main" id="{EC86AC15-68B7-4940-9285-2C40D477A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315908">
            <a:off x="3952875" y="4051300"/>
            <a:ext cx="37528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7139" name="Picture 3" descr="wire">
            <a:extLst>
              <a:ext uri="{FF2B5EF4-FFF2-40B4-BE49-F238E27FC236}">
                <a16:creationId xmlns:a16="http://schemas.microsoft.com/office/drawing/2014/main" id="{DFAA2315-0198-4263-9A19-24EAAEB26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5725" y="2273300"/>
            <a:ext cx="2051050"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7140" name="Text Box 4">
            <a:extLst>
              <a:ext uri="{FF2B5EF4-FFF2-40B4-BE49-F238E27FC236}">
                <a16:creationId xmlns:a16="http://schemas.microsoft.com/office/drawing/2014/main" id="{11FD7339-685B-4352-A635-10CFB5A40ED9}"/>
              </a:ext>
            </a:extLst>
          </p:cNvPr>
          <p:cNvSpPr txBox="1">
            <a:spLocks noChangeArrowheads="1"/>
          </p:cNvSpPr>
          <p:nvPr/>
        </p:nvSpPr>
        <p:spPr bwMode="auto">
          <a:xfrm>
            <a:off x="5684838" y="2351088"/>
            <a:ext cx="19478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GB" altLang="en-US" b="1" dirty="0">
                <a:solidFill>
                  <a:srgbClr val="286DA6"/>
                </a:solidFill>
              </a:rPr>
              <a:t>conductors</a:t>
            </a:r>
            <a:endParaRPr lang="en-US" altLang="en-US" b="1" dirty="0">
              <a:solidFill>
                <a:srgbClr val="286DA6"/>
              </a:solidFill>
            </a:endParaRPr>
          </a:p>
        </p:txBody>
      </p:sp>
      <p:sp>
        <p:nvSpPr>
          <p:cNvPr id="347141" name="Text Box 5">
            <a:extLst>
              <a:ext uri="{FF2B5EF4-FFF2-40B4-BE49-F238E27FC236}">
                <a16:creationId xmlns:a16="http://schemas.microsoft.com/office/drawing/2014/main" id="{4D1B0C45-FDD9-4E1C-BA58-07AFED36E5DE}"/>
              </a:ext>
            </a:extLst>
          </p:cNvPr>
          <p:cNvSpPr txBox="1">
            <a:spLocks noChangeArrowheads="1"/>
          </p:cNvSpPr>
          <p:nvPr/>
        </p:nvSpPr>
        <p:spPr bwMode="auto">
          <a:xfrm>
            <a:off x="792163" y="5392738"/>
            <a:ext cx="2087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GB" altLang="en-US" b="1" dirty="0">
                <a:solidFill>
                  <a:srgbClr val="286DA6"/>
                </a:solidFill>
              </a:rPr>
              <a:t>insulators</a:t>
            </a:r>
            <a:endParaRPr lang="en-US" altLang="en-US" b="1" dirty="0">
              <a:solidFill>
                <a:srgbClr val="286DA6"/>
              </a:solidFill>
            </a:endParaRPr>
          </a:p>
        </p:txBody>
      </p:sp>
      <p:sp>
        <p:nvSpPr>
          <p:cNvPr id="10246" name="Rectangle 11">
            <a:extLst>
              <a:ext uri="{FF2B5EF4-FFF2-40B4-BE49-F238E27FC236}">
                <a16:creationId xmlns:a16="http://schemas.microsoft.com/office/drawing/2014/main" id="{5042AD8B-3A0D-4008-A799-65A740E26920}"/>
              </a:ext>
            </a:extLst>
          </p:cNvPr>
          <p:cNvSpPr>
            <a:spLocks noChangeArrowheads="1"/>
          </p:cNvSpPr>
          <p:nvPr/>
        </p:nvSpPr>
        <p:spPr bwMode="auto">
          <a:xfrm>
            <a:off x="469900" y="901700"/>
            <a:ext cx="8166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dirty="0">
                <a:solidFill>
                  <a:srgbClr val="000066"/>
                </a:solidFill>
              </a:rPr>
              <a:t>Plastics are </a:t>
            </a:r>
            <a:r>
              <a:rPr lang="en-GB" altLang="en-US" b="1" dirty="0">
                <a:solidFill>
                  <a:srgbClr val="286DA6"/>
                </a:solidFill>
              </a:rPr>
              <a:t>electrical insulators</a:t>
            </a:r>
            <a:r>
              <a:rPr lang="en-GB" altLang="en-US" dirty="0">
                <a:solidFill>
                  <a:srgbClr val="000066"/>
                </a:solidFill>
              </a:rPr>
              <a:t>, which is why they are used to cover wires, plugs and switches. </a:t>
            </a:r>
          </a:p>
        </p:txBody>
      </p:sp>
      <p:sp>
        <p:nvSpPr>
          <p:cNvPr id="10247" name="Rectangle 12">
            <a:extLst>
              <a:ext uri="{FF2B5EF4-FFF2-40B4-BE49-F238E27FC236}">
                <a16:creationId xmlns:a16="http://schemas.microsoft.com/office/drawing/2014/main" id="{38F6A4E1-11D8-4A31-BA64-CC1394EA45C6}"/>
              </a:ext>
            </a:extLst>
          </p:cNvPr>
          <p:cNvSpPr>
            <a:spLocks noGrp="1" noChangeArrowheads="1"/>
          </p:cNvSpPr>
          <p:nvPr>
            <p:ph type="title"/>
          </p:nvPr>
        </p:nvSpPr>
        <p:spPr>
          <a:noFill/>
        </p:spPr>
        <p:txBody>
          <a:bodyPr/>
          <a:lstStyle/>
          <a:p>
            <a:pPr eaLnBrk="1" hangingPunct="1"/>
            <a:r>
              <a:rPr lang="en-GB" altLang="en-US" dirty="0"/>
              <a:t>Electrical insulators</a:t>
            </a:r>
          </a:p>
        </p:txBody>
      </p:sp>
      <p:pic>
        <p:nvPicPr>
          <p:cNvPr id="14" name="Picture 15" descr="Insulators and Conductors - s7 - red arrows.png">
            <a:extLst>
              <a:ext uri="{FF2B5EF4-FFF2-40B4-BE49-F238E27FC236}">
                <a16:creationId xmlns:a16="http://schemas.microsoft.com/office/drawing/2014/main" id="{DAE82117-05AE-473E-A973-2BE04A10D14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2549525"/>
            <a:ext cx="139065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Insulators and Conductors - s7 - green arrows.png">
            <a:extLst>
              <a:ext uri="{FF2B5EF4-FFF2-40B4-BE49-F238E27FC236}">
                <a16:creationId xmlns:a16="http://schemas.microsoft.com/office/drawing/2014/main" id="{894122F7-96C4-4041-B887-569FC265B2C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716213" y="3632200"/>
            <a:ext cx="1835150"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a:hlinkClick r:id="" action="ppaction://hlinkshowjump?jump=nextslide"/>
            <a:extLst>
              <a:ext uri="{FF2B5EF4-FFF2-40B4-BE49-F238E27FC236}">
                <a16:creationId xmlns:a16="http://schemas.microsoft.com/office/drawing/2014/main" id="{99B9FD8D-3BA9-46EB-B6F6-2CFD62F20C91}"/>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47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715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714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71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0" grpId="0"/>
      <p:bldP spid="3471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ouse2">
            <a:extLst>
              <a:ext uri="{FF2B5EF4-FFF2-40B4-BE49-F238E27FC236}">
                <a16:creationId xmlns:a16="http://schemas.microsoft.com/office/drawing/2014/main" id="{0FACB442-800F-47D4-B3E0-730AD9AF4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 y="750888"/>
            <a:ext cx="8324850"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19">
            <a:extLst>
              <a:ext uri="{FF2B5EF4-FFF2-40B4-BE49-F238E27FC236}">
                <a16:creationId xmlns:a16="http://schemas.microsoft.com/office/drawing/2014/main" id="{2187F029-14C0-4242-BBBD-A5A0ED2CE954}"/>
              </a:ext>
            </a:extLst>
          </p:cNvPr>
          <p:cNvSpPr txBox="1">
            <a:spLocks noChangeArrowheads="1"/>
          </p:cNvSpPr>
          <p:nvPr/>
        </p:nvSpPr>
        <p:spPr bwMode="auto">
          <a:xfrm>
            <a:off x="528638" y="814388"/>
            <a:ext cx="8164512" cy="1917700"/>
          </a:xfrm>
          <a:prstGeom prst="rect">
            <a:avLst/>
          </a:prstGeom>
          <a:solidFill>
            <a:schemeClr val="bg1">
              <a:alpha val="79999"/>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GB" altLang="en-US">
                <a:solidFill>
                  <a:srgbClr val="000066"/>
                </a:solidFill>
              </a:rPr>
              <a:t>Look around the room and building. </a:t>
            </a:r>
          </a:p>
          <a:p>
            <a:pPr eaLnBrk="1" hangingPunct="1"/>
            <a:r>
              <a:rPr lang="en-GB" altLang="en-US">
                <a:solidFill>
                  <a:srgbClr val="000066"/>
                </a:solidFill>
              </a:rPr>
              <a:t>List materials that are being used as insulators </a:t>
            </a:r>
          </a:p>
          <a:p>
            <a:pPr eaLnBrk="1" hangingPunct="1"/>
            <a:r>
              <a:rPr lang="en-GB" altLang="en-US">
                <a:solidFill>
                  <a:srgbClr val="000066"/>
                </a:solidFill>
              </a:rPr>
              <a:t>(thermal or electrical). </a:t>
            </a:r>
          </a:p>
          <a:p>
            <a:pPr eaLnBrk="1" hangingPunct="1"/>
            <a:r>
              <a:rPr lang="en-GB" altLang="en-US">
                <a:solidFill>
                  <a:srgbClr val="000066"/>
                </a:solidFill>
              </a:rPr>
              <a:t>List materials that are being used as conductors </a:t>
            </a:r>
          </a:p>
          <a:p>
            <a:pPr eaLnBrk="1" hangingPunct="1"/>
            <a:r>
              <a:rPr lang="en-GB" altLang="en-US">
                <a:solidFill>
                  <a:srgbClr val="000066"/>
                </a:solidFill>
              </a:rPr>
              <a:t>(thermal or electrical).</a:t>
            </a:r>
          </a:p>
        </p:txBody>
      </p:sp>
      <p:sp>
        <p:nvSpPr>
          <p:cNvPr id="11269" name="Rectangle 17">
            <a:extLst>
              <a:ext uri="{FF2B5EF4-FFF2-40B4-BE49-F238E27FC236}">
                <a16:creationId xmlns:a16="http://schemas.microsoft.com/office/drawing/2014/main" id="{22A8F3D3-3824-4720-BA3D-AB9DA57F13D8}"/>
              </a:ext>
            </a:extLst>
          </p:cNvPr>
          <p:cNvSpPr>
            <a:spLocks noGrp="1" noChangeArrowheads="1"/>
          </p:cNvSpPr>
          <p:nvPr>
            <p:ph type="title"/>
          </p:nvPr>
        </p:nvSpPr>
        <p:spPr/>
        <p:txBody>
          <a:bodyPr/>
          <a:lstStyle/>
          <a:p>
            <a:pPr eaLnBrk="1" hangingPunct="1"/>
            <a:r>
              <a:rPr lang="en-GB" altLang="en-US" dirty="0"/>
              <a:t>Insulators and conductors in your area</a:t>
            </a:r>
          </a:p>
        </p:txBody>
      </p:sp>
      <p:pic>
        <p:nvPicPr>
          <p:cNvPr id="6" name="Picture 9" descr="notes_icon">
            <a:extLst>
              <a:ext uri="{FF2B5EF4-FFF2-40B4-BE49-F238E27FC236}">
                <a16:creationId xmlns:a16="http://schemas.microsoft.com/office/drawing/2014/main" id="{0D001204-2B3C-485B-84B0-61793C029C0C}"/>
              </a:ext>
            </a:extLst>
          </p:cNvPr>
          <p:cNvPicPr>
            <a:picLocks noChangeAspect="1" noChangeArrowheads="1"/>
          </p:cNvPicPr>
          <p:nvPr/>
        </p:nvPicPr>
        <p:blipFill>
          <a:blip r:embed="rId4" cstate="print"/>
          <a:srcRect/>
          <a:stretch>
            <a:fillRect/>
          </a:stretch>
        </p:blipFill>
        <p:spPr bwMode="auto">
          <a:xfrm>
            <a:off x="8532813" y="153987"/>
            <a:ext cx="442912" cy="387350"/>
          </a:xfrm>
          <a:prstGeom prst="rect">
            <a:avLst/>
          </a:prstGeom>
          <a:noFill/>
          <a:ln w="9525">
            <a:noFill/>
            <a:miter lim="800000"/>
            <a:headEnd/>
            <a:tailEnd/>
          </a:ln>
        </p:spPr>
      </p:pic>
      <p:pic>
        <p:nvPicPr>
          <p:cNvPr id="7" name="Picture 6">
            <a:extLst>
              <a:ext uri="{FF2B5EF4-FFF2-40B4-BE49-F238E27FC236}">
                <a16:creationId xmlns:a16="http://schemas.microsoft.com/office/drawing/2014/main" id="{74E14E78-072E-434A-941F-CF09F0C2843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87275" y="86520"/>
            <a:ext cx="442911" cy="51673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11998</TotalTime>
  <Words>648</Words>
  <Application>Microsoft Office PowerPoint</Application>
  <PresentationFormat>On-screen Show (4:3)</PresentationFormat>
  <Paragraphs>61</Paragraphs>
  <Slides>9</Slides>
  <Notes>9</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Wingdings 2</vt:lpstr>
      <vt:lpstr>Default Design</vt:lpstr>
      <vt:lpstr>3_Default Design</vt:lpstr>
      <vt:lpstr>Insulators and Conductors</vt:lpstr>
      <vt:lpstr>Information</vt:lpstr>
      <vt:lpstr>What are thermal insulators?</vt:lpstr>
      <vt:lpstr>What are thermal conductors?</vt:lpstr>
      <vt:lpstr>What are electrical conductors?</vt:lpstr>
      <vt:lpstr>Testing electrical conductors</vt:lpstr>
      <vt:lpstr>What can we conclude?</vt:lpstr>
      <vt:lpstr>Electrical insulators</vt:lpstr>
      <vt:lpstr>Insulators and conductors in your area</vt:lpstr>
    </vt:vector>
  </TitlesOfParts>
  <Manager/>
  <Company>Boardworks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Insulators and Conductors</dc:title>
  <dc:subject>Boardworks Elementary School Physical Science</dc:subject>
  <dc:creator>Boardworks</dc:creator>
  <cp:lastModifiedBy>Tim Crilly</cp:lastModifiedBy>
  <cp:revision>345</cp:revision>
  <dcterms:created xsi:type="dcterms:W3CDTF">2005-07-09T14:35:32Z</dcterms:created>
  <dcterms:modified xsi:type="dcterms:W3CDTF">2018-12-04T11:04:31Z</dcterms:modified>
</cp:coreProperties>
</file>