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9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ctiveX/activeX1.xml" ContentType="application/vnd.ms-office.activeX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863" r:id="rId2"/>
  </p:sldMasterIdLst>
  <p:notesMasterIdLst>
    <p:notesMasterId r:id="rId10"/>
  </p:notesMasterIdLst>
  <p:handoutMasterIdLst>
    <p:handoutMasterId r:id="rId11"/>
  </p:handoutMasterIdLst>
  <p:sldIdLst>
    <p:sldId id="430" r:id="rId3"/>
    <p:sldId id="527" r:id="rId4"/>
    <p:sldId id="520" r:id="rId5"/>
    <p:sldId id="530" r:id="rId6"/>
    <p:sldId id="531" r:id="rId7"/>
    <p:sldId id="529" r:id="rId8"/>
    <p:sldId id="528" r:id="rId9"/>
  </p:sldIdLst>
  <p:sldSz cx="9144000" cy="6858000" type="screen4x3"/>
  <p:notesSz cx="6858000" cy="92964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04" userDrawn="1">
          <p15:clr>
            <a:srgbClr val="A4A3A4"/>
          </p15:clr>
        </p15:guide>
        <p15:guide id="2" pos="2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k Brucker" initials="JB" lastIdx="1" clrIdx="0">
    <p:extLst>
      <p:ext uri="{19B8F6BF-5375-455C-9EA6-DF929625EA0E}">
        <p15:presenceInfo xmlns:p15="http://schemas.microsoft.com/office/powerpoint/2012/main" userId="S-1-5-21-1268628583-2989570989-1043477212-6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A6"/>
    <a:srgbClr val="BEDAF0"/>
    <a:srgbClr val="333333"/>
    <a:srgbClr val="444444"/>
    <a:srgbClr val="010066"/>
    <a:srgbClr val="FFFFFF"/>
    <a:srgbClr val="FF6600"/>
    <a:srgbClr val="CC0099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1053" autoAdjust="0"/>
  </p:normalViewPr>
  <p:slideViewPr>
    <p:cSldViewPr snapToGrid="0" showGuides="1">
      <p:cViewPr>
        <p:scale>
          <a:sx n="85" d="100"/>
          <a:sy n="85" d="100"/>
        </p:scale>
        <p:origin x="618" y="108"/>
      </p:cViewPr>
      <p:guideLst>
        <p:guide orient="horz" pos="504"/>
        <p:guide pos="2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1" d="100"/>
          <a:sy n="81" d="100"/>
        </p:scale>
        <p:origin x="2058" y="108"/>
      </p:cViewPr>
      <p:guideLst>
        <p:guide orient="horz" pos="2928"/>
        <p:guide pos="2160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0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>
            <a:extLst>
              <a:ext uri="{FF2B5EF4-FFF2-40B4-BE49-F238E27FC236}">
                <a16:creationId xmlns:a16="http://schemas.microsoft.com/office/drawing/2014/main" id="{DCB85A24-CC71-4EBD-9F9E-77C0BC1BCD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3376EFD9-74F3-4DA3-9F5E-4FDB1EB29D5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6036FB7-67E5-47C8-AD4F-EE4EDDCD1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27" y="116205"/>
            <a:ext cx="50669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Elementary School Physical Sciences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3538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E0C1D04-842E-4DDA-85DA-010BD4D80A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1619A3B-AC77-4F8A-822E-5379320C8B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45B40EEA-2BDC-4A1A-846A-91A8B24EC11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424D1458-DAF3-4BDF-9087-958791BE2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27" y="116205"/>
            <a:ext cx="50669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Elementary School Physical Sciences</a:t>
            </a:r>
          </a:p>
        </p:txBody>
      </p:sp>
    </p:spTree>
    <p:extLst>
      <p:ext uri="{BB962C8B-B14F-4D97-AF65-F5344CB8AC3E}">
        <p14:creationId xmlns:p14="http://schemas.microsoft.com/office/powerpoint/2010/main" val="26522485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1638925-E2DA-4A18-8829-673AAD6B0AD4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DC6F1C9-F0D6-4DF7-92B3-D1EECB781E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3C50CA4-5BB0-48AE-A5E4-D378DFF27D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842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altLang="en-US" b="1" dirty="0"/>
              <a:t>Teacher notes</a:t>
            </a:r>
          </a:p>
          <a:p>
            <a:r>
              <a:rPr lang="en-GB" altLang="en-US" dirty="0"/>
              <a:t>Waves in water are an example of transverse</a:t>
            </a:r>
            <a:r>
              <a:rPr lang="en-GB" altLang="en-US" baseline="0" dirty="0"/>
              <a:t> waves. </a:t>
            </a:r>
          </a:p>
          <a:p>
            <a:pPr marL="0" lvl="0" indent="0">
              <a:buFontTx/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lvl="0" indent="0">
              <a:buFontTx/>
              <a:buNone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Photo credit: </a:t>
            </a:r>
            <a:r>
              <a:rPr lang="en-US" altLang="en-US" dirty="0">
                <a:cs typeface="Times New Roman" panose="02020603050405020304" pitchFamily="18" charset="0"/>
              </a:rPr>
              <a:t>© </a:t>
            </a:r>
            <a:r>
              <a:rPr lang="en-US" altLang="en-US" dirty="0" err="1">
                <a:cs typeface="Times New Roman" panose="02020603050405020304" pitchFamily="18" charset="0"/>
              </a:rPr>
              <a:t>WhiteJack</a:t>
            </a:r>
            <a:r>
              <a:rPr lang="en-US" altLang="en-US" dirty="0">
                <a:cs typeface="Times New Roman" panose="02020603050405020304" pitchFamily="18" charset="0"/>
              </a:rPr>
              <a:t>, Shutterstock.com 2018</a:t>
            </a:r>
            <a:endParaRPr lang="en-GB" sz="1200" b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GB" altLang="en-US" baseline="0" dirty="0"/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CF494CC-E9DC-47E7-9283-A50ACC56B332}" type="slidenum">
              <a:rPr lang="en-US" altLang="en-US" sz="1200" b="1">
                <a:solidFill>
                  <a:schemeClr val="tx1"/>
                </a:solidFill>
              </a:rPr>
              <a:pPr algn="r"/>
              <a:t>3</a:t>
            </a:fld>
            <a:endParaRPr lang="en-US" altLang="en-US" sz="1200" b="1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Photo credit: </a:t>
            </a:r>
            <a:r>
              <a:rPr lang="en-US" altLang="en-US" dirty="0">
                <a:cs typeface="Times New Roman" panose="02020603050405020304" pitchFamily="18" charset="0"/>
              </a:rPr>
              <a:t>©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GB" b="0" dirty="0" err="1"/>
              <a:t>Willyam</a:t>
            </a:r>
            <a:r>
              <a:rPr lang="en-GB" b="0" dirty="0"/>
              <a:t> Bradberry,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Shuttertock.com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089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Photo credit: </a:t>
            </a:r>
            <a:r>
              <a:rPr lang="en-US" altLang="en-US" dirty="0">
                <a:cs typeface="Times New Roman" panose="02020603050405020304" pitchFamily="18" charset="0"/>
              </a:rPr>
              <a:t>© Leonid </a:t>
            </a:r>
            <a:r>
              <a:rPr lang="en-US" altLang="en-US" dirty="0" err="1">
                <a:cs typeface="Times New Roman" panose="02020603050405020304" pitchFamily="18" charset="0"/>
              </a:rPr>
              <a:t>Eremeychuk</a:t>
            </a:r>
            <a:r>
              <a:rPr lang="en-US" altLang="en-US" dirty="0">
                <a:cs typeface="Times New Roman" panose="02020603050405020304" pitchFamily="18" charset="0"/>
              </a:rPr>
              <a:t>, Shutterstock.com 2018</a:t>
            </a:r>
            <a:endParaRPr lang="en-GB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643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Teacher notes</a:t>
            </a:r>
          </a:p>
          <a:p>
            <a:r>
              <a:rPr lang="en-GB" dirty="0"/>
              <a:t>You could</a:t>
            </a:r>
            <a:r>
              <a:rPr lang="en-GB" baseline="0" dirty="0"/>
              <a:t> do this with your students in the classroom to demonstrate.</a:t>
            </a:r>
          </a:p>
          <a:p>
            <a:endParaRPr lang="en-GB" baseline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Practices: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Developing and Using Models: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 a model using an analogy, example, or abstract representation to describe a scientific principle or design solution.</a:t>
            </a:r>
            <a:endParaRPr lang="en-GB" sz="1200" b="1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488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Practices: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Developing and Using Models: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 a model using an analogy, example, or abstract representation to describe a scientific principle or design solution.</a:t>
            </a:r>
            <a:endParaRPr lang="en-GB" sz="1200" b="1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7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1CC77EC-D8A8-4159-8546-3811CB4F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310" y="1187865"/>
            <a:ext cx="4990744" cy="3110670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286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FA866BAE-D38F-48BC-BE80-C8E5B8F67E3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731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216000" indent="-216000">
              <a:buFont typeface="Wingdings 2" panose="05020102010507070707" pitchFamily="18" charset="2"/>
              <a:buChar char=""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0033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4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69678" name="Text Box 14">
            <a:extLst>
              <a:ext uri="{FF2B5EF4-FFF2-40B4-BE49-F238E27FC236}">
                <a16:creationId xmlns:a16="http://schemas.microsoft.com/office/drawing/2014/main" id="{77275881-F467-4DD5-98E8-487738658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7</a:t>
            </a:r>
          </a:p>
        </p:txBody>
      </p:sp>
      <p:pic>
        <p:nvPicPr>
          <p:cNvPr id="1030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E9E11B-3A97-4928-B183-7782102F5479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</p:spTree>
    <p:custDataLst>
      <p:tags r:id="rId1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6327" r:id="rId1"/>
    <p:sldLayoutId id="2147486326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  <p:sldLayoutId id="2147486255" r:id="rId12"/>
    <p:sldLayoutId id="2147486256" r:id="rId13"/>
    <p:sldLayoutId id="2147486257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3">
            <a:extLst>
              <a:ext uri="{FF2B5EF4-FFF2-40B4-BE49-F238E27FC236}">
                <a16:creationId xmlns:a16="http://schemas.microsoft.com/office/drawing/2014/main" id="{02B6023A-B143-4E07-96F9-6AA6CF89D2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4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2054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E84297-AF36-4EF2-8699-8C45EA657B2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751B7692-ED58-4E5D-972C-227A346E82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7</a:t>
            </a:r>
          </a:p>
        </p:txBody>
      </p:sp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6258" r:id="rId1"/>
    <p:sldLayoutId id="2147486259" r:id="rId2"/>
    <p:sldLayoutId id="2147486260" r:id="rId3"/>
    <p:sldLayoutId id="2147486261" r:id="rId4"/>
    <p:sldLayoutId id="2147486262" r:id="rId5"/>
    <p:sldLayoutId id="2147486263" r:id="rId6"/>
    <p:sldLayoutId id="2147486264" r:id="rId7"/>
    <p:sldLayoutId id="2147486265" r:id="rId8"/>
    <p:sldLayoutId id="2147486266" r:id="rId9"/>
    <p:sldLayoutId id="2147486267" r:id="rId10"/>
    <p:sldLayoutId id="2147486268" r:id="rId11"/>
    <p:sldLayoutId id="214748626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13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5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6.png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980AF1-06CA-4779-B8BB-66F9DF21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Introducing Waves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ABE34-7415-49D3-BEDF-B4936BD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100000"/>
            </a:pPr>
            <a:r>
              <a:rPr lang="en-GB" sz="1600" dirty="0"/>
              <a:t>Developing and Using Models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178BF-770B-4F13-AFC6-5D12BD571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2. Cause and Effect</a:t>
            </a:r>
          </a:p>
          <a:p>
            <a:r>
              <a:rPr lang="en-GB" sz="1600" dirty="0"/>
              <a:t>4. Systems and System Models</a:t>
            </a:r>
          </a:p>
          <a:p>
            <a:r>
              <a:rPr lang="en-GB" sz="1600" dirty="0"/>
              <a:t>5. Energy and Matter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A3BB19F-D25B-4762-BF2E-7C46604C9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53975"/>
            <a:ext cx="7610475" cy="549275"/>
          </a:xfrm>
        </p:spPr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31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87779-CDAD-4396-9402-CCAEF4666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53975"/>
            <a:ext cx="7610475" cy="549275"/>
          </a:xfrm>
        </p:spPr>
        <p:txBody>
          <a:bodyPr/>
          <a:lstStyle/>
          <a:p>
            <a:r>
              <a:rPr lang="en-GB" dirty="0"/>
              <a:t>What are waves?</a:t>
            </a:r>
          </a:p>
        </p:txBody>
      </p:sp>
      <p:pic>
        <p:nvPicPr>
          <p:cNvPr id="6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D293B27-2F94-49F8-B3E2-85EDF2CDC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8775" y="800100"/>
            <a:ext cx="866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286DA6"/>
                </a:solidFill>
              </a:rPr>
              <a:t>Waves </a:t>
            </a:r>
            <a:r>
              <a:rPr lang="en-GB" dirty="0"/>
              <a:t>are regular patterns of motion. They transfer </a:t>
            </a:r>
            <a:r>
              <a:rPr lang="en-GB" b="1" dirty="0">
                <a:solidFill>
                  <a:srgbClr val="286DA6"/>
                </a:solidFill>
              </a:rPr>
              <a:t>energy </a:t>
            </a:r>
            <a:r>
              <a:rPr lang="en-GB" dirty="0"/>
              <a:t>without transferring matter.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775" y="1938209"/>
            <a:ext cx="7532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We can see an example of a wave by using water. </a:t>
            </a:r>
          </a:p>
        </p:txBody>
      </p:sp>
      <p:sp>
        <p:nvSpPr>
          <p:cNvPr id="7" name="Rectangle 6"/>
          <p:cNvSpPr/>
          <p:nvPr/>
        </p:nvSpPr>
        <p:spPr>
          <a:xfrm>
            <a:off x="358775" y="4465908"/>
            <a:ext cx="37865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/>
              <a:t>Waves move up and down across the surface of the water away from the point of contact.</a:t>
            </a:r>
          </a:p>
        </p:txBody>
      </p:sp>
      <p:pic>
        <p:nvPicPr>
          <p:cNvPr id="11" name="Picture 5" descr="notes_icon">
            <a:extLst>
              <a:ext uri="{FF2B5EF4-FFF2-40B4-BE49-F238E27FC236}">
                <a16:creationId xmlns:a16="http://schemas.microsoft.com/office/drawing/2014/main" id="{7AE8BB3C-B1F7-43B8-B947-766829B13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134937"/>
            <a:ext cx="44291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9969D9-E039-4E9D-AA3C-4936282244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799" y="3130549"/>
            <a:ext cx="3786587" cy="304692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ACAFDAF-1246-43B0-B6CE-FF6AABF62A77}"/>
              </a:ext>
            </a:extLst>
          </p:cNvPr>
          <p:cNvSpPr/>
          <p:nvPr/>
        </p:nvSpPr>
        <p:spPr>
          <a:xfrm>
            <a:off x="377425" y="2835706"/>
            <a:ext cx="37865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/>
              <a:t>When an object hits the surface of water, waves move across the surface.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53975"/>
            <a:ext cx="7610475" cy="549275"/>
          </a:xfrm>
        </p:spPr>
        <p:txBody>
          <a:bodyPr/>
          <a:lstStyle/>
          <a:p>
            <a:r>
              <a:rPr lang="en-GB" dirty="0"/>
              <a:t>The movement of waves (1)</a:t>
            </a:r>
          </a:p>
        </p:txBody>
      </p:sp>
      <p:sp>
        <p:nvSpPr>
          <p:cNvPr id="3" name="Rectangle 2"/>
          <p:cNvSpPr/>
          <p:nvPr/>
        </p:nvSpPr>
        <p:spPr>
          <a:xfrm>
            <a:off x="358775" y="823273"/>
            <a:ext cx="85481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/>
              <a:t>As the water wave moves through the water, particles in the water move up and down.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15085" y="1777268"/>
            <a:ext cx="85481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/>
              <a:t>The particles do not travel with the wave. They move about </a:t>
            </a:r>
            <a:br>
              <a:rPr lang="en-GB" dirty="0"/>
            </a:br>
            <a:r>
              <a:rPr lang="en-GB" dirty="0"/>
              <a:t>a fixed position.</a:t>
            </a:r>
          </a:p>
        </p:txBody>
      </p:sp>
      <p:pic>
        <p:nvPicPr>
          <p:cNvPr id="6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5D7B9F2-989A-404C-88B9-22FEADFF4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6AD2E9-F6BB-4106-A065-14128A97382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>
          <a:xfrm flipH="1">
            <a:off x="3275086" y="2434520"/>
            <a:ext cx="3771681" cy="21862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EB6F97-EF3D-46BA-B399-9D8DB470D2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76770" y="4739177"/>
            <a:ext cx="4568311" cy="1122845"/>
          </a:xfrm>
          <a:prstGeom prst="rect">
            <a:avLst/>
          </a:prstGeom>
        </p:spPr>
      </p:pic>
      <p:sp>
        <p:nvSpPr>
          <p:cNvPr id="28" name="Arrow: Right 27">
            <a:extLst>
              <a:ext uri="{FF2B5EF4-FFF2-40B4-BE49-F238E27FC236}">
                <a16:creationId xmlns:a16="http://schemas.microsoft.com/office/drawing/2014/main" id="{D404F95A-052D-410A-8EBA-28DB9AF6AF19}"/>
              </a:ext>
            </a:extLst>
          </p:cNvPr>
          <p:cNvSpPr/>
          <p:nvPr/>
        </p:nvSpPr>
        <p:spPr bwMode="auto">
          <a:xfrm>
            <a:off x="3510358" y="5862022"/>
            <a:ext cx="3301139" cy="842935"/>
          </a:xfrm>
          <a:prstGeom prst="rightArrow">
            <a:avLst/>
          </a:prstGeom>
          <a:solidFill>
            <a:srgbClr val="286DA6"/>
          </a:solidFill>
          <a:ln w="9525" cap="flat" cmpd="sng" algn="ctr">
            <a:solidFill>
              <a:srgbClr val="286DA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rPr>
              <a:t>   Direction of Wave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8022B4A-D857-4EBB-8980-D097B0DFEA9E}"/>
              </a:ext>
            </a:extLst>
          </p:cNvPr>
          <p:cNvCxnSpPr/>
          <p:nvPr/>
        </p:nvCxnSpPr>
        <p:spPr bwMode="auto">
          <a:xfrm>
            <a:off x="4749573" y="2298774"/>
            <a:ext cx="0" cy="346597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FE1499E-4145-442F-AADD-AC9F44EAEDB1}"/>
              </a:ext>
            </a:extLst>
          </p:cNvPr>
          <p:cNvCxnSpPr>
            <a:cxnSpLocks/>
          </p:cNvCxnSpPr>
          <p:nvPr/>
        </p:nvCxnSpPr>
        <p:spPr bwMode="auto">
          <a:xfrm>
            <a:off x="6615957" y="2298774"/>
            <a:ext cx="7616" cy="356324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C9D0E029-F629-4CFC-83A8-B1648C0D89C6}"/>
              </a:ext>
            </a:extLst>
          </p:cNvPr>
          <p:cNvSpPr/>
          <p:nvPr/>
        </p:nvSpPr>
        <p:spPr bwMode="auto">
          <a:xfrm>
            <a:off x="2102086" y="5340720"/>
            <a:ext cx="707154" cy="207664"/>
          </a:xfrm>
          <a:prstGeom prst="rightArrow">
            <a:avLst/>
          </a:prstGeom>
          <a:solidFill>
            <a:srgbClr val="286DA6"/>
          </a:solidFill>
          <a:ln w="9525" cap="flat" cmpd="sng" algn="ctr">
            <a:solidFill>
              <a:srgbClr val="286DA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625723D-6C57-466C-8787-7C0B5BE620F0}"/>
              </a:ext>
            </a:extLst>
          </p:cNvPr>
          <p:cNvSpPr txBox="1"/>
          <p:nvPr/>
        </p:nvSpPr>
        <p:spPr>
          <a:xfrm>
            <a:off x="912248" y="5132885"/>
            <a:ext cx="1507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Water particles</a:t>
            </a: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8B598211-4755-46E5-BAA2-94FDC3B0B570}"/>
              </a:ext>
            </a:extLst>
          </p:cNvPr>
          <p:cNvSpPr/>
          <p:nvPr/>
        </p:nvSpPr>
        <p:spPr bwMode="auto">
          <a:xfrm rot="16200000">
            <a:off x="4115737" y="5264707"/>
            <a:ext cx="477791" cy="214147"/>
          </a:xfrm>
          <a:prstGeom prst="rightArrow">
            <a:avLst/>
          </a:prstGeom>
          <a:solidFill>
            <a:srgbClr val="286DA6"/>
          </a:solidFill>
          <a:ln w="9525" cap="flat" cmpd="sng" algn="ctr">
            <a:solidFill>
              <a:srgbClr val="286DA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1545A429-AF4B-4281-A9B7-6FDCDCD76189}"/>
              </a:ext>
            </a:extLst>
          </p:cNvPr>
          <p:cNvSpPr/>
          <p:nvPr/>
        </p:nvSpPr>
        <p:spPr bwMode="auto">
          <a:xfrm>
            <a:off x="2353207" y="3406115"/>
            <a:ext cx="707154" cy="207664"/>
          </a:xfrm>
          <a:prstGeom prst="rightArrow">
            <a:avLst/>
          </a:prstGeom>
          <a:solidFill>
            <a:srgbClr val="286DA6"/>
          </a:solidFill>
          <a:ln w="9525" cap="flat" cmpd="sng" algn="ctr">
            <a:solidFill>
              <a:srgbClr val="286DA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3DE0E97-2B8A-46C9-B3C4-F5999F4B1CF1}"/>
              </a:ext>
            </a:extLst>
          </p:cNvPr>
          <p:cNvSpPr txBox="1"/>
          <p:nvPr/>
        </p:nvSpPr>
        <p:spPr>
          <a:xfrm>
            <a:off x="539945" y="3227870"/>
            <a:ext cx="1916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Water wave</a:t>
            </a: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D8470179-8895-4020-8B47-3E26BE45D6CF}"/>
              </a:ext>
            </a:extLst>
          </p:cNvPr>
          <p:cNvSpPr/>
          <p:nvPr/>
        </p:nvSpPr>
        <p:spPr bwMode="auto">
          <a:xfrm rot="5400000">
            <a:off x="5991912" y="5107839"/>
            <a:ext cx="477791" cy="214147"/>
          </a:xfrm>
          <a:prstGeom prst="rightArrow">
            <a:avLst/>
          </a:prstGeom>
          <a:solidFill>
            <a:srgbClr val="286DA6"/>
          </a:solidFill>
          <a:ln w="9525" cap="flat" cmpd="sng" algn="ctr">
            <a:solidFill>
              <a:srgbClr val="286DA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CCC8F88-C5AC-4484-BAAE-F7963085F873}"/>
              </a:ext>
            </a:extLst>
          </p:cNvPr>
          <p:cNvSpPr txBox="1"/>
          <p:nvPr/>
        </p:nvSpPr>
        <p:spPr>
          <a:xfrm>
            <a:off x="4120522" y="5595467"/>
            <a:ext cx="68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Up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46F12F4-45F4-4A4E-8666-081D9EF03EEA}"/>
              </a:ext>
            </a:extLst>
          </p:cNvPr>
          <p:cNvSpPr txBox="1"/>
          <p:nvPr/>
        </p:nvSpPr>
        <p:spPr>
          <a:xfrm>
            <a:off x="5884074" y="4680533"/>
            <a:ext cx="739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421183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" grpId="0" animBg="1"/>
      <p:bldP spid="33" grpId="0" animBg="1"/>
      <p:bldP spid="34" grpId="0"/>
      <p:bldP spid="35" grpId="0" animBg="1"/>
      <p:bldP spid="36" grpId="0" animBg="1"/>
      <p:bldP spid="37" grpId="0"/>
      <p:bldP spid="38" grpId="0" animBg="1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53975"/>
            <a:ext cx="7610475" cy="549275"/>
          </a:xfrm>
        </p:spPr>
        <p:txBody>
          <a:bodyPr/>
          <a:lstStyle/>
          <a:p>
            <a:r>
              <a:rPr lang="en-GB" dirty="0"/>
              <a:t>The movement of waves (2)</a:t>
            </a:r>
          </a:p>
        </p:txBody>
      </p:sp>
      <p:sp>
        <p:nvSpPr>
          <p:cNvPr id="3" name="Rectangle 2"/>
          <p:cNvSpPr/>
          <p:nvPr/>
        </p:nvSpPr>
        <p:spPr>
          <a:xfrm>
            <a:off x="358774" y="800169"/>
            <a:ext cx="85109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/>
              <a:t>The movement of a wave can be shown by the </a:t>
            </a:r>
            <a:r>
              <a:rPr lang="en-GB" dirty="0" err="1"/>
              <a:t>behavior</a:t>
            </a:r>
            <a:r>
              <a:rPr lang="en-GB" dirty="0"/>
              <a:t> of a duck floating on a water surface.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8775" y="4661951"/>
            <a:ext cx="49582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/>
              <a:t>The duck and the water do not travel. Only the wave travels.</a:t>
            </a:r>
          </a:p>
        </p:txBody>
      </p:sp>
      <p:sp>
        <p:nvSpPr>
          <p:cNvPr id="7" name="Rectangle 6"/>
          <p:cNvSpPr/>
          <p:nvPr/>
        </p:nvSpPr>
        <p:spPr>
          <a:xfrm>
            <a:off x="358774" y="236172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dirty="0"/>
              <a:t>As a wave moves through the water below the duck, the water, and therefore the duck, moves </a:t>
            </a:r>
            <a:r>
              <a:rPr lang="en-GB" b="1" dirty="0">
                <a:solidFill>
                  <a:srgbClr val="286DA6"/>
                </a:solidFill>
              </a:rPr>
              <a:t>up and down</a:t>
            </a:r>
            <a:r>
              <a:rPr lang="en-GB" dirty="0"/>
              <a:t>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7BDED2-61AC-4FB2-A5DA-82B78498E8C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92" t="16262" r="27797"/>
          <a:stretch/>
        </p:blipFill>
        <p:spPr>
          <a:xfrm>
            <a:off x="5120873" y="1901979"/>
            <a:ext cx="3552751" cy="3724812"/>
          </a:xfrm>
          <a:prstGeom prst="rect">
            <a:avLst/>
          </a:prstGeom>
        </p:spPr>
      </p:pic>
      <p:pic>
        <p:nvPicPr>
          <p:cNvPr id="10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2FF86D6-050A-42E1-899D-1F2FC71B7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360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53975"/>
            <a:ext cx="7610475" cy="549275"/>
          </a:xfrm>
        </p:spPr>
        <p:txBody>
          <a:bodyPr/>
          <a:lstStyle/>
          <a:p>
            <a:r>
              <a:rPr lang="en-GB" dirty="0"/>
              <a:t>The movement of waves (3)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8775" y="783166"/>
            <a:ext cx="87254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movement of waves can also be demonstrated by looking </a:t>
            </a:r>
            <a:br>
              <a:rPr lang="en-GB" dirty="0"/>
            </a:br>
            <a:r>
              <a:rPr lang="en-GB" dirty="0"/>
              <a:t>at a crowd doing 'The Wave' in a stadium.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776" y="2189710"/>
            <a:ext cx="49921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started by one group of people moving up and down.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772" y="3596254"/>
            <a:ext cx="4839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Energy is involved as the people move up and down.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776" y="5002797"/>
            <a:ext cx="48397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people do not leave their seat, but the wave travels around the stadium. </a:t>
            </a:r>
          </a:p>
        </p:txBody>
      </p:sp>
      <p:pic>
        <p:nvPicPr>
          <p:cNvPr id="9" name="Picture 5" descr="notes_icon">
            <a:extLst>
              <a:ext uri="{FF2B5EF4-FFF2-40B4-BE49-F238E27FC236}">
                <a16:creationId xmlns:a16="http://schemas.microsoft.com/office/drawing/2014/main" id="{7AE8BB3C-B1F7-43B8-B947-766829B13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2813" y="134937"/>
            <a:ext cx="44291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4" descr="Wave_properties_stadium">
            <a:extLst>
              <a:ext uri="{FF2B5EF4-FFF2-40B4-BE49-F238E27FC236}">
                <a16:creationId xmlns:a16="http://schemas.microsoft.com/office/drawing/2014/main" id="{DEEFD0C9-952E-419B-8E25-7364FB15B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935" y="1993243"/>
            <a:ext cx="3680407" cy="365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43F8709-4017-4FD5-9794-3EE0E8616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>
            <a:extLst>
              <a:ext uri="{FF2B5EF4-FFF2-40B4-BE49-F238E27FC236}">
                <a16:creationId xmlns:a16="http://schemas.microsoft.com/office/drawing/2014/main" id="{505B895C-9466-4A95-9317-1B1BF32AD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57603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025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53975"/>
            <a:ext cx="7610475" cy="549275"/>
          </a:xfrm>
        </p:spPr>
        <p:txBody>
          <a:bodyPr/>
          <a:lstStyle/>
          <a:p>
            <a:r>
              <a:rPr lang="en-GB" dirty="0"/>
              <a:t>Wave particles</a:t>
            </a:r>
          </a:p>
        </p:txBody>
      </p:sp>
      <p:pic>
        <p:nvPicPr>
          <p:cNvPr id="4" name="Picture 5" descr="flash_icon">
            <a:extLst>
              <a:ext uri="{FF2B5EF4-FFF2-40B4-BE49-F238E27FC236}">
                <a16:creationId xmlns:a16="http://schemas.microsoft.com/office/drawing/2014/main" id="{304CBC35-4497-4D1D-8403-E781D18B5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7ADF2BF9-E904-43A9-BE19-4B9A053AE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57603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1048" name="ShockwaveFlash1" r:id="rId2" imgW="8699400" imgH="5308560"/>
        </mc:Choice>
        <mc:Fallback>
          <p:control name="ShockwaveFlash1" r:id="rId2" imgW="8699400" imgH="5308560">
            <p:pic>
              <p:nvPicPr>
                <p:cNvPr id="6" name="ShockwaveFlash1">
                  <a:extLst>
                    <a:ext uri="{FF2B5EF4-FFF2-40B4-BE49-F238E27FC236}">
                      <a16:creationId xmlns:a16="http://schemas.microsoft.com/office/drawing/2014/main" id="{154CDA16-C157-4E8D-B450-8B9ED3A7D2A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8595017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DEFAULT DESIGN" val="P6NydC0b"/>
  <p:tag name="ARTICULATE_DESIGN_ID_3_DEFAULT DESIGN" val="HDJmmRhd"/>
  <p:tag name="ARTICULATE_DESIGN_ID_2_DEFAULT DESIGN" val="pEnH22Mp"/>
  <p:tag name="ARTICULATE_DESIGN_ID_4_DEFAULT DESIGN" val="hnZP7Lr4"/>
  <p:tag name="ARTICULATE_DESIGN_ID_5_DEFAULT DESIGN" val="YA6RjrbT"/>
  <p:tag name="ARTICULATE_DESIGN_ID_6_DEFAULT DESIGN" val="VxMJgrcp"/>
  <p:tag name="ARTICULATE_DESIGN_ID_7_DEFAULT DESIGN" val="AXS7V9ya"/>
  <p:tag name="ARTICULATE_SLIDE_COUNT" val="4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16245</TotalTime>
  <Words>393</Words>
  <Application>Microsoft Office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Wingdings 2</vt:lpstr>
      <vt:lpstr>Default Design</vt:lpstr>
      <vt:lpstr>3_Default Design</vt:lpstr>
      <vt:lpstr>Introducing Waves</vt:lpstr>
      <vt:lpstr>Information</vt:lpstr>
      <vt:lpstr>What are waves?</vt:lpstr>
      <vt:lpstr>The movement of waves (1)</vt:lpstr>
      <vt:lpstr>The movement of waves (2)</vt:lpstr>
      <vt:lpstr>The movement of waves (3)</vt:lpstr>
      <vt:lpstr>Wave particles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Waves</dc:title>
  <dc:subject>Boardworks Elementary School Physical Science</dc:subject>
  <dc:creator>Boardworks</dc:creator>
  <cp:lastModifiedBy>Tim Crilly</cp:lastModifiedBy>
  <cp:revision>757</cp:revision>
  <dcterms:created xsi:type="dcterms:W3CDTF">2003-10-06T13:07:42Z</dcterms:created>
  <dcterms:modified xsi:type="dcterms:W3CDTF">2018-12-04T11:04:33Z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A40D212B-C43C-4791-97FB-528DF1828B42</vt:lpwstr>
  </property>
  <property fmtid="{D5CDD505-2E9C-101B-9397-08002B2CF9AE}" pid="3" name="ArticulatePath">
    <vt:lpwstr>Acceleration</vt:lpwstr>
  </property>
</Properties>
</file>