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activeX/activeX3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4.xml" ContentType="application/vnd.ms-office.activeX+xml"/>
  <Override PartName="/ppt/notesSlides/notesSlide7.xml" ContentType="application/vnd.openxmlformats-officedocument.presentationml.notesSlide+xml"/>
  <Override PartName="/ppt/activeX/activeX5.xml" ContentType="application/vnd.ms-office.activeX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3" r:id="rId2"/>
  </p:sldMasterIdLst>
  <p:notesMasterIdLst>
    <p:notesMasterId r:id="rId11"/>
  </p:notesMasterIdLst>
  <p:handoutMasterIdLst>
    <p:handoutMasterId r:id="rId12"/>
  </p:handoutMasterIdLst>
  <p:sldIdLst>
    <p:sldId id="256" r:id="rId3"/>
    <p:sldId id="527" r:id="rId4"/>
    <p:sldId id="283" r:id="rId5"/>
    <p:sldId id="284" r:id="rId6"/>
    <p:sldId id="285" r:id="rId7"/>
    <p:sldId id="316" r:id="rId8"/>
    <p:sldId id="315" r:id="rId9"/>
    <p:sldId id="306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A6"/>
    <a:srgbClr val="CDC9CB"/>
    <a:srgbClr val="BA9A4A"/>
    <a:srgbClr val="C7FEB8"/>
    <a:srgbClr val="9999FF"/>
    <a:srgbClr val="00FF00"/>
    <a:srgbClr val="FF6600"/>
    <a:srgbClr val="5B0091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77544" autoAdjust="0"/>
  </p:normalViewPr>
  <p:slideViewPr>
    <p:cSldViewPr>
      <p:cViewPr>
        <p:scale>
          <a:sx n="85" d="100"/>
          <a:sy n="85" d="100"/>
        </p:scale>
        <p:origin x="618" y="60"/>
      </p:cViewPr>
      <p:guideLst>
        <p:guide orient="horz" pos="572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040" y="10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368BE-C616-4469-AE29-3863939C74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065" y="8830092"/>
            <a:ext cx="2972334" cy="466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32D29-E596-4C09-81C0-4915CD561FA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B706505-2537-4B7A-B04D-7258F2A06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413" y="8830091"/>
            <a:ext cx="2999574" cy="4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9D21DC0-1842-4F7A-9F35-0AED5FC7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48" y="55869"/>
            <a:ext cx="5114304" cy="4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775725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1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65" y="8830090"/>
            <a:ext cx="297233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5E4C4D-F4D5-4CB2-ADC0-CAB87491A1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EED6957-132F-49A6-9704-D56265816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214" y="8830091"/>
            <a:ext cx="2999574" cy="4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136C884-AD19-48B5-8222-5B979B5D3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56" y="53633"/>
            <a:ext cx="5114304" cy="4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C58B2-D201-416C-8B0A-87CB887B0B88}" type="slidenum">
              <a:rPr lang="en-US"/>
              <a:pPr/>
              <a:t>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90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B0AC2-1E45-4719-8BCC-FC52DA151D8F}" type="slidenum">
              <a:rPr lang="en-US"/>
              <a:pPr/>
              <a:t>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The light beam reflects off the mirror and changes direction.</a:t>
            </a:r>
          </a:p>
          <a:p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Make observations and/or measurements to produce data to serve as the basis for evidence for an explanation of a phenomenon or test a design solution.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CDD14-A3B7-4DB1-B2CA-5C9502EDF363}" type="slidenum">
              <a:rPr lang="en-US"/>
              <a:pPr/>
              <a:t>4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Make observations and/or measurements to produce data to serve as the basis for evidence for an explanation of a phenomenon or test a design solution.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75FE3-00D0-4021-A055-37E5A65ED0D7}" type="slidenum">
              <a:rPr lang="en-US"/>
              <a:pPr/>
              <a:t>5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Ask students to predict which objects will be the most reflective.</a:t>
            </a:r>
          </a:p>
          <a:p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Plan and conduct an investigation collaboratively to produce data to serve as the basis for evidence, using fair tests in which variables are controlled and the number of trials considered.</a:t>
            </a:r>
            <a:endParaRPr lang="en-GB" dirty="0"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Make observations and/or measurements to produce data to serve as the basis for evidence for an explanation of a phenomenon or test a design solution.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E9913-C5F1-4B99-B10D-2885E4CE2CEE}" type="slidenum">
              <a:rPr lang="en-US"/>
              <a:pPr/>
              <a:t>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credits:</a:t>
            </a:r>
          </a:p>
          <a:p>
            <a:r>
              <a:rPr lang="en-GB" dirty="0"/>
              <a:t>Pencil © Ruslan </a:t>
            </a:r>
            <a:r>
              <a:rPr lang="en-GB" dirty="0" err="1"/>
              <a:t>Ivantsov</a:t>
            </a:r>
            <a:r>
              <a:rPr lang="en-GB" dirty="0"/>
              <a:t>, Shutterstock.com 2018</a:t>
            </a:r>
          </a:p>
          <a:p>
            <a:r>
              <a:rPr lang="en-GB" dirty="0"/>
              <a:t>Shoes © </a:t>
            </a:r>
            <a:r>
              <a:rPr lang="en-GB" dirty="0" err="1"/>
              <a:t>Solovyova</a:t>
            </a:r>
            <a:r>
              <a:rPr lang="en-GB" dirty="0"/>
              <a:t> </a:t>
            </a:r>
            <a:r>
              <a:rPr lang="en-GB" dirty="0" err="1"/>
              <a:t>Lyudmyla</a:t>
            </a:r>
            <a:r>
              <a:rPr lang="en-GB" dirty="0"/>
              <a:t>, Shutterstock.com 2018</a:t>
            </a:r>
          </a:p>
          <a:p>
            <a:r>
              <a:rPr lang="en-GB" dirty="0"/>
              <a:t>Bag © Feng Yu, Shutterstock.com 2018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0DD01-9B1C-412D-BB06-2EEC6A07CC07}" type="slidenum">
              <a:rPr lang="en-US"/>
              <a:pPr/>
              <a:t>7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Make observations and/or measurements to produce data to serve as the basis for evidence for an explanation of a phenomenon or test a design solution.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0FDEF-D1DD-40ED-9CB3-00D2502FD848}" type="slidenum">
              <a:rPr lang="en-US"/>
              <a:pPr/>
              <a:t>8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46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93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0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8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10667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9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04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436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866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4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586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4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53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545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815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10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10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5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18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73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7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08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71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263241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99842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w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BA5615-2BD4-45BA-A8DB-D8BD43B1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Light and Reflection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Planning and Carrying Out Investigations</a:t>
            </a:r>
          </a:p>
          <a:p>
            <a:pPr marL="182563" indent="-182563">
              <a:buSzPct val="150000"/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5. Energy and Matter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975"/>
            <a:ext cx="7500937" cy="549275"/>
          </a:xfrm>
        </p:spPr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F1C7E3-FD3C-4795-98F4-0BD11C53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66E2D971-0E87-49FE-9283-3F15ECBB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4EDD19D9-97B7-4044-AB63-3947A01C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D7CA09-2D12-41DF-A9CC-281BED8F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748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68513C-4EDD-4310-AC97-079C76D4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Redirection of light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5926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3D45ECDE-EE7D-43D2-A10C-0A709745D0E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306F7E-CD00-4AB5-BE8C-546B4B1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90B9FED7-50A6-47B5-A5DA-93FDC4AF1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11513-891C-4B15-A81F-61CC40906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1537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677756-0AF4-4509-85CE-67F9AF2F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angle of reflection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6947" name="ShockwaveFlash1" r:id="rId2" imgW="8712360" imgH="5308560"/>
        </mc:Choice>
        <mc:Fallback>
          <p:control name="ShockwaveFlash1" r:id="rId2" imgW="871236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6D732EB7-9DC1-4722-ABD5-EB528A0EF5D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53629E-76E0-4647-BB75-CE041314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86FB5A-8D1D-4288-AC12-15ED61637C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69" y="133322"/>
            <a:ext cx="609685" cy="390580"/>
          </a:xfrm>
          <a:prstGeom prst="rect">
            <a:avLst/>
          </a:prstGeom>
        </p:spPr>
      </p:pic>
      <p:pic>
        <p:nvPicPr>
          <p:cNvPr id="11" name="Picture 6" descr="flash_icon">
            <a:extLst>
              <a:ext uri="{FF2B5EF4-FFF2-40B4-BE49-F238E27FC236}">
                <a16:creationId xmlns:a16="http://schemas.microsoft.com/office/drawing/2014/main" id="{40F8359F-A4EF-4263-87E3-F2C175073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notes_icon">
            <a:extLst>
              <a:ext uri="{FF2B5EF4-FFF2-40B4-BE49-F238E27FC236}">
                <a16:creationId xmlns:a16="http://schemas.microsoft.com/office/drawing/2014/main" id="{A8473860-DA9A-4920-AB38-8DDA28E3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7503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7F21FD-0474-4E18-BA50-E8312504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864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2CBC33-F0D3-41C2-AC34-EDE3BDAB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Dull and shiny surfaces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7969" name="ShockwaveFlash1" r:id="rId2" imgW="8712360" imgH="5308560"/>
        </mc:Choice>
        <mc:Fallback>
          <p:control name="ShockwaveFlash1" r:id="rId2" imgW="871236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EA821BB8-18F5-4992-96CA-37D9AC5691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468313" y="90805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66"/>
                </a:solidFill>
              </a:rPr>
              <a:t>You can see yourself clearly in a mirror because</a:t>
            </a:r>
          </a:p>
          <a:p>
            <a:r>
              <a:rPr lang="en-GB" dirty="0">
                <a:solidFill>
                  <a:srgbClr val="000066"/>
                </a:solidFill>
              </a:rPr>
              <a:t>its </a:t>
            </a:r>
            <a:r>
              <a:rPr lang="en-GB" b="1" dirty="0">
                <a:solidFill>
                  <a:srgbClr val="286DA6"/>
                </a:solidFill>
              </a:rPr>
              <a:t>shiny</a:t>
            </a:r>
            <a:r>
              <a:rPr lang="en-GB" dirty="0">
                <a:solidFill>
                  <a:srgbClr val="000066"/>
                </a:solidFill>
              </a:rPr>
              <a:t> surface </a:t>
            </a:r>
            <a:r>
              <a:rPr lang="en-GB" b="1" dirty="0">
                <a:solidFill>
                  <a:srgbClr val="286DA6"/>
                </a:solidFill>
              </a:rPr>
              <a:t>reflects</a:t>
            </a:r>
            <a:r>
              <a:rPr lang="en-GB" dirty="0">
                <a:solidFill>
                  <a:srgbClr val="000066"/>
                </a:solidFill>
              </a:rPr>
              <a:t> the light. 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468313" y="5419725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66"/>
                </a:solidFill>
              </a:rPr>
              <a:t>Black surfaces </a:t>
            </a:r>
            <a:r>
              <a:rPr lang="en-GB" b="1" dirty="0">
                <a:solidFill>
                  <a:srgbClr val="286DA6"/>
                </a:solidFill>
              </a:rPr>
              <a:t>absorb</a:t>
            </a:r>
            <a:r>
              <a:rPr lang="en-GB" dirty="0">
                <a:solidFill>
                  <a:srgbClr val="000066"/>
                </a:solidFill>
              </a:rPr>
              <a:t> all the light. </a:t>
            </a:r>
          </a:p>
        </p:txBody>
      </p:sp>
      <p:sp>
        <p:nvSpPr>
          <p:cNvPr id="222229" name="Text Box 21"/>
          <p:cNvSpPr txBox="1">
            <a:spLocks noChangeArrowheads="1"/>
          </p:cNvSpPr>
          <p:nvPr/>
        </p:nvSpPr>
        <p:spPr bwMode="auto">
          <a:xfrm>
            <a:off x="468313" y="2670175"/>
            <a:ext cx="49672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66"/>
                </a:solidFill>
              </a:rPr>
              <a:t>Normal surfaces </a:t>
            </a:r>
            <a:r>
              <a:rPr lang="en-GB" b="1" dirty="0">
                <a:solidFill>
                  <a:srgbClr val="286DA6"/>
                </a:solidFill>
              </a:rPr>
              <a:t>scatter</a:t>
            </a:r>
            <a:r>
              <a:rPr lang="en-GB" dirty="0">
                <a:solidFill>
                  <a:srgbClr val="000066"/>
                </a:solidFill>
              </a:rPr>
              <a:t> light in all directions. Some of these scattered beams reach our eyes and we see the objects.</a:t>
            </a:r>
          </a:p>
        </p:txBody>
      </p:sp>
      <p:pic>
        <p:nvPicPr>
          <p:cNvPr id="222230" name="Picture 22" descr="shutterstock_55114627_Rus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46073">
            <a:off x="1116013" y="4508500"/>
            <a:ext cx="3752850" cy="314325"/>
          </a:xfrm>
          <a:prstGeom prst="rect">
            <a:avLst/>
          </a:prstGeom>
          <a:noFill/>
        </p:spPr>
      </p:pic>
      <p:pic>
        <p:nvPicPr>
          <p:cNvPr id="222232" name="Picture 24" descr="shutterstock_82488301_Sol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765300"/>
            <a:ext cx="3316287" cy="2095500"/>
          </a:xfrm>
          <a:prstGeom prst="rect">
            <a:avLst/>
          </a:prstGeom>
          <a:noFill/>
        </p:spPr>
      </p:pic>
      <p:pic>
        <p:nvPicPr>
          <p:cNvPr id="222233" name="Picture 25" descr="shutterstock_55201264_Feng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860800"/>
            <a:ext cx="1347787" cy="2528888"/>
          </a:xfrm>
          <a:prstGeom prst="rect">
            <a:avLst/>
          </a:prstGeom>
          <a:noFill/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ECB0B0-2074-4CD8-9C04-797CFD52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421E24-15CC-4454-A592-00217624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Surfaces and reflection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/>
      <p:bldP spid="2222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EB46E7-EE2D-470F-8137-C787208F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13424D01-D6CC-4389-A0A6-0E69C2EB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59096-CAD3-4C95-9846-424240A1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1537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0D3015-EFEB-4504-BEAD-0F975C5E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see objects?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1221" name="ShockwaveFlash1" r:id="rId2" imgW="8712360" imgH="5308560"/>
        </mc:Choice>
        <mc:Fallback>
          <p:control name="ShockwaveFlash1" r:id="rId2" imgW="871236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25DDFA0E-4B97-4AFC-A7E5-A3026825E29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lash_icon">
            <a:extLst>
              <a:ext uri="{FF2B5EF4-FFF2-40B4-BE49-F238E27FC236}">
                <a16:creationId xmlns:a16="http://schemas.microsoft.com/office/drawing/2014/main" id="{07787588-892A-455B-831B-996A7255E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FD6E14-83AB-4393-96C0-D4C1CEEA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you learned about reflection?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9961" name="ShockwaveFlash1" r:id="rId2" imgW="8712360" imgH="5308560"/>
        </mc:Choice>
        <mc:Fallback>
          <p:control name="ShockwaveFlash1" r:id="rId2" imgW="871236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18AC4A78-D4E6-49A3-8B8A-8BB521C5884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6066</TotalTime>
  <Words>369</Words>
  <Application>Microsoft Office PowerPoint</Application>
  <PresentationFormat>On-screen Show (4:3)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Wingdings 2</vt:lpstr>
      <vt:lpstr>Default Design</vt:lpstr>
      <vt:lpstr>3_Default Design</vt:lpstr>
      <vt:lpstr>Light and Reflection</vt:lpstr>
      <vt:lpstr>Information</vt:lpstr>
      <vt:lpstr>Redirection of light</vt:lpstr>
      <vt:lpstr>The angle of reflection</vt:lpstr>
      <vt:lpstr>Dull and shiny surfaces</vt:lpstr>
      <vt:lpstr>Surfaces and reflection</vt:lpstr>
      <vt:lpstr>How do we see objects?</vt:lpstr>
      <vt:lpstr>What have you learned about reflection?</vt:lpstr>
    </vt:vector>
  </TitlesOfParts>
  <Manager/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and Reflection</dc:title>
  <dc:subject>Boardworks Elementary School Physical Science</dc:subject>
  <dc:creator>Boardworks </dc:creator>
  <cp:lastModifiedBy>Tim Crilly</cp:lastModifiedBy>
  <cp:revision>281</cp:revision>
  <dcterms:created xsi:type="dcterms:W3CDTF">2005-07-09T14:35:32Z</dcterms:created>
  <dcterms:modified xsi:type="dcterms:W3CDTF">2018-12-04T11:04:40Z</dcterms:modified>
</cp:coreProperties>
</file>