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activeX/activeX4.xml" ContentType="application/vnd.ms-office.activeX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2" r:id="rId2"/>
  </p:sldMasterIdLst>
  <p:notesMasterIdLst>
    <p:notesMasterId r:id="rId11"/>
  </p:notesMasterIdLst>
  <p:handoutMasterIdLst>
    <p:handoutMasterId r:id="rId12"/>
  </p:handoutMasterIdLst>
  <p:sldIdLst>
    <p:sldId id="266" r:id="rId3"/>
    <p:sldId id="527" r:id="rId4"/>
    <p:sldId id="284" r:id="rId5"/>
    <p:sldId id="285" r:id="rId6"/>
    <p:sldId id="286" r:id="rId7"/>
    <p:sldId id="273" r:id="rId8"/>
    <p:sldId id="274" r:id="rId9"/>
    <p:sldId id="275" r:id="rId10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DA6"/>
    <a:srgbClr val="FF0066"/>
    <a:srgbClr val="FF6600"/>
    <a:srgbClr val="FFFF00"/>
    <a:srgbClr val="FF3300"/>
    <a:srgbClr val="000066"/>
    <a:srgbClr val="FF0000"/>
    <a:srgbClr val="12BC45"/>
    <a:srgbClr val="05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354" autoAdjust="0"/>
  </p:normalViewPr>
  <p:slideViewPr>
    <p:cSldViewPr snapToGrid="0">
      <p:cViewPr varScale="1">
        <p:scale>
          <a:sx n="85" d="100"/>
          <a:sy n="85" d="100"/>
        </p:scale>
        <p:origin x="540" y="84"/>
      </p:cViewPr>
      <p:guideLst>
        <p:guide orient="horz" pos="48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>
            <a:extLst>
              <a:ext uri="{FF2B5EF4-FFF2-40B4-BE49-F238E27FC236}">
                <a16:creationId xmlns:a16="http://schemas.microsoft.com/office/drawing/2014/main" id="{0836497D-5D76-4348-9874-9674F23A939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AB3550-B6B7-4035-8F76-795D150B127C}" type="slidenum">
              <a:rPr lang="en-GB" altLang="en-US" b="1"/>
              <a:pPr/>
              <a:t>‹#›</a:t>
            </a:fld>
            <a:endParaRPr lang="en-GB" altLang="en-US" b="1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53CB483-4086-4304-9E25-A3A203A95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C7C79C0-0EB1-4A8A-90D4-095CD6AE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6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/>
              <a:t>Boardworks Elementary School Physical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D4FBA45E-08BA-433A-9D62-A6F82E871C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217CBF4-4152-4647-99CE-D20B9D0C9F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1C3E7F75-C17A-4F69-8C81-76BD97DADD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897DB1F1-3406-4766-8A20-AA4D9BBD16A1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53151DC-BF48-4FEA-BF23-368EED201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4B6379E-486C-4458-9167-F243B77D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6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18B4B55-41F7-483A-920F-012AD0246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277358-5DCE-463C-B2EB-3B108B60F3D2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83BC5C1-0D31-4F86-B4AD-2EF10BF1C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FB53C3B-60A1-4C8A-84C0-CAE5B325D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1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5CD9727-17A9-48AA-8907-73494BA2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AB6240-1583-42DC-BA5D-37BE0789E76A}" type="slidenum">
              <a:rPr lang="en-GB" altLang="en-US" sz="1200"/>
              <a:pPr eaLnBrk="1" hangingPunct="1"/>
              <a:t>3</a:t>
            </a:fld>
            <a:endParaRPr lang="en-GB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0063364-B54F-4EFD-9963-7D54A8445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D9B106A-9551-45E6-9A85-7E976B244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Ask: </a:t>
            </a:r>
            <a:r>
              <a:rPr lang="en-GB" altLang="en-US" i="1" dirty="0">
                <a:latin typeface="Arial" panose="020B0604020202020204" pitchFamily="34" charset="0"/>
              </a:rPr>
              <a:t>“Why can’t James see where he is?”</a:t>
            </a:r>
            <a:r>
              <a:rPr lang="en-GB" altLang="en-US" dirty="0">
                <a:latin typeface="Arial" panose="020B0604020202020204" pitchFamily="34" charset="0"/>
              </a:rPr>
              <a:t> , </a:t>
            </a:r>
            <a:r>
              <a:rPr lang="en-GB" altLang="en-US" i="1" dirty="0">
                <a:latin typeface="Arial" panose="020B0604020202020204" pitchFamily="34" charset="0"/>
              </a:rPr>
              <a:t>“What is the darkest place you’ve ever been in?” </a:t>
            </a:r>
            <a:r>
              <a:rPr lang="en-GB" altLang="en-US" dirty="0">
                <a:latin typeface="Arial" panose="020B0604020202020204" pitchFamily="34" charset="0"/>
              </a:rPr>
              <a:t> and </a:t>
            </a:r>
            <a:r>
              <a:rPr lang="en-GB" altLang="en-US" i="1" dirty="0">
                <a:latin typeface="Arial" panose="020B0604020202020204" pitchFamily="34" charset="0"/>
              </a:rPr>
              <a:t>“Where do you think is the darkest place in our school?”.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James’s speech bubbles give clues about the objects he can feel in the dark place. Ask students what they think James has found, and where they think he is.</a:t>
            </a:r>
            <a:endParaRPr lang="en-US" altLang="en-US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A49A4C2-71F8-45DF-B854-E9BEC721A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6CB08F-C8C6-40C1-AC06-7C6CC624031F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55E0430-BC11-4ECB-AB5F-4B3AAC420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503EEA9-5A37-4F61-96B2-0988454BF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Remind students of James’s descriptions from the previous slide and ask them which object they think he was describing.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“A long flat thing that’s big enough to lie on” – bed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“A small flat thing that rustles” – book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“Something warm and hairy” – Fuzz the dog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“Something long and silky hanging on the wall” – curtains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“A hard wooden thing that’s big enough to sit on” – chair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“A box with a springy thing in it” – Jack in the box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“A flat plastic board with lots of buttons” – keyboard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“A round plastic thing that bounces” – ball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Engaging in Argument from Evidence: </a:t>
            </a:r>
            <a:r>
              <a:rPr lang="en-GB" dirty="0"/>
              <a:t>Construct an argument with evidence to support a claim.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6EEFE38-1591-44B3-B29C-6879AA7A3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CF9410-6EDE-4CF0-8A38-275FE69FBB3D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2C4E324-0F37-4052-98EA-78F9AE8F6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C8D9CAD-7D73-4443-ADC3-57493E3F6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A446FB7-BEB1-442B-AD94-AD6A23887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8274B8-37D8-4521-97E0-4D52A94445CE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F46235C-6559-4B70-97FE-56B7FA9F7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B09F85-60E1-4569-AA91-CFE537608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Ask students to list or draw as many different light sources as they can. Reinforce the idea that a light source </a:t>
            </a:r>
            <a:r>
              <a:rPr lang="en-GB" altLang="en-US" i="1" dirty="0">
                <a:latin typeface="Arial" panose="020B0604020202020204" pitchFamily="34" charset="0"/>
              </a:rPr>
              <a:t>“makes the light that you see”</a:t>
            </a:r>
            <a:r>
              <a:rPr lang="en-GB" altLang="en-US" dirty="0">
                <a:latin typeface="Arial" panose="020B0604020202020204" pitchFamily="34" charset="0"/>
              </a:rPr>
              <a:t> and </a:t>
            </a:r>
            <a:r>
              <a:rPr lang="en-GB" altLang="en-US" i="1" dirty="0">
                <a:latin typeface="Arial" panose="020B0604020202020204" pitchFamily="34" charset="0"/>
              </a:rPr>
              <a:t>“the light that you see comes from a light source.”  </a:t>
            </a:r>
            <a:r>
              <a:rPr lang="en-GB" altLang="en-US" dirty="0">
                <a:latin typeface="Arial" panose="020B0604020202020204" pitchFamily="34" charset="0"/>
              </a:rPr>
              <a:t>students could display their drawings around the board.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Use information from observations (</a:t>
            </a:r>
            <a:r>
              <a:rPr lang="en-GB" dirty="0" err="1"/>
              <a:t>firsthand</a:t>
            </a:r>
            <a:r>
              <a:rPr lang="en-GB" dirty="0"/>
              <a:t> and from media) to construct an evidence-based account for natural phenomena.</a:t>
            </a: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DB1F1-3406-4766-8A20-AA4D9BBD16A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841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A5A93D1-0BDF-41A0-9940-C74390D4B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63C3B4-8063-402C-8B01-1AEBBFAE93F6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8273E8A-9F19-43B3-ABB1-B0BBF0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2585A8D-8E6B-4DC0-B6F3-EB3C9C1CC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Use information from observations (</a:t>
            </a:r>
            <a:r>
              <a:rPr lang="en-GB" dirty="0" err="1"/>
              <a:t>firsthand</a:t>
            </a:r>
            <a:r>
              <a:rPr lang="en-GB" dirty="0"/>
              <a:t> and from media) to construct an evidence-based account for natural phenomena.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18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02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3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47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0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131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08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2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211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2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2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350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52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538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638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517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419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33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1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84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73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08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1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22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2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408457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8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3005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4E1F8-A773-4187-83F0-9FAB0637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 and Seeing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Constructing Explanations and Designing Solutions</a:t>
            </a:r>
          </a:p>
          <a:p>
            <a:pPr>
              <a:buSzPct val="100000"/>
            </a:pPr>
            <a:r>
              <a:rPr lang="en-GB" sz="1600" dirty="0"/>
              <a:t>Engaging in Argument from Evidence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53975"/>
            <a:ext cx="7504112" cy="549275"/>
          </a:xfrm>
        </p:spPr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BA0013-F194-4B0A-9E80-D2E13D9B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0CF47779-A611-4DB8-B2CD-58B614E24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933D8432-F672-4658-B770-CAB84AC4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5486C73-50F3-46DE-8B45-917CD5D1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James see in the dark? (1)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2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C636FB1C-E60D-4F94-8DE7-E32840A64F0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1BBC09-BD81-4BA2-90EE-408BA5C4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037FFE35-6181-486A-944B-574994DF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89148370-F833-495F-B728-F6E47228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3761C9-7CF1-47F8-B50F-CB0C93EB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27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907B342-404E-4F2A-8A14-2DD04ABB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James see in the dark? (2)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6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684335FC-369E-49E1-9147-E29399CE875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>
            <a:extLst>
              <a:ext uri="{FF2B5EF4-FFF2-40B4-BE49-F238E27FC236}">
                <a16:creationId xmlns:a16="http://schemas.microsoft.com/office/drawing/2014/main" id="{3694E305-00B7-409F-BE20-57710570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908050"/>
            <a:ext cx="5145088" cy="2630488"/>
          </a:xfrm>
          <a:prstGeom prst="wedgeEllipseCallout">
            <a:avLst>
              <a:gd name="adj1" fmla="val -65324"/>
              <a:gd name="adj2" fmla="val -2170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66"/>
              </a:solidFill>
            </a:endParaRPr>
          </a:p>
        </p:txBody>
      </p:sp>
      <p:pic>
        <p:nvPicPr>
          <p:cNvPr id="9219" name="Picture 6" descr="James">
            <a:extLst>
              <a:ext uri="{FF2B5EF4-FFF2-40B4-BE49-F238E27FC236}">
                <a16:creationId xmlns:a16="http://schemas.microsoft.com/office/drawing/2014/main" id="{C04BFA2E-2E91-44CF-938C-30F698D2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52500"/>
            <a:ext cx="23717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0">
            <a:extLst>
              <a:ext uri="{FF2B5EF4-FFF2-40B4-BE49-F238E27FC236}">
                <a16:creationId xmlns:a16="http://schemas.microsoft.com/office/drawing/2014/main" id="{02CF2799-DBF7-4BBA-B495-ECB31DD4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1624013"/>
            <a:ext cx="4338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rgbClr val="000066"/>
                </a:solidFill>
              </a:rPr>
              <a:t>We can’t see without a </a:t>
            </a:r>
            <a:r>
              <a:rPr lang="en-GB" altLang="en-US" b="1" dirty="0">
                <a:solidFill>
                  <a:srgbClr val="286DA6"/>
                </a:solidFill>
              </a:rPr>
              <a:t>light</a:t>
            </a:r>
            <a:r>
              <a:rPr lang="en-GB" altLang="en-US" dirty="0">
                <a:solidFill>
                  <a:schemeClr val="accent2"/>
                </a:solidFill>
              </a:rPr>
              <a:t>;</a:t>
            </a:r>
          </a:p>
          <a:p>
            <a:pPr algn="ctr" eaLnBrk="1" hangingPunct="1"/>
            <a:r>
              <a:rPr lang="en-GB" altLang="en-US" dirty="0">
                <a:solidFill>
                  <a:srgbClr val="000066"/>
                </a:solidFill>
              </a:rPr>
              <a:t>our eyes don’t work unless </a:t>
            </a:r>
          </a:p>
          <a:p>
            <a:pPr algn="ctr" eaLnBrk="1" hangingPunct="1"/>
            <a:r>
              <a:rPr lang="en-GB" altLang="en-US" dirty="0">
                <a:solidFill>
                  <a:srgbClr val="000066"/>
                </a:solidFill>
              </a:rPr>
              <a:t>it’s</a:t>
            </a:r>
            <a:r>
              <a:rPr lang="en-GB" altLang="en-US" dirty="0">
                <a:solidFill>
                  <a:schemeClr val="accent2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bright</a:t>
            </a:r>
            <a:r>
              <a:rPr lang="en-GB" altLang="en-US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1B65AEC-CC27-4A5E-B1CD-9045DB02E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38" y="4052888"/>
            <a:ext cx="525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66"/>
                </a:solidFill>
              </a:rPr>
              <a:t>If a light shines onto something then we can see it.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7006586-E833-45C6-A1A4-0BB157AB4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5284788"/>
            <a:ext cx="572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00066"/>
                </a:solidFill>
              </a:rPr>
              <a:t>Some things give out their own light.</a:t>
            </a:r>
          </a:p>
        </p:txBody>
      </p:sp>
      <p:pic>
        <p:nvPicPr>
          <p:cNvPr id="1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AAC425-970A-411B-B65B-D5C611173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812215-5E54-4A93-8E52-07B05445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Why do we need light?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Text Box 3">
            <a:extLst>
              <a:ext uri="{FF2B5EF4-FFF2-40B4-BE49-F238E27FC236}">
                <a16:creationId xmlns:a16="http://schemas.microsoft.com/office/drawing/2014/main" id="{2D84F7A7-32E7-484C-8274-0E64C24F8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2049187"/>
            <a:ext cx="4849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66"/>
                </a:solidFill>
              </a:rPr>
              <a:t>How many light sources can you think of?</a:t>
            </a:r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20518" name="Text Box 6">
            <a:extLst>
              <a:ext uri="{FF2B5EF4-FFF2-40B4-BE49-F238E27FC236}">
                <a16:creationId xmlns:a16="http://schemas.microsoft.com/office/drawing/2014/main" id="{A60E2845-5421-481E-BB69-59569379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3317599"/>
            <a:ext cx="59309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2BC45"/>
              </a:buClr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0066"/>
                </a:solidFill>
              </a:rPr>
              <a:t>Here are some examples to help you:</a:t>
            </a:r>
          </a:p>
          <a:p>
            <a:pPr eaLnBrk="1" hangingPunct="1"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00066"/>
                </a:solidFill>
              </a:rPr>
              <a:t>sunlight</a:t>
            </a:r>
          </a:p>
          <a:p>
            <a:pPr eaLnBrk="1" hangingPunct="1"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00066"/>
                </a:solidFill>
              </a:rPr>
              <a:t>stars</a:t>
            </a:r>
          </a:p>
          <a:p>
            <a:pPr eaLnBrk="1" hangingPunct="1"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00066"/>
                </a:solidFill>
              </a:rPr>
              <a:t>lightning</a:t>
            </a:r>
          </a:p>
          <a:p>
            <a:pPr eaLnBrk="1" hangingPunct="1"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00066"/>
                </a:solidFill>
              </a:rPr>
              <a:t>glow worms!</a:t>
            </a:r>
          </a:p>
        </p:txBody>
      </p:sp>
      <p:sp>
        <p:nvSpPr>
          <p:cNvPr id="10245" name="Text Box 9">
            <a:extLst>
              <a:ext uri="{FF2B5EF4-FFF2-40B4-BE49-F238E27FC236}">
                <a16:creationId xmlns:a16="http://schemas.microsoft.com/office/drawing/2014/main" id="{0F21A2F2-A7CB-4849-A77F-E652141A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39" y="779187"/>
            <a:ext cx="8316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66"/>
                </a:solidFill>
              </a:rPr>
              <a:t>Lots of things make </a:t>
            </a:r>
            <a:r>
              <a:rPr lang="en-GB" altLang="en-US" b="1" dirty="0">
                <a:solidFill>
                  <a:srgbClr val="286DA6"/>
                </a:solidFill>
              </a:rPr>
              <a:t>light</a:t>
            </a:r>
            <a:r>
              <a:rPr lang="en-GB" altLang="en-US" dirty="0">
                <a:solidFill>
                  <a:srgbClr val="000066"/>
                </a:solidFill>
              </a:rPr>
              <a:t>. Things that make light are called </a:t>
            </a:r>
            <a:r>
              <a:rPr lang="en-GB" altLang="en-US" b="1" dirty="0">
                <a:solidFill>
                  <a:srgbClr val="286DA6"/>
                </a:solidFill>
              </a:rPr>
              <a:t>light sources</a:t>
            </a:r>
            <a:r>
              <a:rPr lang="en-GB" altLang="en-US" dirty="0">
                <a:solidFill>
                  <a:srgbClr val="000066"/>
                </a:solidFill>
              </a:rPr>
              <a:t>!</a:t>
            </a:r>
          </a:p>
        </p:txBody>
      </p:sp>
      <p:pic>
        <p:nvPicPr>
          <p:cNvPr id="320522" name="Picture 10" descr="Sun">
            <a:extLst>
              <a:ext uri="{FF2B5EF4-FFF2-40B4-BE49-F238E27FC236}">
                <a16:creationId xmlns:a16="http://schemas.microsoft.com/office/drawing/2014/main" id="{BA3E6694-99E4-4088-A1C4-82E0F57C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671638"/>
            <a:ext cx="2424113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D13D58-63C0-40B1-8108-86C033C5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otes_icon">
            <a:extLst>
              <a:ext uri="{FF2B5EF4-FFF2-40B4-BE49-F238E27FC236}">
                <a16:creationId xmlns:a16="http://schemas.microsoft.com/office/drawing/2014/main" id="{4CF9E723-C0D4-462A-A58C-679709A4E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1D03E2-B53F-4B87-A93E-43C36F3F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are light sources?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/>
      <p:bldP spid="3205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881169-8EAD-4100-9623-01DED86D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F3CA89EC-EE43-498C-93CC-78A12F845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28985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D65428-D254-4539-9844-9E937383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67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A4178A-8F12-4E24-BE7C-7D87FC2A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is the brightest light source?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9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D38389E2-4F12-4658-81C4-98C8ACE2597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>
            <a:extLst>
              <a:ext uri="{FF2B5EF4-FFF2-40B4-BE49-F238E27FC236}">
                <a16:creationId xmlns:a16="http://schemas.microsoft.com/office/drawing/2014/main" id="{38BCB470-0EA0-43BC-A928-DD107735F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589588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65B8F60E-975E-475E-9BCB-DBAB2C1A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28985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69953-31D3-4A85-849D-5639955A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67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6CC994-B18A-4004-9CB1-B3C94309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is the dimmest light source?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24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3DADFE33-ABBB-4EE4-B77D-FC3CEDF324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9306</TotalTime>
  <Words>484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Wingdings</vt:lpstr>
      <vt:lpstr>Wingdings 2</vt:lpstr>
      <vt:lpstr>Default Design</vt:lpstr>
      <vt:lpstr>3_Default Design</vt:lpstr>
      <vt:lpstr>Light and Seeing</vt:lpstr>
      <vt:lpstr>Information</vt:lpstr>
      <vt:lpstr>What can James see in the dark? (1)</vt:lpstr>
      <vt:lpstr>What can James see in the dark? (2)</vt:lpstr>
      <vt:lpstr>Why do we need light?</vt:lpstr>
      <vt:lpstr>What are light sources?</vt:lpstr>
      <vt:lpstr>What is the brightest light source?</vt:lpstr>
      <vt:lpstr>What is the dimmest light source?</vt:lpstr>
    </vt:vector>
  </TitlesOfParts>
  <Manager/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and Seeing</dc:title>
  <dc:subject>Boardworks Elementary Physical Science</dc:subject>
  <dc:creator>Boardworks</dc:creator>
  <cp:lastModifiedBy>Tim Crilly</cp:lastModifiedBy>
  <cp:revision>354</cp:revision>
  <dcterms:created xsi:type="dcterms:W3CDTF">2003-11-17T16:26:04Z</dcterms:created>
  <dcterms:modified xsi:type="dcterms:W3CDTF">2018-12-04T11:04:45Z</dcterms:modified>
</cp:coreProperties>
</file>