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activeX/activeX2.xml" ContentType="application/vnd.ms-office.activeX+xml"/>
  <Override PartName="/ppt/notesSlides/notesSlide4.xml" ContentType="application/vnd.openxmlformats-officedocument.presentationml.notesSlide+xml"/>
  <Override PartName="/ppt/activeX/activeX3.xml" ContentType="application/vnd.ms-office.activeX+xml"/>
  <Override PartName="/ppt/notesSlides/notesSlide5.xml" ContentType="application/vnd.openxmlformats-officedocument.presentationml.notesSlide+xml"/>
  <Override PartName="/ppt/activeX/activeX4.xml" ContentType="application/vnd.ms-office.activeX+xml"/>
  <Override PartName="/ppt/notesSlides/notesSlide6.xml" ContentType="application/vnd.openxmlformats-officedocument.presentationml.notesSlide+xml"/>
  <Override PartName="/ppt/activeX/activeX5.xml" ContentType="application/vnd.ms-office.activeX+xml"/>
  <Override PartName="/ppt/notesSlides/notesSlide7.xml" ContentType="application/vnd.openxmlformats-officedocument.presentationml.notesSlide+xml"/>
  <Override PartName="/ppt/activeX/activeX6.xml" ContentType="application/vnd.ms-office.activeX+xml"/>
  <Override PartName="/ppt/notesSlides/notesSlide8.xml" ContentType="application/vnd.openxmlformats-officedocument.presentationml.notesSlide+xml"/>
  <Override PartName="/ppt/activeX/activeX7.xml" ContentType="application/vnd.ms-office.activeX+xml"/>
  <Override PartName="/ppt/notesSlides/notesSlide9.xml" ContentType="application/vnd.openxmlformats-officedocument.presentationml.notesSlide+xml"/>
  <Override PartName="/ppt/activeX/activeX8.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1" r:id="rId2"/>
  </p:sldMasterIdLst>
  <p:notesMasterIdLst>
    <p:notesMasterId r:id="rId14"/>
  </p:notesMasterIdLst>
  <p:handoutMasterIdLst>
    <p:handoutMasterId r:id="rId15"/>
  </p:handoutMasterIdLst>
  <p:sldIdLst>
    <p:sldId id="266" r:id="rId3"/>
    <p:sldId id="527" r:id="rId4"/>
    <p:sldId id="284" r:id="rId5"/>
    <p:sldId id="285" r:id="rId6"/>
    <p:sldId id="286" r:id="rId7"/>
    <p:sldId id="287" r:id="rId8"/>
    <p:sldId id="288" r:id="rId9"/>
    <p:sldId id="289" r:id="rId10"/>
    <p:sldId id="290" r:id="rId11"/>
    <p:sldId id="292" r:id="rId12"/>
    <p:sldId id="291" r:id="rId13"/>
  </p:sldIdLst>
  <p:sldSz cx="9144000" cy="6858000" type="screen4x3"/>
  <p:notesSz cx="6858000" cy="92964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6600"/>
    <a:srgbClr val="FFFF00"/>
    <a:srgbClr val="FF3300"/>
    <a:srgbClr val="000066"/>
    <a:srgbClr val="98F692"/>
    <a:srgbClr val="FF9C92"/>
    <a:srgbClr val="10B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p:cViewPr varScale="1">
        <p:scale>
          <a:sx n="85" d="100"/>
          <a:sy n="85" d="100"/>
        </p:scale>
        <p:origin x="540" y="78"/>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9"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smtClean="0"/>
            </a:lvl1pPr>
          </a:lstStyle>
          <a:p>
            <a:pPr>
              <a:defRPr/>
            </a:pPr>
            <a:fld id="{EF3BB9D8-A6FF-4044-9B5B-E1F14F927D4A}" type="slidenum">
              <a:rPr lang="en-GB" b="1"/>
              <a:pPr>
                <a:defRPr/>
              </a:pPr>
              <a:t>‹#›</a:t>
            </a:fld>
            <a:endParaRPr lang="en-GB" b="1"/>
          </a:p>
        </p:txBody>
      </p:sp>
      <p:sp>
        <p:nvSpPr>
          <p:cNvPr id="6" name="Rectangle 7">
            <a:extLst>
              <a:ext uri="{FF2B5EF4-FFF2-40B4-BE49-F238E27FC236}">
                <a16:creationId xmlns:a16="http://schemas.microsoft.com/office/drawing/2014/main" id="{36B62D42-526C-4E95-B7B0-0DD51C789D1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73135A5C-F600-44B8-8689-18846F035FAA}"/>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Physical Science</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247" name="Rectangle 7"/>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smtClean="0"/>
            </a:lvl1pPr>
          </a:lstStyle>
          <a:p>
            <a:pPr>
              <a:defRPr/>
            </a:pPr>
            <a:fld id="{3E0B4296-A753-4471-86C0-EA905C791A79}" type="slidenum">
              <a:rPr lang="en-GB" smtClean="0"/>
              <a:pPr>
                <a:defRPr/>
              </a:pPr>
              <a:t>‹#›</a:t>
            </a:fld>
            <a:endParaRPr lang="en-GB"/>
          </a:p>
        </p:txBody>
      </p:sp>
      <p:sp>
        <p:nvSpPr>
          <p:cNvPr id="8" name="Rectangle 9">
            <a:extLst>
              <a:ext uri="{FF2B5EF4-FFF2-40B4-BE49-F238E27FC236}">
                <a16:creationId xmlns:a16="http://schemas.microsoft.com/office/drawing/2014/main" id="{5FCE2FC5-B031-49FE-A8FB-BCB19C7EF7F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E6C8DDBF-7C01-440B-B2F2-65670ADDA415}"/>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E5D4DEC-D1B8-426F-8E3B-EFDD48837377}" type="slidenum">
              <a:rPr lang="en-GB"/>
              <a:pPr/>
              <a:t>1</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CAD27F3-E521-4282-B959-28B135E61722}" type="slidenum">
              <a:rPr lang="en-GB"/>
              <a:pPr/>
              <a:t>10</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Once students have recognized all the materials, go through the activity again, asking students to explain how the properties of each material make it suitable for the different objects.</a:t>
            </a:r>
          </a:p>
          <a:p>
            <a:pPr eaLnBrk="1" hangingPunct="1"/>
            <a:endParaRPr lang="en-GB" dirty="0"/>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p>
          <a:p>
            <a:pPr marL="174056" indent="-174056" defTabSz="928299">
              <a:buFont typeface="Arial" panose="020B0604020202020204" pitchFamily="34" charset="0"/>
              <a:buChar char="•"/>
              <a:defRPr/>
            </a:pPr>
            <a:r>
              <a:rPr lang="en-GB" b="1" dirty="0"/>
              <a:t>Engaging in Argument from Evidence: </a:t>
            </a:r>
            <a:r>
              <a:rPr lang="en-GB" dirty="0"/>
              <a:t>Construct an argument with evidence to support a claim.</a:t>
            </a:r>
            <a:endParaRPr lang="en-GB"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884613" y="8829966"/>
            <a:ext cx="2971800" cy="464820"/>
          </a:xfrm>
          <a:noFill/>
        </p:spPr>
        <p:txBody>
          <a:bodyPr/>
          <a:lstStyle/>
          <a:p>
            <a:fld id="{FD4F4A33-B83B-4BC3-800B-77CBFA035FE6}" type="slidenum">
              <a:rPr lang="en-GB"/>
              <a:pPr/>
              <a:t>11</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360421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3F31EC9-3489-46BB-B092-8F44DA6E6DD0}" type="slidenum">
              <a:rPr lang="en-GB"/>
              <a:pPr/>
              <a:t>3</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Ask students: </a:t>
            </a:r>
            <a:r>
              <a:rPr lang="en-GB" i="1" dirty="0"/>
              <a:t>“What are your clothes made of?”</a:t>
            </a:r>
            <a:r>
              <a:rPr lang="en-GB" dirty="0"/>
              <a:t>  Can they find any metal, plastic or wood used in their clothing?</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54BAF05-8009-4596-9D4C-11078E72DDD0}" type="slidenum">
              <a:rPr lang="en-GB"/>
              <a:pPr/>
              <a:t>4</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Ask: </a:t>
            </a:r>
            <a:r>
              <a:rPr lang="en-GB" i="1" dirty="0"/>
              <a:t>“What things could we use an old newspaper for?”</a:t>
            </a:r>
            <a:r>
              <a:rPr lang="en-GB" dirty="0"/>
              <a:t>  Collect students’ ideas (</a:t>
            </a:r>
            <a:r>
              <a:rPr lang="en-GB" i="1" dirty="0"/>
              <a:t>e.g. wrapping packages, protecting surfaces when painting, pet bedding, soaking up puddles.</a:t>
            </a:r>
            <a:r>
              <a:rPr lang="en-GB" dirty="0"/>
              <a:t>). Give children a range of different types of paper. Ask: </a:t>
            </a:r>
            <a:r>
              <a:rPr lang="en-GB" i="1" dirty="0"/>
              <a:t>“Which type of paper would be best for wrapping a present?”</a:t>
            </a:r>
            <a:r>
              <a:rPr lang="en-GB" dirty="0"/>
              <a:t>  Allow students time to choose and to explain their choice.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6D86CEE-8498-4E80-85D3-40CFF3AA4BF8}" type="slidenum">
              <a:rPr lang="en-GB"/>
              <a:pPr/>
              <a:t>5</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Encourage students to describe what happens in the animation. Ask: </a:t>
            </a:r>
            <a:r>
              <a:rPr lang="en-GB" i="1" dirty="0"/>
              <a:t>“What does this test show?”</a:t>
            </a:r>
            <a:r>
              <a:rPr lang="en-GB" dirty="0"/>
              <a:t> Give students time to explain their ideas to the class. Ask: </a:t>
            </a:r>
            <a:r>
              <a:rPr lang="en-GB" i="1" dirty="0"/>
              <a:t>“What does </a:t>
            </a:r>
            <a:r>
              <a:rPr lang="en-GB" b="1" i="1" dirty="0"/>
              <a:t>waterproof</a:t>
            </a:r>
            <a:r>
              <a:rPr lang="en-GB" i="1" dirty="0"/>
              <a:t> mean?”</a:t>
            </a:r>
            <a:r>
              <a:rPr lang="en-GB" dirty="0"/>
              <a:t> Encourage students to identify materials in the classroom that they think are waterproof. How could they find out if they are right?</a:t>
            </a:r>
            <a:endParaRPr lang="en-US" dirty="0"/>
          </a:p>
          <a:p>
            <a:pPr eaLnBrk="1" hangingPunct="1"/>
            <a:endParaRPr lang="en-US" dirty="0"/>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based on observations to find more information about the natural and/or designed world(s).</a:t>
            </a:r>
            <a:endParaRPr lang="en-GB" b="1" dirty="0"/>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endParaRPr lang="en-GB" b="1" dirty="0"/>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a:t>Use observations (</a:t>
            </a:r>
            <a:r>
              <a:rPr lang="en-GB" dirty="0" err="1"/>
              <a:t>firsthand</a:t>
            </a:r>
            <a:r>
              <a:rPr lang="en-GB" dirty="0"/>
              <a:t> or from media) to describe patterns and/or relationships in the natural and designed world(s) in order to answer scientific questions and solve problems.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D5AFA96-C139-42B4-A303-C0E0B4FA276F}" type="slidenum">
              <a:rPr lang="en-GB"/>
              <a:pPr/>
              <a:t>6</a:t>
            </a:fld>
            <a:endParaRPr 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Asking Questions and Defining Problems: </a:t>
            </a:r>
            <a:r>
              <a:rPr lang="en-GB" dirty="0"/>
              <a:t>Ask questions based on observations to find more information about the natural and/or designed world(s).</a:t>
            </a:r>
            <a:endParaRPr lang="en-GB" b="1" dirty="0"/>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endParaRPr lang="en-GB"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DEA415D-F587-45BB-A580-D1464C639815}" type="slidenum">
              <a:rPr lang="en-GB"/>
              <a:pPr/>
              <a:t>7</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Ask students why each material was used to make the object and ask them to suggest and evaluate an alternative material.</a:t>
            </a:r>
          </a:p>
          <a:p>
            <a:pPr eaLnBrk="1" hangingPunct="1"/>
            <a:r>
              <a:rPr lang="en-GB" dirty="0"/>
              <a:t>Encourage students to recognize properties such as hardness, strength, flexibility and to compare materials in terms of these properties. Ask children to describe a material so that others can identify it, using terms like transparent, strong, hard, flexible etc. (The ‘Who Am I’ game at the end of the presentation asks students to identify materials based on their properties.) </a:t>
            </a:r>
          </a:p>
          <a:p>
            <a:pPr eaLnBrk="1" hangingPunct="1"/>
            <a:r>
              <a:rPr lang="en-GB" dirty="0"/>
              <a:t>State one or two characteristics of a range of common materials and make comparisons between materials, e.g. wood is usually hard and strong but glass is usually hard and breaks easily.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D16F90E-153D-41D4-A174-6901D9D920FC}" type="slidenum">
              <a:rPr lang="en-GB"/>
              <a:pPr/>
              <a:t>8</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Encourage students to identify sensible reasons for using particular materials, e.g. the paper towel is absorbent because it needs to soak up water. </a:t>
            </a:r>
            <a:r>
              <a:rPr lang="en-US" dirty="0"/>
              <a:t>Identify alternative materials and ask students to explain which property is important for each object, e.g. a plastic bottle is lighter than a glass bottle. Then ask students to explain how the material from which the object is made affects how the object is used, e.g. a plastic water bottle is easy to carry around because it is lightweight. In contrast, a glass bottle of water is heavier and is more often used on tables in restaurants because it is more decorative.</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E7B395A-6A3C-48CE-9BF5-9FF31ADAB655}" type="slidenum">
              <a:rPr lang="en-GB"/>
              <a:pPr/>
              <a:t>9</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Obtaining, Evaluating, and Communicating Information:</a:t>
            </a:r>
            <a:r>
              <a:rPr lang="en-GB" dirty="0"/>
              <a:t> Read grade-appropriate texts and/or use media to obtain scientific and/or technical information to determine patterns in and/or evidence about the natural and designed world(s).</a:t>
            </a:r>
            <a:endParaRPr lang="en-GB" dirty="0">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4213638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8513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7544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672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2240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915308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9557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270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280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0972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95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
    </p:custDataLst>
    <p:extLst>
      <p:ext uri="{BB962C8B-B14F-4D97-AF65-F5344CB8AC3E}">
        <p14:creationId xmlns:p14="http://schemas.microsoft.com/office/powerpoint/2010/main" val="7733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33103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0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970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7463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8532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4366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055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22023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97995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0734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04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24195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17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14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5332621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11</a:t>
            </a:r>
          </a:p>
        </p:txBody>
      </p:sp>
    </p:spTree>
    <p:custDataLst>
      <p:tags r:id="rId14"/>
    </p:custDataLst>
    <p:extLst>
      <p:ext uri="{BB962C8B-B14F-4D97-AF65-F5344CB8AC3E}">
        <p14:creationId xmlns:p14="http://schemas.microsoft.com/office/powerpoint/2010/main" val="13573715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0.xml"/><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8.wmf"/><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D319EA-491C-4B01-BDC0-D118990BCDDB}"/>
              </a:ext>
            </a:extLst>
          </p:cNvPr>
          <p:cNvSpPr>
            <a:spLocks noGrp="1"/>
          </p:cNvSpPr>
          <p:nvPr>
            <p:ph type="title"/>
          </p:nvPr>
        </p:nvSpPr>
        <p:spPr/>
        <p:txBody>
          <a:bodyPr/>
          <a:lstStyle/>
          <a:p>
            <a:r>
              <a:rPr lang="en-GB" dirty="0"/>
              <a:t>Materials Matter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900113" y="908050"/>
            <a:ext cx="7416800" cy="519113"/>
          </a:xfrm>
          <a:prstGeom prst="rect">
            <a:avLst/>
          </a:prstGeom>
          <a:noFill/>
          <a:ln w="9525">
            <a:noFill/>
            <a:miter lim="800000"/>
            <a:headEnd/>
            <a:tailEnd/>
          </a:ln>
        </p:spPr>
        <p:txBody>
          <a:bodyPr>
            <a:spAutoFit/>
          </a:bodyPr>
          <a:lstStyle/>
          <a:p>
            <a:pPr algn="ctr"/>
            <a:endParaRPr lang="en-US" sz="2800" u="sng"/>
          </a:p>
        </p:txBody>
      </p:sp>
      <p:sp>
        <p:nvSpPr>
          <p:cNvPr id="8197" name="Rectangle 14"/>
          <p:cNvSpPr>
            <a:spLocks noGrp="1" noChangeArrowheads="1"/>
          </p:cNvSpPr>
          <p:nvPr>
            <p:ph type="title"/>
          </p:nvPr>
        </p:nvSpPr>
        <p:spPr/>
        <p:txBody>
          <a:bodyPr/>
          <a:lstStyle/>
          <a:p>
            <a:pPr eaLnBrk="1" hangingPunct="1"/>
            <a:r>
              <a:rPr lang="en-GB" dirty="0"/>
              <a:t>Identifying materials</a:t>
            </a:r>
          </a:p>
        </p:txBody>
      </p:sp>
      <p:pic>
        <p:nvPicPr>
          <p:cNvPr id="9" name="Picture 6" descr="flash_icon">
            <a:extLst>
              <a:ext uri="{FF2B5EF4-FFF2-40B4-BE49-F238E27FC236}">
                <a16:creationId xmlns:a16="http://schemas.microsoft.com/office/drawing/2014/main" id="{599BCC2C-CEA0-4254-89B4-9049EAB6DCCD}"/>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771782A1-18BD-4CDE-9124-CEA364185E39}"/>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2" name="Picture 19">
            <a:hlinkClick r:id="" action="ppaction://hlinkshowjump?jump=nextslide"/>
            <a:extLst>
              <a:ext uri="{FF2B5EF4-FFF2-40B4-BE49-F238E27FC236}">
                <a16:creationId xmlns:a16="http://schemas.microsoft.com/office/drawing/2014/main" id="{BEC0700B-05C2-443C-932F-D3BDDD80D7C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A65C0A-DA62-4FDF-9B73-D799A4790F46}"/>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2999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8213"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4B785ACB-708C-4766-AFBA-B78F83BA1C0A}"/>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descr="notepaper"/>
          <p:cNvPicPr>
            <a:picLocks noChangeAspect="1" noChangeArrowheads="1"/>
          </p:cNvPicPr>
          <p:nvPr/>
        </p:nvPicPr>
        <p:blipFill>
          <a:blip r:embed="rId3"/>
          <a:srcRect/>
          <a:stretch>
            <a:fillRect/>
          </a:stretch>
        </p:blipFill>
        <p:spPr bwMode="auto">
          <a:xfrm>
            <a:off x="2616200" y="2203450"/>
            <a:ext cx="3859213" cy="2614613"/>
          </a:xfrm>
          <a:prstGeom prst="rect">
            <a:avLst/>
          </a:prstGeom>
          <a:noFill/>
          <a:ln w="9525">
            <a:noFill/>
            <a:miter lim="800000"/>
            <a:headEnd/>
            <a:tailEnd/>
          </a:ln>
        </p:spPr>
      </p:pic>
      <p:sp>
        <p:nvSpPr>
          <p:cNvPr id="13315" name="Text Box 12"/>
          <p:cNvSpPr txBox="1">
            <a:spLocks noChangeArrowheads="1"/>
          </p:cNvSpPr>
          <p:nvPr/>
        </p:nvSpPr>
        <p:spPr bwMode="auto">
          <a:xfrm>
            <a:off x="334962" y="777698"/>
            <a:ext cx="7705725" cy="822325"/>
          </a:xfrm>
          <a:prstGeom prst="rect">
            <a:avLst/>
          </a:prstGeom>
          <a:noFill/>
          <a:ln w="9525">
            <a:noFill/>
            <a:miter lim="800000"/>
            <a:headEnd/>
            <a:tailEnd/>
          </a:ln>
        </p:spPr>
        <p:txBody>
          <a:bodyPr>
            <a:spAutoFit/>
          </a:bodyPr>
          <a:lstStyle/>
          <a:p>
            <a:pPr>
              <a:spcBef>
                <a:spcPct val="50000"/>
              </a:spcBef>
            </a:pPr>
            <a:r>
              <a:rPr lang="en-GB" dirty="0">
                <a:solidFill>
                  <a:srgbClr val="000066"/>
                </a:solidFill>
              </a:rPr>
              <a:t>You have to choose the right material when you’re making something…</a:t>
            </a:r>
            <a:endParaRPr lang="en-GB" dirty="0"/>
          </a:p>
        </p:txBody>
      </p:sp>
      <p:sp>
        <p:nvSpPr>
          <p:cNvPr id="13316" name="Text Box 13"/>
          <p:cNvSpPr txBox="1">
            <a:spLocks noChangeArrowheads="1"/>
          </p:cNvSpPr>
          <p:nvPr/>
        </p:nvSpPr>
        <p:spPr bwMode="auto">
          <a:xfrm>
            <a:off x="339371" y="5462588"/>
            <a:ext cx="7448550" cy="457200"/>
          </a:xfrm>
          <a:prstGeom prst="rect">
            <a:avLst/>
          </a:prstGeom>
          <a:noFill/>
          <a:ln w="9525">
            <a:noFill/>
            <a:miter lim="800000"/>
            <a:headEnd/>
            <a:tailEnd/>
          </a:ln>
        </p:spPr>
        <p:txBody>
          <a:bodyPr>
            <a:spAutoFit/>
          </a:bodyPr>
          <a:lstStyle/>
          <a:p>
            <a:r>
              <a:rPr lang="en-GB" dirty="0">
                <a:solidFill>
                  <a:srgbClr val="000066"/>
                </a:solidFill>
              </a:rPr>
              <a:t>…otherwise you might get some really silly things!</a:t>
            </a:r>
            <a:endParaRPr lang="en-GB" dirty="0"/>
          </a:p>
        </p:txBody>
      </p:sp>
      <p:sp>
        <p:nvSpPr>
          <p:cNvPr id="13317" name="Rectangle 15"/>
          <p:cNvSpPr>
            <a:spLocks noGrp="1" noChangeArrowheads="1"/>
          </p:cNvSpPr>
          <p:nvPr>
            <p:ph type="title"/>
          </p:nvPr>
        </p:nvSpPr>
        <p:spPr/>
        <p:txBody>
          <a:bodyPr/>
          <a:lstStyle/>
          <a:p>
            <a:pPr eaLnBrk="1" hangingPunct="1"/>
            <a:r>
              <a:rPr lang="en-GB" dirty="0"/>
              <a:t>Deciding the right material to use</a:t>
            </a:r>
          </a:p>
        </p:txBody>
      </p:sp>
      <p:sp>
        <p:nvSpPr>
          <p:cNvPr id="9" name="Rectangle 8"/>
          <p:cNvSpPr>
            <a:spLocks noChangeArrowheads="1"/>
          </p:cNvSpPr>
          <p:nvPr/>
        </p:nvSpPr>
        <p:spPr bwMode="auto">
          <a:xfrm>
            <a:off x="3119438" y="2506663"/>
            <a:ext cx="3060700" cy="461962"/>
          </a:xfrm>
          <a:prstGeom prst="rect">
            <a:avLst/>
          </a:prstGeom>
          <a:noFill/>
          <a:ln w="9525">
            <a:noFill/>
            <a:miter lim="800000"/>
            <a:headEnd/>
            <a:tailEnd/>
          </a:ln>
        </p:spPr>
        <p:txBody>
          <a:bodyPr>
            <a:spAutoFit/>
          </a:bodyPr>
          <a:lstStyle/>
          <a:p>
            <a:pPr>
              <a:spcBef>
                <a:spcPct val="50000"/>
              </a:spcBef>
            </a:pPr>
            <a:r>
              <a:rPr lang="en-GB">
                <a:solidFill>
                  <a:srgbClr val="000066"/>
                </a:solidFill>
              </a:rPr>
              <a:t>a </a:t>
            </a:r>
            <a:r>
              <a:rPr lang="en-GB" b="1">
                <a:solidFill>
                  <a:srgbClr val="FF0000"/>
                </a:solidFill>
              </a:rPr>
              <a:t>wooden</a:t>
            </a:r>
            <a:r>
              <a:rPr lang="en-GB">
                <a:solidFill>
                  <a:srgbClr val="000066"/>
                </a:solidFill>
              </a:rPr>
              <a:t> sweater</a:t>
            </a:r>
          </a:p>
        </p:txBody>
      </p:sp>
      <p:sp>
        <p:nvSpPr>
          <p:cNvPr id="10" name="Rectangle 9"/>
          <p:cNvSpPr>
            <a:spLocks noChangeArrowheads="1"/>
          </p:cNvSpPr>
          <p:nvPr/>
        </p:nvSpPr>
        <p:spPr bwMode="auto">
          <a:xfrm>
            <a:off x="3119438" y="3060700"/>
            <a:ext cx="2065337" cy="460375"/>
          </a:xfrm>
          <a:prstGeom prst="rect">
            <a:avLst/>
          </a:prstGeom>
          <a:noFill/>
          <a:ln w="9525">
            <a:noFill/>
            <a:miter lim="800000"/>
            <a:headEnd/>
            <a:tailEnd/>
          </a:ln>
        </p:spPr>
        <p:txBody>
          <a:bodyPr wrap="none">
            <a:spAutoFit/>
          </a:bodyPr>
          <a:lstStyle/>
          <a:p>
            <a:pPr>
              <a:spcBef>
                <a:spcPct val="50000"/>
              </a:spcBef>
            </a:pPr>
            <a:r>
              <a:rPr lang="en-GB">
                <a:solidFill>
                  <a:srgbClr val="000066"/>
                </a:solidFill>
              </a:rPr>
              <a:t>a </a:t>
            </a:r>
            <a:r>
              <a:rPr lang="en-GB" b="1">
                <a:solidFill>
                  <a:srgbClr val="FF0000"/>
                </a:solidFill>
              </a:rPr>
              <a:t>wool</a:t>
            </a:r>
            <a:r>
              <a:rPr lang="en-GB">
                <a:solidFill>
                  <a:srgbClr val="FF0000"/>
                </a:solidFill>
              </a:rPr>
              <a:t> </a:t>
            </a:r>
            <a:r>
              <a:rPr lang="en-GB">
                <a:solidFill>
                  <a:srgbClr val="000066"/>
                </a:solidFill>
              </a:rPr>
              <a:t>spoon</a:t>
            </a:r>
          </a:p>
        </p:txBody>
      </p:sp>
      <p:sp>
        <p:nvSpPr>
          <p:cNvPr id="11" name="Rectangle 10"/>
          <p:cNvSpPr>
            <a:spLocks noChangeArrowheads="1"/>
          </p:cNvSpPr>
          <p:nvPr/>
        </p:nvSpPr>
        <p:spPr bwMode="auto">
          <a:xfrm>
            <a:off x="3119438" y="3611563"/>
            <a:ext cx="2616200" cy="461962"/>
          </a:xfrm>
          <a:prstGeom prst="rect">
            <a:avLst/>
          </a:prstGeom>
          <a:noFill/>
          <a:ln w="9525">
            <a:noFill/>
            <a:miter lim="800000"/>
            <a:headEnd/>
            <a:tailEnd/>
          </a:ln>
        </p:spPr>
        <p:txBody>
          <a:bodyPr>
            <a:spAutoFit/>
          </a:bodyPr>
          <a:lstStyle/>
          <a:p>
            <a:pPr>
              <a:spcBef>
                <a:spcPct val="50000"/>
              </a:spcBef>
            </a:pPr>
            <a:r>
              <a:rPr lang="en-GB">
                <a:solidFill>
                  <a:srgbClr val="000066"/>
                </a:solidFill>
              </a:rPr>
              <a:t>a </a:t>
            </a:r>
            <a:r>
              <a:rPr lang="en-GB" b="1">
                <a:solidFill>
                  <a:srgbClr val="FF0000"/>
                </a:solidFill>
              </a:rPr>
              <a:t>metal</a:t>
            </a:r>
            <a:r>
              <a:rPr lang="en-GB">
                <a:solidFill>
                  <a:srgbClr val="000066"/>
                </a:solidFill>
              </a:rPr>
              <a:t> cushion</a:t>
            </a:r>
          </a:p>
        </p:txBody>
      </p:sp>
      <p:sp>
        <p:nvSpPr>
          <p:cNvPr id="12" name="Rectangle 11"/>
          <p:cNvSpPr>
            <a:spLocks noChangeArrowheads="1"/>
          </p:cNvSpPr>
          <p:nvPr/>
        </p:nvSpPr>
        <p:spPr bwMode="auto">
          <a:xfrm>
            <a:off x="3119438" y="4152900"/>
            <a:ext cx="1741487" cy="460375"/>
          </a:xfrm>
          <a:prstGeom prst="rect">
            <a:avLst/>
          </a:prstGeom>
          <a:noFill/>
          <a:ln w="9525">
            <a:noFill/>
            <a:miter lim="800000"/>
            <a:headEnd/>
            <a:tailEnd/>
          </a:ln>
        </p:spPr>
        <p:txBody>
          <a:bodyPr wrap="none">
            <a:spAutoFit/>
          </a:bodyPr>
          <a:lstStyle/>
          <a:p>
            <a:pPr>
              <a:spcBef>
                <a:spcPct val="50000"/>
              </a:spcBef>
            </a:pPr>
            <a:r>
              <a:rPr lang="en-GB">
                <a:solidFill>
                  <a:srgbClr val="000066"/>
                </a:solidFill>
              </a:rPr>
              <a:t>a </a:t>
            </a:r>
            <a:r>
              <a:rPr lang="en-GB" b="1">
                <a:solidFill>
                  <a:srgbClr val="FF0000"/>
                </a:solidFill>
              </a:rPr>
              <a:t>foam</a:t>
            </a:r>
            <a:r>
              <a:rPr lang="en-GB">
                <a:solidFill>
                  <a:srgbClr val="000066"/>
                </a:solidFill>
              </a:rPr>
              <a:t> key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7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Engaging in Argument from Evidence</a:t>
            </a:r>
          </a:p>
          <a:p>
            <a:pPr>
              <a:buSzPct val="100000"/>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11"/>
          <p:cNvSpPr>
            <a:spLocks noGrp="1" noChangeArrowheads="1"/>
          </p:cNvSpPr>
          <p:nvPr>
            <p:ph type="title"/>
          </p:nvPr>
        </p:nvSpPr>
        <p:spPr/>
        <p:txBody>
          <a:bodyPr/>
          <a:lstStyle/>
          <a:p>
            <a:pPr eaLnBrk="1" hangingPunct="1"/>
            <a:r>
              <a:rPr lang="en-GB" dirty="0"/>
              <a:t>What are objects made of?</a:t>
            </a:r>
          </a:p>
        </p:txBody>
      </p:sp>
      <p:pic>
        <p:nvPicPr>
          <p:cNvPr id="7" name="Picture 6" descr="flash_icon">
            <a:extLst>
              <a:ext uri="{FF2B5EF4-FFF2-40B4-BE49-F238E27FC236}">
                <a16:creationId xmlns:a16="http://schemas.microsoft.com/office/drawing/2014/main" id="{E59AA16C-3A19-41D8-BEB4-F38B1524685F}"/>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D9A385E8-46B8-4549-8A2D-E6B96F20C966}"/>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D57FBEB5-D71A-4C1A-BC62-50EB7DDE6E0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37"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B1C3DC9F-6680-433A-98DC-BEB4A2FA795B}"/>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1"/>
          <p:cNvSpPr>
            <a:spLocks noGrp="1" noChangeArrowheads="1"/>
          </p:cNvSpPr>
          <p:nvPr>
            <p:ph type="title"/>
          </p:nvPr>
        </p:nvSpPr>
        <p:spPr/>
        <p:txBody>
          <a:bodyPr/>
          <a:lstStyle/>
          <a:p>
            <a:pPr eaLnBrk="1" hangingPunct="1"/>
            <a:r>
              <a:rPr lang="en-GB" dirty="0"/>
              <a:t>Choosing materials</a:t>
            </a:r>
          </a:p>
        </p:txBody>
      </p:sp>
      <p:pic>
        <p:nvPicPr>
          <p:cNvPr id="7" name="Picture 6" descr="flash_icon">
            <a:extLst>
              <a:ext uri="{FF2B5EF4-FFF2-40B4-BE49-F238E27FC236}">
                <a16:creationId xmlns:a16="http://schemas.microsoft.com/office/drawing/2014/main" id="{213BB054-AE7A-43CC-8A20-353B038DA27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BBB09B2D-8AA8-4E37-B7C8-01EBD4A896B3}"/>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7850465A-FC5B-4723-82C8-503EE895098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61"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8722FE98-2353-4A81-9BCF-DB3720F791DB}"/>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1"/>
          <p:cNvSpPr>
            <a:spLocks noGrp="1" noChangeArrowheads="1"/>
          </p:cNvSpPr>
          <p:nvPr>
            <p:ph type="title"/>
          </p:nvPr>
        </p:nvSpPr>
        <p:spPr/>
        <p:txBody>
          <a:bodyPr/>
          <a:lstStyle/>
          <a:p>
            <a:pPr eaLnBrk="1" hangingPunct="1"/>
            <a:r>
              <a:rPr lang="en-GB" dirty="0"/>
              <a:t>What materials are waterproof? (1)</a:t>
            </a:r>
          </a:p>
        </p:txBody>
      </p:sp>
      <p:pic>
        <p:nvPicPr>
          <p:cNvPr id="9" name="Picture 19">
            <a:hlinkClick r:id="" action="ppaction://hlinkshowjump?jump=nextslide"/>
            <a:extLst>
              <a:ext uri="{FF2B5EF4-FFF2-40B4-BE49-F238E27FC236}">
                <a16:creationId xmlns:a16="http://schemas.microsoft.com/office/drawing/2014/main" id="{26D191CE-05C6-4428-84A8-F0E5E59CB8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D246AC93-5D76-4DA6-B2AB-7ED64C8D4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5597" y="133322"/>
            <a:ext cx="609685" cy="390580"/>
          </a:xfrm>
          <a:prstGeom prst="rect">
            <a:avLst/>
          </a:prstGeom>
        </p:spPr>
      </p:pic>
      <p:pic>
        <p:nvPicPr>
          <p:cNvPr id="12" name="Picture 6" descr="flash_icon">
            <a:extLst>
              <a:ext uri="{FF2B5EF4-FFF2-40B4-BE49-F238E27FC236}">
                <a16:creationId xmlns:a16="http://schemas.microsoft.com/office/drawing/2014/main" id="{E4F8DB00-96AB-49B1-9287-540E8DCF577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4" name="Picture 13">
            <a:extLst>
              <a:ext uri="{FF2B5EF4-FFF2-40B4-BE49-F238E27FC236}">
                <a16:creationId xmlns:a16="http://schemas.microsoft.com/office/drawing/2014/main" id="{B1F7A3CF-9AE1-4056-84FB-90A7C8E4002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994995" y="86520"/>
            <a:ext cx="442911" cy="51673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8875715C-E596-4C18-9946-EC0504D369EA}"/>
              </a:ext>
            </a:extLst>
          </p:cNvPr>
          <p:cNvPicPr>
            <a:picLocks noChangeAspect="1" noChangeArrowheads="1"/>
          </p:cNvPicPr>
          <p:nvPr/>
        </p:nvPicPr>
        <p:blipFill>
          <a:blip r:embed="rId9"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085"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89256EC0-1693-4910-B3B2-F7360857AA4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Grp="1" noChangeArrowheads="1"/>
          </p:cNvSpPr>
          <p:nvPr>
            <p:ph type="title"/>
          </p:nvPr>
        </p:nvSpPr>
        <p:spPr/>
        <p:txBody>
          <a:bodyPr/>
          <a:lstStyle/>
          <a:p>
            <a:pPr eaLnBrk="1" hangingPunct="1"/>
            <a:r>
              <a:rPr lang="en-GB" dirty="0"/>
              <a:t>What materials are waterproof? (2)</a:t>
            </a:r>
          </a:p>
        </p:txBody>
      </p:sp>
      <p:pic>
        <p:nvPicPr>
          <p:cNvPr id="6" name="Picture 6" descr="flash_icon">
            <a:extLst>
              <a:ext uri="{FF2B5EF4-FFF2-40B4-BE49-F238E27FC236}">
                <a16:creationId xmlns:a16="http://schemas.microsoft.com/office/drawing/2014/main" id="{A454DD8D-EE53-45D3-A67B-AA71ED5D70A9}"/>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51A54CF4-2496-47E9-8B23-ED936E8237E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BAEF8264-38C8-41F6-8FE8-1CB696833C8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2529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09"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195292B3-31FF-464A-8036-9F792F054600}"/>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179388" y="1341438"/>
            <a:ext cx="8713787" cy="457200"/>
          </a:xfrm>
          <a:prstGeom prst="rect">
            <a:avLst/>
          </a:prstGeom>
          <a:noFill/>
          <a:ln w="9525">
            <a:noFill/>
            <a:miter lim="800000"/>
            <a:headEnd/>
            <a:tailEnd/>
          </a:ln>
        </p:spPr>
        <p:txBody>
          <a:bodyPr>
            <a:spAutoFit/>
          </a:bodyPr>
          <a:lstStyle/>
          <a:p>
            <a:pPr>
              <a:spcBef>
                <a:spcPct val="50000"/>
              </a:spcBef>
            </a:pPr>
            <a:endParaRPr lang="en-US"/>
          </a:p>
        </p:txBody>
      </p:sp>
      <p:sp>
        <p:nvSpPr>
          <p:cNvPr id="5127" name="Rectangle 11"/>
          <p:cNvSpPr>
            <a:spLocks noGrp="1" noChangeArrowheads="1"/>
          </p:cNvSpPr>
          <p:nvPr>
            <p:ph type="title"/>
          </p:nvPr>
        </p:nvSpPr>
        <p:spPr/>
        <p:txBody>
          <a:bodyPr/>
          <a:lstStyle/>
          <a:p>
            <a:pPr eaLnBrk="1" hangingPunct="1"/>
            <a:r>
              <a:rPr lang="en-GB" dirty="0"/>
              <a:t>Material properties</a:t>
            </a:r>
          </a:p>
        </p:txBody>
      </p:sp>
      <p:pic>
        <p:nvPicPr>
          <p:cNvPr id="8" name="Picture 6" descr="flash_icon">
            <a:extLst>
              <a:ext uri="{FF2B5EF4-FFF2-40B4-BE49-F238E27FC236}">
                <a16:creationId xmlns:a16="http://schemas.microsoft.com/office/drawing/2014/main" id="{A30CA7F9-0A58-49FE-9964-FF95D8AD8086}"/>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7A2831D6-72D2-40B6-B5D8-3DBF0575B5DD}"/>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6E85220E-5C3E-4900-BA88-59B72CC0ACA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33"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45302733-8B4A-4786-BD3F-4EB268E9C7D0}"/>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10"/>
          <p:cNvSpPr>
            <a:spLocks noGrp="1" noChangeArrowheads="1"/>
          </p:cNvSpPr>
          <p:nvPr>
            <p:ph type="title"/>
          </p:nvPr>
        </p:nvSpPr>
        <p:spPr>
          <a:noFill/>
        </p:spPr>
        <p:txBody>
          <a:bodyPr/>
          <a:lstStyle/>
          <a:p>
            <a:pPr eaLnBrk="1" hangingPunct="1"/>
            <a:r>
              <a:rPr lang="en-GB" dirty="0"/>
              <a:t>Comparing properties (1)</a:t>
            </a:r>
          </a:p>
        </p:txBody>
      </p:sp>
      <p:pic>
        <p:nvPicPr>
          <p:cNvPr id="7" name="Picture 6" descr="flash_icon">
            <a:extLst>
              <a:ext uri="{FF2B5EF4-FFF2-40B4-BE49-F238E27FC236}">
                <a16:creationId xmlns:a16="http://schemas.microsoft.com/office/drawing/2014/main" id="{7C8B81D5-928E-4D4F-9CE1-D2B786C3B0B9}"/>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8600C90A-8EFE-48D6-9799-CB1263379803}"/>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9154DB1A-1FD9-4449-9389-36CFC0C2D93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6157"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02F78A6A-91A6-4F33-A948-F6D8D0A99F8C}"/>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10"/>
          <p:cNvSpPr>
            <a:spLocks noGrp="1" noChangeArrowheads="1"/>
          </p:cNvSpPr>
          <p:nvPr>
            <p:ph type="title"/>
          </p:nvPr>
        </p:nvSpPr>
        <p:spPr>
          <a:noFill/>
        </p:spPr>
        <p:txBody>
          <a:bodyPr/>
          <a:lstStyle/>
          <a:p>
            <a:pPr eaLnBrk="1" hangingPunct="1"/>
            <a:r>
              <a:rPr lang="en-GB" dirty="0"/>
              <a:t>Comparing properties (2)</a:t>
            </a:r>
          </a:p>
        </p:txBody>
      </p:sp>
      <p:pic>
        <p:nvPicPr>
          <p:cNvPr id="6" name="Picture 6" descr="flash_icon">
            <a:extLst>
              <a:ext uri="{FF2B5EF4-FFF2-40B4-BE49-F238E27FC236}">
                <a16:creationId xmlns:a16="http://schemas.microsoft.com/office/drawing/2014/main" id="{2F89995F-163F-4CD7-8116-1CDADBDF87C2}"/>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6BE8D243-2298-4CBD-AF0F-AB42840A97B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65AE18AF-B1A2-432A-90FD-A958AB183FF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2529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7181"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23F1710C-FC22-41DB-B129-5EB2FDAECD85}"/>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9544</TotalTime>
  <Words>808</Words>
  <Application>Microsoft Office PowerPoint</Application>
  <PresentationFormat>On-screen Show (4:3)</PresentationFormat>
  <Paragraphs>64</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Wingdings 2</vt:lpstr>
      <vt:lpstr>Default Design</vt:lpstr>
      <vt:lpstr>3_Default Design</vt:lpstr>
      <vt:lpstr>Materials Matter</vt:lpstr>
      <vt:lpstr>Information</vt:lpstr>
      <vt:lpstr>What are objects made of?</vt:lpstr>
      <vt:lpstr>Choosing materials</vt:lpstr>
      <vt:lpstr>What materials are waterproof? (1)</vt:lpstr>
      <vt:lpstr>What materials are waterproof? (2)</vt:lpstr>
      <vt:lpstr>Material properties</vt:lpstr>
      <vt:lpstr>Comparing properties (1)</vt:lpstr>
      <vt:lpstr>Comparing properties (2)</vt:lpstr>
      <vt:lpstr>Identifying materials</vt:lpstr>
      <vt:lpstr>Deciding the right material to use</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Matter</dc:title>
  <dc:subject>Boardworks Elementary School Physical Science</dc:subject>
  <dc:creator>Boardworks</dc:creator>
  <cp:lastModifiedBy>Tim Crilly</cp:lastModifiedBy>
  <cp:revision>364</cp:revision>
  <dcterms:created xsi:type="dcterms:W3CDTF">2003-11-17T16:26:04Z</dcterms:created>
  <dcterms:modified xsi:type="dcterms:W3CDTF">2018-12-04T11:05:14Z</dcterms:modified>
</cp:coreProperties>
</file>