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2.xml" ContentType="application/vnd.ms-office.activeX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863" r:id="rId2"/>
  </p:sldMasterIdLst>
  <p:notesMasterIdLst>
    <p:notesMasterId r:id="rId9"/>
  </p:notesMasterIdLst>
  <p:handoutMasterIdLst>
    <p:handoutMasterId r:id="rId10"/>
  </p:handoutMasterIdLst>
  <p:sldIdLst>
    <p:sldId id="430" r:id="rId3"/>
    <p:sldId id="527" r:id="rId4"/>
    <p:sldId id="536" r:id="rId5"/>
    <p:sldId id="534" r:id="rId6"/>
    <p:sldId id="535" r:id="rId7"/>
    <p:sldId id="537" r:id="rId8"/>
  </p:sldIdLst>
  <p:sldSz cx="9144000" cy="6858000" type="screen4x3"/>
  <p:notesSz cx="6858000" cy="92964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pos="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DA6"/>
    <a:srgbClr val="BEDAF0"/>
    <a:srgbClr val="333333"/>
    <a:srgbClr val="444444"/>
    <a:srgbClr val="010066"/>
    <a:srgbClr val="FFFFFF"/>
    <a:srgbClr val="FF6600"/>
    <a:srgbClr val="CC0099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979" autoAdjust="0"/>
  </p:normalViewPr>
  <p:slideViewPr>
    <p:cSldViewPr snapToGrid="0" showGuides="1">
      <p:cViewPr varScale="1">
        <p:scale>
          <a:sx n="85" d="100"/>
          <a:sy n="85" d="100"/>
        </p:scale>
        <p:origin x="540" y="66"/>
      </p:cViewPr>
      <p:guideLst>
        <p:guide orient="horz" pos="504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28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DCB85A24-CC71-4EBD-9F9E-77C0BC1BCD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376EFD9-74F3-4DA3-9F5E-4FDB1EB29D5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036FB7-67E5-47C8-AD4F-EE4EDDCD1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043795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E0C1D04-842E-4DDA-85DA-010BD4D80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1619A3B-AC77-4F8A-822E-5379320C8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B40EEA-2BDC-4A1A-846A-91A8B24EC11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24D1458-DAF3-4BDF-9087-958791BE2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7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Physical Science</a:t>
            </a:r>
          </a:p>
        </p:txBody>
      </p:sp>
    </p:spTree>
    <p:extLst>
      <p:ext uri="{BB962C8B-B14F-4D97-AF65-F5344CB8AC3E}">
        <p14:creationId xmlns:p14="http://schemas.microsoft.com/office/powerpoint/2010/main" val="34672504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638925-E2DA-4A18-8829-673AAD6B0AD4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DC6F1C9-F0D6-4DF7-92B3-D1EECB78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23C50CA4-5BB0-48AE-A5E4-D378DFF2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84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credit: </a:t>
            </a:r>
            <a:r>
              <a:rPr lang="en-US" altLang="en-US" dirty="0">
                <a:cs typeface="Times New Roman" panose="02020603050405020304" pitchFamily="18" charset="0"/>
              </a:rPr>
              <a:t>© Ulrich </a:t>
            </a:r>
            <a:r>
              <a:rPr lang="en-US" altLang="en-US" dirty="0" err="1">
                <a:cs typeface="Times New Roman" panose="02020603050405020304" pitchFamily="18" charset="0"/>
              </a:rPr>
              <a:t>Willmunder</a:t>
            </a:r>
            <a:r>
              <a:rPr lang="en-US" altLang="en-US" dirty="0">
                <a:cs typeface="Times New Roman" panose="02020603050405020304" pitchFamily="18" charset="0"/>
              </a:rPr>
              <a:t>, Shutterstock.com 2018</a:t>
            </a:r>
            <a:endParaRPr lang="en-GB" sz="1200" b="0" i="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2057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EDB529-4A33-4A91-9C55-ACC71FFCDC7B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b="1" dirty="0"/>
              <a:t>Teacher notes</a:t>
            </a:r>
          </a:p>
          <a:p>
            <a:pPr eaLnBrk="1" hangingPunct="1"/>
            <a:r>
              <a:rPr lang="en-GB" altLang="en-US" dirty="0"/>
              <a:t>The light beam bounces</a:t>
            </a:r>
            <a:r>
              <a:rPr lang="en-GB" altLang="en-US" baseline="0" dirty="0"/>
              <a:t> </a:t>
            </a:r>
            <a:r>
              <a:rPr lang="en-GB" altLang="en-US" dirty="0"/>
              <a:t>off the mirror and changes direction.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You could do this as a practical exercise</a:t>
            </a:r>
            <a:r>
              <a:rPr lang="en-GB" altLang="en-US" baseline="0" dirty="0"/>
              <a:t> in the classroom, even given students two mirrors to see what effects they can produce. </a:t>
            </a:r>
          </a:p>
          <a:p>
            <a:pPr eaLnBrk="1" hangingPunct="1"/>
            <a:endParaRPr lang="en-GB" altLang="en-US" baseline="0" dirty="0"/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observations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firsthand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or from media) to describe patterns and/or relationships in the natural and designed world(s) in order to answer scientific questions and solve problems.</a:t>
            </a: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Use information from observations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firsthand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from media) to construct an evidence-based account for natural phenomena.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857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Analyzing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Interpreting Data: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Use observations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firsthand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or from media) to describe patterns and/or relationships in the natural and designed world(s) in order to answer scientific questions and solve problems.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Use information from observations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firsthand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from media) to construct an evidence-based account for natural phenomena.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65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CC77EC-D8A8-4159-8546-3811CB4F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310" y="1187865"/>
            <a:ext cx="4990744" cy="3110670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286DA6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FA866BAE-D38F-48BC-BE80-C8E5B8F67E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7128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216000" indent="-216000">
              <a:buFont typeface="Wingdings 2" panose="05020102010507070707" pitchFamily="18" charset="2"/>
              <a:buChar char=""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0033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69678" name="Text Box 14">
            <a:extLst>
              <a:ext uri="{FF2B5EF4-FFF2-40B4-BE49-F238E27FC236}">
                <a16:creationId xmlns:a16="http://schemas.microsoft.com/office/drawing/2014/main" id="{77275881-F467-4DD5-98E8-487738658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E9E11B-3A97-4928-B183-7782102F547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327" r:id="rId1"/>
    <p:sldLayoutId id="2147486326" r:id="rId2"/>
    <p:sldLayoutId id="2147486246" r:id="rId3"/>
    <p:sldLayoutId id="2147486247" r:id="rId4"/>
    <p:sldLayoutId id="2147486248" r:id="rId5"/>
    <p:sldLayoutId id="2147486249" r:id="rId6"/>
    <p:sldLayoutId id="2147486250" r:id="rId7"/>
    <p:sldLayoutId id="2147486251" r:id="rId8"/>
    <p:sldLayoutId id="2147486252" r:id="rId9"/>
    <p:sldLayoutId id="2147486253" r:id="rId10"/>
    <p:sldLayoutId id="2147486254" r:id="rId11"/>
    <p:sldLayoutId id="2147486255" r:id="rId12"/>
    <p:sldLayoutId id="2147486256" r:id="rId13"/>
    <p:sldLayoutId id="214748625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>
            <a:extLst>
              <a:ext uri="{FF2B5EF4-FFF2-40B4-BE49-F238E27FC236}">
                <a16:creationId xmlns:a16="http://schemas.microsoft.com/office/drawing/2014/main" id="{02B6023A-B143-4E07-96F9-6AA6CF89D2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6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E84297-AF36-4EF2-8699-8C45EA657B2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751B7692-ED58-4E5D-972C-227A346E82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6</a:t>
            </a:r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258" r:id="rId1"/>
    <p:sldLayoutId id="2147486259" r:id="rId2"/>
    <p:sldLayoutId id="2147486260" r:id="rId3"/>
    <p:sldLayoutId id="2147486261" r:id="rId4"/>
    <p:sldLayoutId id="2147486262" r:id="rId5"/>
    <p:sldLayoutId id="2147486263" r:id="rId6"/>
    <p:sldLayoutId id="2147486264" r:id="rId7"/>
    <p:sldLayoutId id="2147486265" r:id="rId8"/>
    <p:sldLayoutId id="2147486266" r:id="rId9"/>
    <p:sldLayoutId id="2147486267" r:id="rId10"/>
    <p:sldLayoutId id="2147486268" r:id="rId11"/>
    <p:sldLayoutId id="21474862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9.wmf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980AF1-06CA-4779-B8BB-66F9DF21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Mirrors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SzPct val="100000"/>
            </a:pPr>
            <a:r>
              <a:rPr lang="en-GB" sz="1600" dirty="0" err="1"/>
              <a:t>Analyzing</a:t>
            </a:r>
            <a:r>
              <a:rPr lang="en-GB" sz="1600" dirty="0"/>
              <a:t> and Interpreting Data</a:t>
            </a:r>
          </a:p>
          <a:p>
            <a:pPr>
              <a:buSzPct val="100000"/>
            </a:pPr>
            <a:r>
              <a:rPr lang="en-GB" sz="1600" dirty="0"/>
              <a:t>Constructing Explanations and Designing Solutions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endParaRPr lang="en-US" sz="160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mirrors?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5" y="3599495"/>
            <a:ext cx="33759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Mirrors are very </a:t>
            </a:r>
            <a:br>
              <a:rPr lang="en-GB" dirty="0"/>
            </a:br>
            <a:r>
              <a:rPr lang="en-GB" dirty="0"/>
              <a:t>useful in everyday life. They can help us see ourselves, and other objects out of view.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775" y="1688845"/>
            <a:ext cx="3816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image we see in a mirror is a </a:t>
            </a:r>
            <a:r>
              <a:rPr lang="en-GB" b="1" dirty="0">
                <a:solidFill>
                  <a:srgbClr val="286DA6"/>
                </a:solidFill>
              </a:rPr>
              <a:t>reflection</a:t>
            </a:r>
            <a:r>
              <a:rPr lang="en-GB" dirty="0"/>
              <a:t> of the original. </a:t>
            </a:r>
          </a:p>
        </p:txBody>
      </p:sp>
      <p:pic>
        <p:nvPicPr>
          <p:cNvPr id="7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E76436-2767-411C-9995-CF24568AF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4A854F-CA5A-40A0-98FF-6B32DF57B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636" y="1806620"/>
            <a:ext cx="4286250" cy="38147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A09819-AC15-42A9-980C-9DB7218312E1}"/>
              </a:ext>
            </a:extLst>
          </p:cNvPr>
          <p:cNvSpPr txBox="1"/>
          <p:nvPr/>
        </p:nvSpPr>
        <p:spPr>
          <a:xfrm>
            <a:off x="358775" y="815340"/>
            <a:ext cx="4529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mirror is a </a:t>
            </a:r>
            <a:r>
              <a:rPr lang="en-GB" b="1" dirty="0">
                <a:solidFill>
                  <a:srgbClr val="286DA6"/>
                </a:solidFill>
              </a:rPr>
              <a:t>reflective</a:t>
            </a:r>
            <a:r>
              <a:rPr lang="en-GB" b="1" dirty="0"/>
              <a:t> </a:t>
            </a:r>
            <a:r>
              <a:rPr lang="en-GB" dirty="0"/>
              <a:t>surface. </a:t>
            </a:r>
          </a:p>
        </p:txBody>
      </p:sp>
    </p:spTree>
    <p:extLst>
      <p:ext uri="{BB962C8B-B14F-4D97-AF65-F5344CB8AC3E}">
        <p14:creationId xmlns:p14="http://schemas.microsoft.com/office/powerpoint/2010/main" val="174384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Light and mirrors</a:t>
            </a:r>
            <a:endParaRPr lang="en-US" altLang="en-US" dirty="0"/>
          </a:p>
        </p:txBody>
      </p:sp>
      <p:pic>
        <p:nvPicPr>
          <p:cNvPr id="12" name="Picture 6" descr="flash_ic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notes_ic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238B317-1A6A-4770-A9AF-79A628C73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D80EF-5FC3-4EBF-AAA2-5B960600A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579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2074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1C11C740-95D9-4681-B55A-ECCDDD6D4F2C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49734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5" y="815340"/>
            <a:ext cx="4781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Light that hits a mirror bounces off it again. This is called </a:t>
            </a:r>
            <a:r>
              <a:rPr lang="en-GB" b="1" dirty="0">
                <a:solidFill>
                  <a:srgbClr val="286DA6"/>
                </a:solidFill>
              </a:rPr>
              <a:t>reflection</a:t>
            </a:r>
            <a:r>
              <a:rPr lang="en-GB" dirty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5" y="4562244"/>
            <a:ext cx="38052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of the reflected light travels into our eyes, allowing us to see it. </a:t>
            </a:r>
          </a:p>
        </p:txBody>
      </p:sp>
      <p:pic>
        <p:nvPicPr>
          <p:cNvPr id="6" name="Picture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94D44AB-2EB2-4706-B903-A6ED2BDCE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1" descr="Reflection_specular.png">
            <a:extLst>
              <a:ext uri="{FF2B5EF4-FFF2-40B4-BE49-F238E27FC236}">
                <a16:creationId xmlns:a16="http://schemas.microsoft.com/office/drawing/2014/main" id="{A86C90F5-FC60-4FD8-9408-0CCC6723C6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106098" y="2388089"/>
            <a:ext cx="4886498" cy="208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8D79C18-64C5-4BD3-A927-2BCFAD071015}"/>
              </a:ext>
            </a:extLst>
          </p:cNvPr>
          <p:cNvSpPr txBox="1"/>
          <p:nvPr/>
        </p:nvSpPr>
        <p:spPr>
          <a:xfrm>
            <a:off x="6932154" y="6023917"/>
            <a:ext cx="116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Mirror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12CDD436-B6A5-4EA4-86CE-8379E2AD6386}"/>
              </a:ext>
            </a:extLst>
          </p:cNvPr>
          <p:cNvSpPr/>
          <p:nvPr/>
        </p:nvSpPr>
        <p:spPr bwMode="auto">
          <a:xfrm>
            <a:off x="7296074" y="5739788"/>
            <a:ext cx="206413" cy="336402"/>
          </a:xfrm>
          <a:prstGeom prst="upArrow">
            <a:avLst/>
          </a:prstGeom>
          <a:solidFill>
            <a:srgbClr val="286DA6"/>
          </a:solidFill>
          <a:ln w="9525" cap="flat" cmpd="sng" algn="ctr">
            <a:solidFill>
              <a:srgbClr val="286D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9F2B9D-0125-4875-8D87-D0C2B627014D}"/>
              </a:ext>
            </a:extLst>
          </p:cNvPr>
          <p:cNvSpPr txBox="1"/>
          <p:nvPr/>
        </p:nvSpPr>
        <p:spPr>
          <a:xfrm>
            <a:off x="5220159" y="5930774"/>
            <a:ext cx="116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Light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145869C8-7FBC-4E1E-A14E-46F6D6A83F2F}"/>
              </a:ext>
            </a:extLst>
          </p:cNvPr>
          <p:cNvSpPr/>
          <p:nvPr/>
        </p:nvSpPr>
        <p:spPr bwMode="auto">
          <a:xfrm>
            <a:off x="5597640" y="5594372"/>
            <a:ext cx="206413" cy="336402"/>
          </a:xfrm>
          <a:prstGeom prst="upArrow">
            <a:avLst/>
          </a:prstGeom>
          <a:solidFill>
            <a:srgbClr val="286DA6"/>
          </a:solidFill>
          <a:ln w="9525" cap="flat" cmpd="sng" algn="ctr">
            <a:solidFill>
              <a:srgbClr val="286D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063DE6-7DA6-40C6-8279-B37911737757}"/>
              </a:ext>
            </a:extLst>
          </p:cNvPr>
          <p:cNvSpPr txBox="1"/>
          <p:nvPr/>
        </p:nvSpPr>
        <p:spPr>
          <a:xfrm>
            <a:off x="358774" y="2873458"/>
            <a:ext cx="4781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can represent this in a </a:t>
            </a:r>
            <a:br>
              <a:rPr lang="en-GB" dirty="0"/>
            </a:br>
            <a:r>
              <a:rPr lang="en-GB" dirty="0"/>
              <a:t>diagram, like this: </a:t>
            </a:r>
          </a:p>
        </p:txBody>
      </p:sp>
    </p:spTree>
    <p:extLst>
      <p:ext uri="{BB962C8B-B14F-4D97-AF65-F5344CB8AC3E}">
        <p14:creationId xmlns:p14="http://schemas.microsoft.com/office/powerpoint/2010/main" val="206592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9" grpId="0" animBg="1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Reflective surfaces</a:t>
            </a:r>
          </a:p>
        </p:txBody>
      </p:sp>
      <p:pic>
        <p:nvPicPr>
          <p:cNvPr id="5" name="Picture 6" descr="flash_icon">
            <a:extLst>
              <a:ext uri="{FF2B5EF4-FFF2-40B4-BE49-F238E27FC236}">
                <a16:creationId xmlns:a16="http://schemas.microsoft.com/office/drawing/2014/main" id="{BC4CDD20-EEFC-4053-AEC8-DE0E428F7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CB971F-A42D-4415-9A48-AB7D3AE2B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8402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3086" name="ShockwaveFlash1" r:id="rId2" imgW="8699400" imgH="5308560"/>
        </mc:Choice>
        <mc:Fallback>
          <p:control name="ShockwaveFlash1" r:id="rId2" imgW="8699400" imgH="5308560">
            <p:pic>
              <p:nvPicPr>
                <p:cNvPr id="3" name="ShockwaveFlash1">
                  <a:extLst>
                    <a:ext uri="{FF2B5EF4-FFF2-40B4-BE49-F238E27FC236}">
                      <a16:creationId xmlns:a16="http://schemas.microsoft.com/office/drawing/2014/main" id="{0255ABE0-9B48-4488-967B-317068493EA8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2795491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P6NydC0b"/>
  <p:tag name="ARTICULATE_DESIGN_ID_3_DEFAULT DESIGN" val="HDJmmRhd"/>
  <p:tag name="ARTICULATE_DESIGN_ID_2_DEFAULT DESIGN" val="pEnH22Mp"/>
  <p:tag name="ARTICULATE_DESIGN_ID_4_DEFAULT DESIGN" val="hnZP7Lr4"/>
  <p:tag name="ARTICULATE_DESIGN_ID_5_DEFAULT DESIGN" val="YA6RjrbT"/>
  <p:tag name="ARTICULATE_DESIGN_ID_6_DEFAULT DESIGN" val="VxMJgrcp"/>
  <p:tag name="ARTICULATE_DESIGN_ID_7_DEFAULT DESIGN" val="AXS7V9ya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16654</TotalTime>
  <Words>293</Words>
  <Application>Microsoft Office PowerPoint</Application>
  <PresentationFormat>On-screen Show (4:3)</PresentationFormat>
  <Paragraphs>36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Wingdings 2</vt:lpstr>
      <vt:lpstr>Default Design</vt:lpstr>
      <vt:lpstr>3_Default Design</vt:lpstr>
      <vt:lpstr>Mirrors</vt:lpstr>
      <vt:lpstr>Information</vt:lpstr>
      <vt:lpstr>What are mirrors?</vt:lpstr>
      <vt:lpstr>Light and mirrors</vt:lpstr>
      <vt:lpstr>Reflection</vt:lpstr>
      <vt:lpstr>Reflective surfaces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Mirrors</dc:title>
  <dc:subject>Boardworks Elementary School Physical Science</dc:subject>
  <dc:creator>Boardworks</dc:creator>
  <cp:lastModifiedBy>Tim Crilly</cp:lastModifiedBy>
  <cp:revision>760</cp:revision>
  <dcterms:created xsi:type="dcterms:W3CDTF">2003-10-06T13:07:42Z</dcterms:created>
  <dcterms:modified xsi:type="dcterms:W3CDTF">2018-12-04T11:05:18Z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A40D212B-C43C-4791-97FB-528DF1828B42</vt:lpwstr>
  </property>
  <property fmtid="{D5CDD505-2E9C-101B-9397-08002B2CF9AE}" pid="3" name="ArticulatePath">
    <vt:lpwstr>Acceleration</vt:lpwstr>
  </property>
</Properties>
</file>