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activeX/activeX5.xml" ContentType="application/vnd.ms-office.activeX+xml"/>
  <Override PartName="/ppt/notesSlides/notesSlide9.xml" ContentType="application/vnd.openxmlformats-officedocument.presentationml.notesSlide+xml"/>
  <Override PartName="/ppt/activeX/activeX6.xml" ContentType="application/vnd.ms-office.activeX+xml"/>
  <Override PartName="/ppt/notesSlides/notesSlide10.xml" ContentType="application/vnd.openxmlformats-officedocument.presentationml.notesSlide+xml"/>
  <Override PartName="/ppt/activeX/activeX7.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4"/>
  </p:notesMasterIdLst>
  <p:handoutMasterIdLst>
    <p:handoutMasterId r:id="rId15"/>
  </p:handoutMasterIdLst>
  <p:sldIdLst>
    <p:sldId id="372" r:id="rId3"/>
    <p:sldId id="527" r:id="rId4"/>
    <p:sldId id="356" r:id="rId5"/>
    <p:sldId id="357" r:id="rId6"/>
    <p:sldId id="358" r:id="rId7"/>
    <p:sldId id="359" r:id="rId8"/>
    <p:sldId id="360" r:id="rId9"/>
    <p:sldId id="361" r:id="rId10"/>
    <p:sldId id="362" r:id="rId11"/>
    <p:sldId id="363" r:id="rId12"/>
    <p:sldId id="374" r:id="rId13"/>
  </p:sldIdLst>
  <p:sldSz cx="9144000" cy="6858000" type="screen4x3"/>
  <p:notesSz cx="6858000" cy="92964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9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FF00FF"/>
    <a:srgbClr val="5B0091"/>
    <a:srgbClr val="FF6600"/>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310" autoAdjust="0"/>
  </p:normalViewPr>
  <p:slideViewPr>
    <p:cSldViewPr snapToGrid="0">
      <p:cViewPr>
        <p:scale>
          <a:sx n="85" d="100"/>
          <a:sy n="85" d="100"/>
        </p:scale>
        <p:origin x="618" y="24"/>
      </p:cViewPr>
      <p:guideLst>
        <p:guide orient="horz" pos="567"/>
        <p:guide pos="291"/>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0" d="100"/>
          <a:sy n="80" d="100"/>
        </p:scale>
        <p:origin x="2040"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F93AA513-4BAB-49E0-A8E9-074E64B077D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442ED9A8-5015-45F2-818D-6A51A8DEFADA}" type="slidenum">
              <a:rPr lang="en-GB" altLang="en-US"/>
              <a:pPr/>
              <a:t>‹#›</a:t>
            </a:fld>
            <a:endParaRPr lang="en-GB" altLang="en-US"/>
          </a:p>
        </p:txBody>
      </p:sp>
      <p:sp>
        <p:nvSpPr>
          <p:cNvPr id="6" name="Rectangle 7">
            <a:extLst>
              <a:ext uri="{FF2B5EF4-FFF2-40B4-BE49-F238E27FC236}">
                <a16:creationId xmlns:a16="http://schemas.microsoft.com/office/drawing/2014/main" id="{753F1769-A382-413B-9E1F-70CC6A06A62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404177B4-B8E5-4624-84AF-7DAFDD66A648}"/>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66C78F37-6D17-46F9-B164-D298CD05E93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D60A9AB5-499D-49B9-86B2-A989AD20F00A}"/>
              </a:ext>
            </a:extLst>
          </p:cNvPr>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5" name="Rectangle 7">
            <a:extLst>
              <a:ext uri="{FF2B5EF4-FFF2-40B4-BE49-F238E27FC236}">
                <a16:creationId xmlns:a16="http://schemas.microsoft.com/office/drawing/2014/main" id="{85236AA2-8233-48C0-B23D-665D936D742E}"/>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B8EB6DC6-848A-40EB-9390-F52E47779161}" type="slidenum">
              <a:rPr lang="en-GB" altLang="en-US"/>
              <a:pPr/>
              <a:t>‹#›</a:t>
            </a:fld>
            <a:endParaRPr lang="en-GB" altLang="en-US"/>
          </a:p>
        </p:txBody>
      </p:sp>
      <p:sp>
        <p:nvSpPr>
          <p:cNvPr id="8" name="Rectangle 9">
            <a:extLst>
              <a:ext uri="{FF2B5EF4-FFF2-40B4-BE49-F238E27FC236}">
                <a16:creationId xmlns:a16="http://schemas.microsoft.com/office/drawing/2014/main" id="{07CA84DB-C95E-4685-A780-A327F33726B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77596654-D619-4FAD-8D4E-34B9ADBE1611}"/>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07A97CE-6D3F-498C-87D9-D26CB73DE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AF001D-AA08-4264-8441-D032F93A71A3}" type="slidenum">
              <a:rPr lang="en-GB" altLang="en-US"/>
              <a:pPr eaLnBrk="1" hangingPunct="1"/>
              <a:t>1</a:t>
            </a:fld>
            <a:endParaRPr lang="en-GB" altLang="en-US"/>
          </a:p>
        </p:txBody>
      </p:sp>
      <p:sp>
        <p:nvSpPr>
          <p:cNvPr id="15363" name="Rectangle 2">
            <a:extLst>
              <a:ext uri="{FF2B5EF4-FFF2-40B4-BE49-F238E27FC236}">
                <a16:creationId xmlns:a16="http://schemas.microsoft.com/office/drawing/2014/main" id="{BF1C7F20-7F7D-451D-A5BF-28A35FAE7B6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E7E5F09-01C9-41B3-9004-8A598C1FF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3F2E908-387C-4909-8533-DAD43BDFC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D3898-C0AC-4034-912C-9518571F4026}" type="slidenum">
              <a:rPr lang="en-GB" altLang="en-US"/>
              <a:pPr eaLnBrk="1" hangingPunct="1"/>
              <a:t>10</a:t>
            </a:fld>
            <a:endParaRPr lang="en-GB" altLang="en-US"/>
          </a:p>
        </p:txBody>
      </p:sp>
      <p:sp>
        <p:nvSpPr>
          <p:cNvPr id="23555" name="Rectangle 2">
            <a:extLst>
              <a:ext uri="{FF2B5EF4-FFF2-40B4-BE49-F238E27FC236}">
                <a16:creationId xmlns:a16="http://schemas.microsoft.com/office/drawing/2014/main" id="{0EFEF92E-F0F1-46FB-A423-B3536276ED2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01F5CBF-1108-4723-8A5D-E1370F0B60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7232BB5-4FC8-4B65-8F70-1A3005DEF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F82B3-AC4C-4371-9C35-272664D0B625}" type="slidenum">
              <a:rPr lang="en-GB" altLang="en-US"/>
              <a:pPr eaLnBrk="1" hangingPunct="1"/>
              <a:t>11</a:t>
            </a:fld>
            <a:endParaRPr lang="en-GB" altLang="en-US"/>
          </a:p>
        </p:txBody>
      </p:sp>
      <p:sp>
        <p:nvSpPr>
          <p:cNvPr id="24579" name="Rectangle 2">
            <a:extLst>
              <a:ext uri="{FF2B5EF4-FFF2-40B4-BE49-F238E27FC236}">
                <a16:creationId xmlns:a16="http://schemas.microsoft.com/office/drawing/2014/main" id="{C069338A-4824-4E7B-8503-50E6619FF6D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D94785A-7168-4EBE-B823-F03DDD596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47988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B378DA2-A606-4F4E-A0BC-BA56BB238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376E3B-BE5C-4791-A842-E7EA03BE6413}" type="slidenum">
              <a:rPr lang="en-GB" altLang="en-US"/>
              <a:pPr eaLnBrk="1" hangingPunct="1"/>
              <a:t>3</a:t>
            </a:fld>
            <a:endParaRPr lang="en-GB" altLang="en-US"/>
          </a:p>
        </p:txBody>
      </p:sp>
      <p:sp>
        <p:nvSpPr>
          <p:cNvPr id="16387" name="Rectangle 2">
            <a:extLst>
              <a:ext uri="{FF2B5EF4-FFF2-40B4-BE49-F238E27FC236}">
                <a16:creationId xmlns:a16="http://schemas.microsoft.com/office/drawing/2014/main" id="{AF5C62F7-B4D2-4A15-BEEE-22C2A3F7ED9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8FA0794-A627-465C-9064-20B188DA2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 sieve is made up of wire or plastic mesh held in a frame. A sieve is the best apparatus to use when separating solids, or liquids from solids, where the substances have particles of different sizes.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Evaluate appropriate methods and/or tools for collecting data.</a:t>
            </a:r>
            <a:endParaRPr lang="en-GB" altLang="en-US" dirty="0">
              <a:latin typeface="Arial" panose="020B0604020202020204" pitchFamily="34" charset="0"/>
            </a:endParaRPr>
          </a:p>
          <a:p>
            <a:pPr eaLnBrk="1" hangingPunct="1"/>
            <a:endParaRPr lang="en-GB" altLang="en-US" dirty="0">
              <a:solidFill>
                <a:srgbClr val="000066"/>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059D696-684A-48A5-863E-AFBE4FAB3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0D565A-B8EE-4792-9225-86EE980E6071}" type="slidenum">
              <a:rPr lang="en-GB" altLang="en-US"/>
              <a:pPr eaLnBrk="1" hangingPunct="1"/>
              <a:t>4</a:t>
            </a:fld>
            <a:endParaRPr lang="en-GB" altLang="en-US"/>
          </a:p>
        </p:txBody>
      </p:sp>
      <p:sp>
        <p:nvSpPr>
          <p:cNvPr id="17411" name="Rectangle 2">
            <a:extLst>
              <a:ext uri="{FF2B5EF4-FFF2-40B4-BE49-F238E27FC236}">
                <a16:creationId xmlns:a16="http://schemas.microsoft.com/office/drawing/2014/main" id="{BB202936-0588-4921-9128-6605E18B674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131588-2E63-4435-B226-EF3E11EBD8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dirty="0">
              <a:effectLst/>
            </a:endParaRPr>
          </a:p>
          <a:p>
            <a:pPr marL="174056" indent="-174056" defTabSz="928299">
              <a:buFont typeface="Arial" panose="020B0604020202020204" pitchFamily="34" charset="0"/>
              <a:buChar char="•"/>
              <a:defRPr/>
            </a:pPr>
            <a:endParaRPr lang="en-GB" altLang="en-US" dirty="0">
              <a:latin typeface="Arial" panose="020B0604020202020204" pitchFamily="34" charset="0"/>
            </a:endParaRPr>
          </a:p>
          <a:p>
            <a:pPr eaLnBrk="1" hangingPunct="1"/>
            <a:endParaRPr lang="en-US" altLang="en-US" dirty="0">
              <a:solidFill>
                <a:srgbClr val="000066"/>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EA8A656-C308-46AB-9CC4-781A4BBD3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1BBC06-7911-45BE-92AA-EB168E594439}" type="slidenum">
              <a:rPr lang="en-GB" altLang="en-US"/>
              <a:pPr eaLnBrk="1" hangingPunct="1"/>
              <a:t>5</a:t>
            </a:fld>
            <a:endParaRPr lang="en-GB" altLang="en-US"/>
          </a:p>
        </p:txBody>
      </p:sp>
      <p:sp>
        <p:nvSpPr>
          <p:cNvPr id="18435" name="Rectangle 2">
            <a:extLst>
              <a:ext uri="{FF2B5EF4-FFF2-40B4-BE49-F238E27FC236}">
                <a16:creationId xmlns:a16="http://schemas.microsoft.com/office/drawing/2014/main" id="{3A19D28A-12E9-4995-86D7-3593490C9CF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86729E7-03FE-4519-95B2-C28CBE92B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Older students may be ready to discuss the difference between physical and chemical changes. Use this activity to help students recognize the difference between a physical change (e.g., mixing water and sand) and a chemical change (e.g. mixing water and instant coffee powder to make a new substance: coffee).</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dirty="0">
              <a:effectLst/>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F533C35-FDE0-4236-B7A4-76B6AA8154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9E006-87FF-4714-A27E-C024DF2E8A11}" type="slidenum">
              <a:rPr lang="en-GB" altLang="en-US"/>
              <a:pPr eaLnBrk="1" hangingPunct="1"/>
              <a:t>6</a:t>
            </a:fld>
            <a:endParaRPr lang="en-GB" altLang="en-US"/>
          </a:p>
        </p:txBody>
      </p:sp>
      <p:sp>
        <p:nvSpPr>
          <p:cNvPr id="19459" name="Rectangle 2">
            <a:extLst>
              <a:ext uri="{FF2B5EF4-FFF2-40B4-BE49-F238E27FC236}">
                <a16:creationId xmlns:a16="http://schemas.microsoft.com/office/drawing/2014/main" id="{8873E22F-750D-4EF6-B3FA-247C326BD82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7901EF1-6264-4648-8612-3A3D8F673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B4E354B-C176-4DB7-B6BA-9D37F065B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846D3E-9E26-4AF6-A16F-F2864DF6E301}" type="slidenum">
              <a:rPr lang="en-GB" altLang="en-US"/>
              <a:pPr eaLnBrk="1" hangingPunct="1"/>
              <a:t>7</a:t>
            </a:fld>
            <a:endParaRPr lang="en-GB" altLang="en-US"/>
          </a:p>
        </p:txBody>
      </p:sp>
      <p:sp>
        <p:nvSpPr>
          <p:cNvPr id="20483" name="Rectangle 2">
            <a:extLst>
              <a:ext uri="{FF2B5EF4-FFF2-40B4-BE49-F238E27FC236}">
                <a16:creationId xmlns:a16="http://schemas.microsoft.com/office/drawing/2014/main" id="{0025AF07-0192-42EB-9487-89F2685696F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0653BE4-4DF5-46E3-A88D-BAAC2C7019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Discuss the difference between dissolving and melting. Melting is what happens to some solids when you heat them.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Ask students to look closely at the mixtures in which the solid did not dissolve or react. They should be able to see the small pieces of the solid collected on the bottom of the container. </a:t>
            </a:r>
          </a:p>
          <a:p>
            <a:pPr eaLnBrk="1" hangingPunct="1"/>
            <a:r>
              <a:rPr lang="en-GB" altLang="en-US" dirty="0">
                <a:latin typeface="Arial" panose="020B0604020202020204" pitchFamily="34" charset="0"/>
              </a:rPr>
              <a:t>Explain that sieves will separate marbles from water but not sand or chalk as the holes in even the smallest sieve are too big. Discuss how filters are like sieves but with very small holes that the small pieces of sand and chalk cannot go through.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Evaluate appropriate methods and/or tools for collecting data.</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B559FF4-1D7A-4173-970E-0CDFF91E4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7ED297-3002-44D1-AE8C-74389136A35C}" type="slidenum">
              <a:rPr lang="en-GB" altLang="en-US"/>
              <a:pPr eaLnBrk="1" hangingPunct="1"/>
              <a:t>8</a:t>
            </a:fld>
            <a:endParaRPr lang="en-GB" altLang="en-US"/>
          </a:p>
        </p:txBody>
      </p:sp>
      <p:sp>
        <p:nvSpPr>
          <p:cNvPr id="21507" name="Rectangle 2">
            <a:extLst>
              <a:ext uri="{FF2B5EF4-FFF2-40B4-BE49-F238E27FC236}">
                <a16:creationId xmlns:a16="http://schemas.microsoft.com/office/drawing/2014/main" id="{2B6FDDAB-E819-47AB-AA4D-9FB600E22D0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0710619-7DF5-4543-8E53-CA52C7FBD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Represent data in tables and/or various graphical displays (bar graphs, pictographs, and/or pie charts) to reveal patterns that indicate relationships.</a:t>
            </a:r>
            <a:endParaRPr lang="en-GB" dirty="0">
              <a:effectLst/>
            </a:endParaRPr>
          </a:p>
          <a:p>
            <a:pPr marL="174056" indent="-174056" defTabSz="928299">
              <a:buFont typeface="Arial" panose="020B0604020202020204" pitchFamily="34" charset="0"/>
              <a:buChar char="•"/>
              <a:defRPr/>
            </a:pPr>
            <a:endParaRPr lang="en-GB"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62F1A6F-FE9F-4371-82BC-B76C0EA08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0F78BF-C830-420C-9551-18EDD9226682}" type="slidenum">
              <a:rPr lang="en-GB" altLang="en-US"/>
              <a:pPr eaLnBrk="1" hangingPunct="1"/>
              <a:t>9</a:t>
            </a:fld>
            <a:endParaRPr lang="en-GB" altLang="en-US"/>
          </a:p>
        </p:txBody>
      </p:sp>
      <p:sp>
        <p:nvSpPr>
          <p:cNvPr id="22531" name="Rectangle 2">
            <a:extLst>
              <a:ext uri="{FF2B5EF4-FFF2-40B4-BE49-F238E27FC236}">
                <a16:creationId xmlns:a16="http://schemas.microsoft.com/office/drawing/2014/main" id="{98D89F6E-9E6E-4D16-B4BE-648F005653A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E7707FD-4F28-4643-8538-932B83DF7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47104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54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123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173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217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31009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9912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699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108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110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923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87309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7158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11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36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0486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962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675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7087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698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1794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64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3269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085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9723314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20398056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10.xml"/><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3.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wmf"/><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6EB85-3FA0-43B3-A546-13C5DF47A09B}"/>
              </a:ext>
            </a:extLst>
          </p:cNvPr>
          <p:cNvSpPr>
            <a:spLocks noGrp="1"/>
          </p:cNvSpPr>
          <p:nvPr>
            <p:ph type="title"/>
          </p:nvPr>
        </p:nvSpPr>
        <p:spPr/>
        <p:txBody>
          <a:bodyPr/>
          <a:lstStyle/>
          <a:p>
            <a:r>
              <a:rPr lang="en-GB" sz="3500" dirty="0"/>
              <a:t>Separating Mixtures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a:extLst>
              <a:ext uri="{FF2B5EF4-FFF2-40B4-BE49-F238E27FC236}">
                <a16:creationId xmlns:a16="http://schemas.microsoft.com/office/drawing/2014/main" id="{CC9CF0FC-D408-459C-B615-0FBD513D560D}"/>
              </a:ext>
            </a:extLst>
          </p:cNvPr>
          <p:cNvSpPr txBox="1">
            <a:spLocks noChangeArrowheads="1"/>
          </p:cNvSpPr>
          <p:nvPr/>
        </p:nvSpPr>
        <p:spPr bwMode="auto">
          <a:xfrm>
            <a:off x="1023938" y="553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 name="Text Box 3">
            <a:extLst>
              <a:ext uri="{FF2B5EF4-FFF2-40B4-BE49-F238E27FC236}">
                <a16:creationId xmlns:a16="http://schemas.microsoft.com/office/drawing/2014/main" id="{31FEFFCF-6488-4B99-BEBA-9B661E3C9F49}"/>
              </a:ext>
            </a:extLst>
          </p:cNvPr>
          <p:cNvSpPr txBox="1">
            <a:spLocks noChangeArrowheads="1"/>
          </p:cNvSpPr>
          <p:nvPr/>
        </p:nvSpPr>
        <p:spPr bwMode="auto">
          <a:xfrm>
            <a:off x="879475" y="5465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Rectangle 12">
            <a:extLst>
              <a:ext uri="{FF2B5EF4-FFF2-40B4-BE49-F238E27FC236}">
                <a16:creationId xmlns:a16="http://schemas.microsoft.com/office/drawing/2014/main" id="{BA59FC4E-583C-4B76-B71E-D319A74A448E}"/>
              </a:ext>
            </a:extLst>
          </p:cNvPr>
          <p:cNvSpPr>
            <a:spLocks noGrp="1" noChangeArrowheads="1"/>
          </p:cNvSpPr>
          <p:nvPr>
            <p:ph type="title"/>
          </p:nvPr>
        </p:nvSpPr>
        <p:spPr>
          <a:noFill/>
        </p:spPr>
        <p:txBody>
          <a:bodyPr/>
          <a:lstStyle/>
          <a:p>
            <a:pPr eaLnBrk="1" hangingPunct="1"/>
            <a:r>
              <a:rPr lang="en-GB" altLang="en-US" dirty="0"/>
              <a:t>What conclusions can we draw?</a:t>
            </a:r>
          </a:p>
        </p:txBody>
      </p:sp>
      <p:pic>
        <p:nvPicPr>
          <p:cNvPr id="8" name="Picture 19">
            <a:hlinkClick r:id="" action="ppaction://hlinkshowjump?jump=nextslide"/>
            <a:extLst>
              <a:ext uri="{FF2B5EF4-FFF2-40B4-BE49-F238E27FC236}">
                <a16:creationId xmlns:a16="http://schemas.microsoft.com/office/drawing/2014/main" id="{B376FB34-12C3-4896-B56A-EC477C065E9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E706C1DF-1AFE-4EA0-B952-94BB47308E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5" name="Picture 14" descr="flash_icon">
            <a:extLst>
              <a:ext uri="{FF2B5EF4-FFF2-40B4-BE49-F238E27FC236}">
                <a16:creationId xmlns:a16="http://schemas.microsoft.com/office/drawing/2014/main" id="{7A898257-C0CB-4CC8-915C-72760FFF9A9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6" name="Picture 15">
            <a:extLst>
              <a:ext uri="{FF2B5EF4-FFF2-40B4-BE49-F238E27FC236}">
                <a16:creationId xmlns:a16="http://schemas.microsoft.com/office/drawing/2014/main" id="{45B26DAD-D490-4EEA-9BB8-D8C5078D461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87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67"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50F7E95F-2EDC-493D-9E66-D41AB40238A5}"/>
                    </a:ext>
                  </a:extLst>
                </p:cNvPr>
                <p:cNvPicPr>
                  <a:picLocks/>
                </p:cNvPicPr>
                <p:nvPr/>
              </p:nvPicPr>
              <p:blipFill>
                <a:blip r:embed="rId9"/>
                <a:stretch>
                  <a:fillRect/>
                </a:stretch>
              </p:blipFill>
              <p:spPr>
                <a:xfrm>
                  <a:off x="203200"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B805E14-EE0E-4829-9E5B-2CB2483CA7F8}"/>
              </a:ext>
            </a:extLst>
          </p:cNvPr>
          <p:cNvSpPr>
            <a:spLocks noGrp="1" noChangeArrowheads="1"/>
          </p:cNvSpPr>
          <p:nvPr>
            <p:ph type="title"/>
          </p:nvPr>
        </p:nvSpPr>
        <p:spPr/>
        <p:txBody>
          <a:bodyPr/>
          <a:lstStyle/>
          <a:p>
            <a:pPr eaLnBrk="1" hangingPunct="1"/>
            <a:r>
              <a:rPr lang="en-GB" altLang="en-US" dirty="0"/>
              <a:t>Separating mixtures by evaporation</a:t>
            </a:r>
            <a:endParaRPr lang="en-US" altLang="en-US" dirty="0"/>
          </a:p>
        </p:txBody>
      </p:sp>
      <p:pic>
        <p:nvPicPr>
          <p:cNvPr id="5" name="Picture 4">
            <a:extLst>
              <a:ext uri="{FF2B5EF4-FFF2-40B4-BE49-F238E27FC236}">
                <a16:creationId xmlns:a16="http://schemas.microsoft.com/office/drawing/2014/main" id="{548188EB-FAFD-4859-9123-DDF84C4A5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7" name="Picture 6" descr="flash_icon">
            <a:extLst>
              <a:ext uri="{FF2B5EF4-FFF2-40B4-BE49-F238E27FC236}">
                <a16:creationId xmlns:a16="http://schemas.microsoft.com/office/drawing/2014/main" id="{0A62C2DE-01CB-4F50-AB33-8F578C86964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89"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835A545B-B464-48A5-86BC-B8B31D1A0B6D}"/>
                    </a:ext>
                  </a:extLst>
                </p:cNvPr>
                <p:cNvPicPr>
                  <a:picLocks/>
                </p:cNvPicPr>
                <p:nvPr/>
              </p:nvPicPr>
              <p:blipFill>
                <a:blip r:embed="rId7"/>
                <a:stretch>
                  <a:fillRect/>
                </a:stretch>
              </p:blipFill>
              <p:spPr>
                <a:xfrm>
                  <a:off x="203200"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err="1"/>
              <a:t>Analyzing</a:t>
            </a:r>
            <a:r>
              <a:rPr lang="en-GB" sz="1600" dirty="0"/>
              <a:t> and Interpreting Data</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CEB329CB-4364-49C9-B078-215BD3ED20B8}"/>
              </a:ext>
            </a:extLst>
          </p:cNvPr>
          <p:cNvSpPr txBox="1">
            <a:spLocks noChangeArrowheads="1"/>
          </p:cNvSpPr>
          <p:nvPr/>
        </p:nvSpPr>
        <p:spPr bwMode="auto">
          <a:xfrm>
            <a:off x="447675" y="107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1" name="Text Box 3">
            <a:extLst>
              <a:ext uri="{FF2B5EF4-FFF2-40B4-BE49-F238E27FC236}">
                <a16:creationId xmlns:a16="http://schemas.microsoft.com/office/drawing/2014/main" id="{7DB1F8F7-AF29-4472-9611-C0D94B8D6CC6}"/>
              </a:ext>
            </a:extLst>
          </p:cNvPr>
          <p:cNvSpPr txBox="1">
            <a:spLocks noChangeArrowheads="1"/>
          </p:cNvSpPr>
          <p:nvPr/>
        </p:nvSpPr>
        <p:spPr bwMode="auto">
          <a:xfrm>
            <a:off x="461963" y="900113"/>
            <a:ext cx="8362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A </a:t>
            </a:r>
            <a:r>
              <a:rPr lang="en-GB" altLang="en-US" sz="2400" b="1" dirty="0">
                <a:solidFill>
                  <a:srgbClr val="286DA6"/>
                </a:solidFill>
              </a:rPr>
              <a:t>mixture</a:t>
            </a:r>
            <a:r>
              <a:rPr lang="en-GB" altLang="en-US" sz="2400" dirty="0">
                <a:solidFill>
                  <a:srgbClr val="000066"/>
                </a:solidFill>
              </a:rPr>
              <a:t> is two or more substances mixed together. </a:t>
            </a:r>
          </a:p>
          <a:p>
            <a:pPr eaLnBrk="1" hangingPunct="1"/>
            <a:r>
              <a:rPr lang="en-GB" altLang="en-US" sz="2400" dirty="0">
                <a:solidFill>
                  <a:srgbClr val="000066"/>
                </a:solidFill>
              </a:rPr>
              <a:t>Solid substances that are mixed together can often be easily separated again. Which tool would you use to separate a mixture of solids?</a:t>
            </a:r>
            <a:r>
              <a:rPr lang="en-GB" altLang="en-US" dirty="0"/>
              <a:t> </a:t>
            </a:r>
          </a:p>
        </p:txBody>
      </p:sp>
      <p:sp>
        <p:nvSpPr>
          <p:cNvPr id="12292" name="Text Box 4">
            <a:extLst>
              <a:ext uri="{FF2B5EF4-FFF2-40B4-BE49-F238E27FC236}">
                <a16:creationId xmlns:a16="http://schemas.microsoft.com/office/drawing/2014/main" id="{DF3BE42D-7942-4287-AFD2-546BFAF426E3}"/>
              </a:ext>
            </a:extLst>
          </p:cNvPr>
          <p:cNvSpPr txBox="1">
            <a:spLocks noChangeArrowheads="1"/>
          </p:cNvSpPr>
          <p:nvPr/>
        </p:nvSpPr>
        <p:spPr bwMode="auto">
          <a:xfrm>
            <a:off x="323850" y="4149725"/>
            <a:ext cx="849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pic>
        <p:nvPicPr>
          <p:cNvPr id="186374" name="Picture 6" descr="microscope">
            <a:extLst>
              <a:ext uri="{FF2B5EF4-FFF2-40B4-BE49-F238E27FC236}">
                <a16:creationId xmlns:a16="http://schemas.microsoft.com/office/drawing/2014/main" id="{B73A0637-05F0-4593-84CA-F6C88ACA9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2074863"/>
            <a:ext cx="130968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7" descr="scales">
            <a:extLst>
              <a:ext uri="{FF2B5EF4-FFF2-40B4-BE49-F238E27FC236}">
                <a16:creationId xmlns:a16="http://schemas.microsoft.com/office/drawing/2014/main" id="{A1361B39-B25A-44C4-891D-0B5FC4F2A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743200"/>
            <a:ext cx="35941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6" name="Picture 8" descr="sieve">
            <a:extLst>
              <a:ext uri="{FF2B5EF4-FFF2-40B4-BE49-F238E27FC236}">
                <a16:creationId xmlns:a16="http://schemas.microsoft.com/office/drawing/2014/main" id="{9892C47A-1B5A-46F6-9EBF-7CA4F138C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4087813"/>
            <a:ext cx="22034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7" name="Text Box 9">
            <a:extLst>
              <a:ext uri="{FF2B5EF4-FFF2-40B4-BE49-F238E27FC236}">
                <a16:creationId xmlns:a16="http://schemas.microsoft.com/office/drawing/2014/main" id="{82ADE298-A7B1-4844-A034-09D5B0BEC127}"/>
              </a:ext>
            </a:extLst>
          </p:cNvPr>
          <p:cNvSpPr txBox="1">
            <a:spLocks noChangeArrowheads="1"/>
          </p:cNvSpPr>
          <p:nvPr/>
        </p:nvSpPr>
        <p:spPr bwMode="auto">
          <a:xfrm>
            <a:off x="1408113" y="5146675"/>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b="1">
                <a:solidFill>
                  <a:srgbClr val="000066"/>
                </a:solidFill>
              </a:rPr>
              <a:t>scale?</a:t>
            </a:r>
          </a:p>
        </p:txBody>
      </p:sp>
      <p:sp>
        <p:nvSpPr>
          <p:cNvPr id="186378" name="Text Box 10">
            <a:extLst>
              <a:ext uri="{FF2B5EF4-FFF2-40B4-BE49-F238E27FC236}">
                <a16:creationId xmlns:a16="http://schemas.microsoft.com/office/drawing/2014/main" id="{17304BA6-512B-48D0-866C-DA0F517927BB}"/>
              </a:ext>
            </a:extLst>
          </p:cNvPr>
          <p:cNvSpPr txBox="1">
            <a:spLocks noChangeArrowheads="1"/>
          </p:cNvSpPr>
          <p:nvPr/>
        </p:nvSpPr>
        <p:spPr bwMode="auto">
          <a:xfrm>
            <a:off x="4757738" y="5108575"/>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b="1">
                <a:solidFill>
                  <a:srgbClr val="000066"/>
                </a:solidFill>
              </a:rPr>
              <a:t>sieve?</a:t>
            </a:r>
          </a:p>
        </p:txBody>
      </p:sp>
      <p:sp>
        <p:nvSpPr>
          <p:cNvPr id="186379" name="Text Box 11">
            <a:extLst>
              <a:ext uri="{FF2B5EF4-FFF2-40B4-BE49-F238E27FC236}">
                <a16:creationId xmlns:a16="http://schemas.microsoft.com/office/drawing/2014/main" id="{F2C8EFBA-63E2-4B37-9279-7452AE78652F}"/>
              </a:ext>
            </a:extLst>
          </p:cNvPr>
          <p:cNvSpPr txBox="1">
            <a:spLocks noChangeArrowheads="1"/>
          </p:cNvSpPr>
          <p:nvPr/>
        </p:nvSpPr>
        <p:spPr bwMode="auto">
          <a:xfrm>
            <a:off x="6837363" y="5108575"/>
            <a:ext cx="2173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b="1">
                <a:solidFill>
                  <a:srgbClr val="000066"/>
                </a:solidFill>
              </a:rPr>
              <a:t>microscope?</a:t>
            </a:r>
          </a:p>
        </p:txBody>
      </p:sp>
      <p:sp>
        <p:nvSpPr>
          <p:cNvPr id="186380" name="Text Box 12">
            <a:extLst>
              <a:ext uri="{FF2B5EF4-FFF2-40B4-BE49-F238E27FC236}">
                <a16:creationId xmlns:a16="http://schemas.microsoft.com/office/drawing/2014/main" id="{F9A700DD-CB0C-4A88-923A-91D23CFD2B22}"/>
              </a:ext>
            </a:extLst>
          </p:cNvPr>
          <p:cNvSpPr txBox="1">
            <a:spLocks noChangeArrowheads="1"/>
          </p:cNvSpPr>
          <p:nvPr/>
        </p:nvSpPr>
        <p:spPr bwMode="auto">
          <a:xfrm>
            <a:off x="461963" y="5659438"/>
            <a:ext cx="801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rPr>
              <a:t>A sieve can be used to separate a mixture of solids. </a:t>
            </a:r>
          </a:p>
        </p:txBody>
      </p:sp>
      <p:sp>
        <p:nvSpPr>
          <p:cNvPr id="12302" name="Rectangle 18">
            <a:extLst>
              <a:ext uri="{FF2B5EF4-FFF2-40B4-BE49-F238E27FC236}">
                <a16:creationId xmlns:a16="http://schemas.microsoft.com/office/drawing/2014/main" id="{6DA0EFEE-04BD-4E64-9D57-EC940B916874}"/>
              </a:ext>
            </a:extLst>
          </p:cNvPr>
          <p:cNvSpPr>
            <a:spLocks noGrp="1" noChangeArrowheads="1"/>
          </p:cNvSpPr>
          <p:nvPr>
            <p:ph type="title"/>
          </p:nvPr>
        </p:nvSpPr>
        <p:spPr>
          <a:noFill/>
        </p:spPr>
        <p:txBody>
          <a:bodyPr/>
          <a:lstStyle/>
          <a:p>
            <a:pPr eaLnBrk="1" hangingPunct="1"/>
            <a:r>
              <a:rPr lang="en-GB" altLang="en-US" dirty="0"/>
              <a:t>What is a mixture?</a:t>
            </a:r>
          </a:p>
        </p:txBody>
      </p:sp>
      <p:pic>
        <p:nvPicPr>
          <p:cNvPr id="15" name="Picture 19">
            <a:hlinkClick r:id="" action="ppaction://hlinkshowjump?jump=nextslide"/>
            <a:extLst>
              <a:ext uri="{FF2B5EF4-FFF2-40B4-BE49-F238E27FC236}">
                <a16:creationId xmlns:a16="http://schemas.microsoft.com/office/drawing/2014/main" id="{F881AE41-BDDD-4681-9299-E41270E7DFA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3AB1494F-B69D-4ABA-85A4-51EC3CEBF2A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1EA09D0B-EB3A-459C-A43B-1679287E620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15080"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63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3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3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63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7" grpId="0"/>
      <p:bldP spid="186378" grpId="0"/>
      <p:bldP spid="186379" grpId="0"/>
      <p:bldP spid="1863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a:extLst>
              <a:ext uri="{FF2B5EF4-FFF2-40B4-BE49-F238E27FC236}">
                <a16:creationId xmlns:a16="http://schemas.microsoft.com/office/drawing/2014/main" id="{F248A19A-8D34-4BBA-A8E8-BEA775CF56D2}"/>
              </a:ext>
            </a:extLst>
          </p:cNvPr>
          <p:cNvSpPr txBox="1">
            <a:spLocks noChangeArrowheads="1"/>
          </p:cNvSpPr>
          <p:nvPr/>
        </p:nvSpPr>
        <p:spPr bwMode="auto">
          <a:xfrm>
            <a:off x="250825" y="981075"/>
            <a:ext cx="8713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30" name="Rectangle 11">
            <a:extLst>
              <a:ext uri="{FF2B5EF4-FFF2-40B4-BE49-F238E27FC236}">
                <a16:creationId xmlns:a16="http://schemas.microsoft.com/office/drawing/2014/main" id="{7EFB5A44-D9E5-44CF-AD3F-E147315BCACE}"/>
              </a:ext>
            </a:extLst>
          </p:cNvPr>
          <p:cNvSpPr>
            <a:spLocks noGrp="1" noChangeArrowheads="1"/>
          </p:cNvSpPr>
          <p:nvPr>
            <p:ph type="title"/>
          </p:nvPr>
        </p:nvSpPr>
        <p:spPr>
          <a:noFill/>
        </p:spPr>
        <p:txBody>
          <a:bodyPr/>
          <a:lstStyle/>
          <a:p>
            <a:pPr eaLnBrk="1" hangingPunct="1"/>
            <a:r>
              <a:rPr lang="en-GB" altLang="en-US" dirty="0"/>
              <a:t>Using sieves</a:t>
            </a:r>
          </a:p>
        </p:txBody>
      </p:sp>
      <p:pic>
        <p:nvPicPr>
          <p:cNvPr id="7" name="Picture 19">
            <a:hlinkClick r:id="" action="ppaction://hlinkshowjump?jump=nextslide"/>
            <a:extLst>
              <a:ext uri="{FF2B5EF4-FFF2-40B4-BE49-F238E27FC236}">
                <a16:creationId xmlns:a16="http://schemas.microsoft.com/office/drawing/2014/main" id="{91439E0B-845E-4014-8576-9CDE870E84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E59C2443-339D-4A28-B782-5DB0E843D2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4" name="Picture 13" descr="flash_icon">
            <a:extLst>
              <a:ext uri="{FF2B5EF4-FFF2-40B4-BE49-F238E27FC236}">
                <a16:creationId xmlns:a16="http://schemas.microsoft.com/office/drawing/2014/main" id="{8B18E56E-EAF2-42FC-9136-A93819EB286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5" name="Picture 14">
            <a:extLst>
              <a:ext uri="{FF2B5EF4-FFF2-40B4-BE49-F238E27FC236}">
                <a16:creationId xmlns:a16="http://schemas.microsoft.com/office/drawing/2014/main" id="{DB630E6D-4A6C-4CF1-9544-8DAF7510464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87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46"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A1927793-6606-4484-BC05-E48E662F5049}"/>
                    </a:ext>
                  </a:extLst>
                </p:cNvPr>
                <p:cNvPicPr>
                  <a:picLocks/>
                </p:cNvPicPr>
                <p:nvPr/>
              </p:nvPicPr>
              <p:blipFill>
                <a:blip r:embed="rId9"/>
                <a:stretch>
                  <a:fillRect/>
                </a:stretch>
              </p:blipFill>
              <p:spPr>
                <a:xfrm>
                  <a:off x="203200"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9">
            <a:extLst>
              <a:ext uri="{FF2B5EF4-FFF2-40B4-BE49-F238E27FC236}">
                <a16:creationId xmlns:a16="http://schemas.microsoft.com/office/drawing/2014/main" id="{B5EC3738-AD95-4E09-A081-7955D7BACB24}"/>
              </a:ext>
            </a:extLst>
          </p:cNvPr>
          <p:cNvSpPr>
            <a:spLocks noGrp="1" noChangeArrowheads="1"/>
          </p:cNvSpPr>
          <p:nvPr>
            <p:ph type="title"/>
          </p:nvPr>
        </p:nvSpPr>
        <p:spPr/>
        <p:txBody>
          <a:bodyPr/>
          <a:lstStyle/>
          <a:p>
            <a:pPr eaLnBrk="1" hangingPunct="1"/>
            <a:r>
              <a:rPr lang="en-GB" altLang="en-US" dirty="0"/>
              <a:t>Mixing solids with liquids (1)</a:t>
            </a:r>
          </a:p>
        </p:txBody>
      </p:sp>
      <p:pic>
        <p:nvPicPr>
          <p:cNvPr id="7" name="Picture 19">
            <a:hlinkClick r:id="" action="ppaction://hlinkshowjump?jump=nextslide"/>
            <a:extLst>
              <a:ext uri="{FF2B5EF4-FFF2-40B4-BE49-F238E27FC236}">
                <a16:creationId xmlns:a16="http://schemas.microsoft.com/office/drawing/2014/main" id="{5487FDD9-AA04-400D-BA9F-C6587811AF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FB91017D-A6F6-4227-9A6E-2B6DD5F816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1" name="Picture 6" descr="flash_icon">
            <a:extLst>
              <a:ext uri="{FF2B5EF4-FFF2-40B4-BE49-F238E27FC236}">
                <a16:creationId xmlns:a16="http://schemas.microsoft.com/office/drawing/2014/main" id="{981DDB7B-1B8D-42B3-852B-C1F9A39344D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1D4806BC-46A2-40F9-9C9F-85560FDA72B0}"/>
              </a:ext>
            </a:extLst>
          </p:cNvPr>
          <p:cNvPicPr>
            <a:picLocks noChangeAspect="1" noChangeArrowheads="1"/>
          </p:cNvPicPr>
          <p:nvPr/>
        </p:nvPicPr>
        <p:blipFill>
          <a:blip r:embed="rId8" cstate="print"/>
          <a:srcRect/>
          <a:stretch>
            <a:fillRect/>
          </a:stretch>
        </p:blipFill>
        <p:spPr bwMode="auto">
          <a:xfrm>
            <a:off x="7547503"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CEE7998E-884F-4C97-A1EF-A0D1045C76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8864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1"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CD592900-F424-44AC-97BF-A35799BFB436}"/>
                    </a:ext>
                  </a:extLst>
                </p:cNvPr>
                <p:cNvPicPr>
                  <a:picLocks/>
                </p:cNvPicPr>
                <p:nvPr/>
              </p:nvPicPr>
              <p:blipFill>
                <a:blip r:embed="rId10"/>
                <a:stretch>
                  <a:fillRect/>
                </a:stretch>
              </p:blipFill>
              <p:spPr>
                <a:xfrm>
                  <a:off x="203200"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0">
            <a:extLst>
              <a:ext uri="{FF2B5EF4-FFF2-40B4-BE49-F238E27FC236}">
                <a16:creationId xmlns:a16="http://schemas.microsoft.com/office/drawing/2014/main" id="{43724800-6AB3-4F58-86A8-F00CEF083625}"/>
              </a:ext>
            </a:extLst>
          </p:cNvPr>
          <p:cNvSpPr>
            <a:spLocks noGrp="1" noChangeArrowheads="1"/>
          </p:cNvSpPr>
          <p:nvPr>
            <p:ph type="title"/>
          </p:nvPr>
        </p:nvSpPr>
        <p:spPr>
          <a:noFill/>
        </p:spPr>
        <p:txBody>
          <a:bodyPr/>
          <a:lstStyle/>
          <a:p>
            <a:pPr eaLnBrk="1" hangingPunct="1"/>
            <a:r>
              <a:rPr lang="en-GB" altLang="en-US" dirty="0"/>
              <a:t>Mixing solids with liquids (2)</a:t>
            </a:r>
          </a:p>
        </p:txBody>
      </p:sp>
      <p:pic>
        <p:nvPicPr>
          <p:cNvPr id="6" name="Picture 19">
            <a:hlinkClick r:id="" action="ppaction://hlinkshowjump?jump=nextslide"/>
            <a:extLst>
              <a:ext uri="{FF2B5EF4-FFF2-40B4-BE49-F238E27FC236}">
                <a16:creationId xmlns:a16="http://schemas.microsoft.com/office/drawing/2014/main" id="{5912F895-255A-4930-8AF5-77F5773C7A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64150B6-40B3-4AB6-9FF8-BF33CADF2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3" name="Picture 12" descr="flash_icon">
            <a:extLst>
              <a:ext uri="{FF2B5EF4-FFF2-40B4-BE49-F238E27FC236}">
                <a16:creationId xmlns:a16="http://schemas.microsoft.com/office/drawing/2014/main" id="{31A08853-C7D3-46AD-AE87-475EAF7364E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3679705D-9466-4650-8D9A-789BC34D8CA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87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93"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814BA217-989E-4E45-B928-A04AC9D78D5A}"/>
                    </a:ext>
                  </a:extLst>
                </p:cNvPr>
                <p:cNvPicPr>
                  <a:picLocks/>
                </p:cNvPicPr>
                <p:nvPr/>
              </p:nvPicPr>
              <p:blipFill>
                <a:blip r:embed="rId9"/>
                <a:stretch>
                  <a:fillRect/>
                </a:stretch>
              </p:blipFill>
              <p:spPr>
                <a:xfrm>
                  <a:off x="203200"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2CE6E4E8-4011-4FF5-83DB-23F60BC3416E}"/>
              </a:ext>
            </a:extLst>
          </p:cNvPr>
          <p:cNvSpPr txBox="1">
            <a:spLocks noChangeArrowheads="1"/>
          </p:cNvSpPr>
          <p:nvPr/>
        </p:nvSpPr>
        <p:spPr bwMode="auto">
          <a:xfrm>
            <a:off x="663575" y="1647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5" name="Text Box 3">
            <a:extLst>
              <a:ext uri="{FF2B5EF4-FFF2-40B4-BE49-F238E27FC236}">
                <a16:creationId xmlns:a16="http://schemas.microsoft.com/office/drawing/2014/main" id="{0C26C24D-C1F2-402A-8EE1-BDB824667C4B}"/>
              </a:ext>
            </a:extLst>
          </p:cNvPr>
          <p:cNvSpPr txBox="1">
            <a:spLocks noChangeArrowheads="1"/>
          </p:cNvSpPr>
          <p:nvPr/>
        </p:nvSpPr>
        <p:spPr bwMode="auto">
          <a:xfrm>
            <a:off x="461963" y="900113"/>
            <a:ext cx="8682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Some of the solids </a:t>
            </a:r>
            <a:r>
              <a:rPr lang="en-GB" altLang="en-US" sz="2400" b="1" dirty="0">
                <a:solidFill>
                  <a:srgbClr val="286DA6"/>
                </a:solidFill>
              </a:rPr>
              <a:t>dissolved</a:t>
            </a:r>
            <a:r>
              <a:rPr lang="en-GB" altLang="en-US" sz="2400" b="1" dirty="0">
                <a:solidFill>
                  <a:srgbClr val="FF6600"/>
                </a:solidFill>
              </a:rPr>
              <a:t> </a:t>
            </a:r>
            <a:r>
              <a:rPr lang="en-GB" altLang="en-US" sz="2400" dirty="0">
                <a:solidFill>
                  <a:srgbClr val="000066"/>
                </a:solidFill>
              </a:rPr>
              <a:t>in the water to form a solution. Other solids </a:t>
            </a:r>
            <a:r>
              <a:rPr lang="en-GB" altLang="en-US" sz="2400" b="1" dirty="0">
                <a:solidFill>
                  <a:srgbClr val="286DA6"/>
                </a:solidFill>
              </a:rPr>
              <a:t>reacted</a:t>
            </a:r>
            <a:r>
              <a:rPr lang="en-GB" altLang="en-US" sz="2400" dirty="0">
                <a:solidFill>
                  <a:srgbClr val="000066"/>
                </a:solidFill>
              </a:rPr>
              <a:t> with the water to form a new substance. </a:t>
            </a:r>
          </a:p>
        </p:txBody>
      </p:sp>
      <p:sp>
        <p:nvSpPr>
          <p:cNvPr id="194565" name="Text Box 5">
            <a:extLst>
              <a:ext uri="{FF2B5EF4-FFF2-40B4-BE49-F238E27FC236}">
                <a16:creationId xmlns:a16="http://schemas.microsoft.com/office/drawing/2014/main" id="{3EBA9554-15A0-4C9A-99CA-BC04977A8C5E}"/>
              </a:ext>
            </a:extLst>
          </p:cNvPr>
          <p:cNvSpPr txBox="1">
            <a:spLocks noChangeArrowheads="1"/>
          </p:cNvSpPr>
          <p:nvPr/>
        </p:nvSpPr>
        <p:spPr bwMode="auto">
          <a:xfrm>
            <a:off x="461963" y="1893888"/>
            <a:ext cx="8623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The solids that did not dissolve or react with the water can be easily separated. What should we use to separate a solid that did not dissolve or react from a liquid?</a:t>
            </a:r>
          </a:p>
        </p:txBody>
      </p:sp>
      <p:pic>
        <p:nvPicPr>
          <p:cNvPr id="194566" name="Picture 6" descr="sieve">
            <a:extLst>
              <a:ext uri="{FF2B5EF4-FFF2-40B4-BE49-F238E27FC236}">
                <a16:creationId xmlns:a16="http://schemas.microsoft.com/office/drawing/2014/main" id="{807677EF-E368-4D39-8676-1F8AA6686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822700"/>
            <a:ext cx="24955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descr="filter_paper">
            <a:extLst>
              <a:ext uri="{FF2B5EF4-FFF2-40B4-BE49-F238E27FC236}">
                <a16:creationId xmlns:a16="http://schemas.microsoft.com/office/drawing/2014/main" id="{4D33CCBD-82BB-405E-B2A2-70C092090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363" y="3409950"/>
            <a:ext cx="28987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8" descr="beaker">
            <a:extLst>
              <a:ext uri="{FF2B5EF4-FFF2-40B4-BE49-F238E27FC236}">
                <a16:creationId xmlns:a16="http://schemas.microsoft.com/office/drawing/2014/main" id="{7FD4DB2B-0AFD-4A41-9CC3-04C218E8D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450" y="3246438"/>
            <a:ext cx="13335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9" name="Text Box 9">
            <a:extLst>
              <a:ext uri="{FF2B5EF4-FFF2-40B4-BE49-F238E27FC236}">
                <a16:creationId xmlns:a16="http://schemas.microsoft.com/office/drawing/2014/main" id="{8064EFE5-1B00-44C4-9E70-B1C8BE81D365}"/>
              </a:ext>
            </a:extLst>
          </p:cNvPr>
          <p:cNvSpPr txBox="1">
            <a:spLocks noChangeArrowheads="1"/>
          </p:cNvSpPr>
          <p:nvPr/>
        </p:nvSpPr>
        <p:spPr bwMode="auto">
          <a:xfrm>
            <a:off x="938213" y="4935538"/>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b="1">
                <a:solidFill>
                  <a:srgbClr val="000066"/>
                </a:solidFill>
              </a:rPr>
              <a:t>sieve?</a:t>
            </a:r>
          </a:p>
        </p:txBody>
      </p:sp>
      <p:sp>
        <p:nvSpPr>
          <p:cNvPr id="194570" name="Text Box 10">
            <a:extLst>
              <a:ext uri="{FF2B5EF4-FFF2-40B4-BE49-F238E27FC236}">
                <a16:creationId xmlns:a16="http://schemas.microsoft.com/office/drawing/2014/main" id="{C0C5925E-95E8-4543-8556-6B0FF0E29527}"/>
              </a:ext>
            </a:extLst>
          </p:cNvPr>
          <p:cNvSpPr txBox="1">
            <a:spLocks noChangeArrowheads="1"/>
          </p:cNvSpPr>
          <p:nvPr/>
        </p:nvSpPr>
        <p:spPr bwMode="auto">
          <a:xfrm>
            <a:off x="4664075" y="4786313"/>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b="1">
                <a:solidFill>
                  <a:srgbClr val="000066"/>
                </a:solidFill>
              </a:rPr>
              <a:t>measuring </a:t>
            </a:r>
          </a:p>
          <a:p>
            <a:pPr algn="ctr" eaLnBrk="1" hangingPunct="1"/>
            <a:r>
              <a:rPr lang="en-GB" altLang="en-US" sz="2400" b="1">
                <a:solidFill>
                  <a:srgbClr val="000066"/>
                </a:solidFill>
              </a:rPr>
              <a:t>cylinder?</a:t>
            </a:r>
          </a:p>
        </p:txBody>
      </p:sp>
      <p:sp>
        <p:nvSpPr>
          <p:cNvPr id="194571" name="Text Box 11">
            <a:extLst>
              <a:ext uri="{FF2B5EF4-FFF2-40B4-BE49-F238E27FC236}">
                <a16:creationId xmlns:a16="http://schemas.microsoft.com/office/drawing/2014/main" id="{F5277EB9-C033-48F4-9C0C-B2E28B410AE4}"/>
              </a:ext>
            </a:extLst>
          </p:cNvPr>
          <p:cNvSpPr txBox="1">
            <a:spLocks noChangeArrowheads="1"/>
          </p:cNvSpPr>
          <p:nvPr/>
        </p:nvSpPr>
        <p:spPr bwMode="auto">
          <a:xfrm>
            <a:off x="6678613" y="4897438"/>
            <a:ext cx="2173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b="1">
                <a:solidFill>
                  <a:srgbClr val="000066"/>
                </a:solidFill>
              </a:rPr>
              <a:t>filter paper?</a:t>
            </a:r>
          </a:p>
        </p:txBody>
      </p:sp>
      <p:sp>
        <p:nvSpPr>
          <p:cNvPr id="194572" name="Text Box 12">
            <a:extLst>
              <a:ext uri="{FF2B5EF4-FFF2-40B4-BE49-F238E27FC236}">
                <a16:creationId xmlns:a16="http://schemas.microsoft.com/office/drawing/2014/main" id="{B90F701B-E292-460D-97F8-B384D55849BD}"/>
              </a:ext>
            </a:extLst>
          </p:cNvPr>
          <p:cNvSpPr txBox="1">
            <a:spLocks noChangeArrowheads="1"/>
          </p:cNvSpPr>
          <p:nvPr/>
        </p:nvSpPr>
        <p:spPr bwMode="auto">
          <a:xfrm>
            <a:off x="889000" y="5727700"/>
            <a:ext cx="718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a:solidFill>
                  <a:srgbClr val="000066"/>
                </a:solidFill>
              </a:rPr>
              <a:t>Filter paper can be used to separate a solid, such as sand or chalk, from a liquid. </a:t>
            </a:r>
          </a:p>
        </p:txBody>
      </p:sp>
      <p:sp>
        <p:nvSpPr>
          <p:cNvPr id="13325" name="Rectangle 14">
            <a:extLst>
              <a:ext uri="{FF2B5EF4-FFF2-40B4-BE49-F238E27FC236}">
                <a16:creationId xmlns:a16="http://schemas.microsoft.com/office/drawing/2014/main" id="{7C4CC0A4-29C7-4606-84DD-B7A6772A944D}"/>
              </a:ext>
            </a:extLst>
          </p:cNvPr>
          <p:cNvSpPr>
            <a:spLocks noGrp="1" noChangeArrowheads="1"/>
          </p:cNvSpPr>
          <p:nvPr>
            <p:ph type="title"/>
          </p:nvPr>
        </p:nvSpPr>
        <p:spPr/>
        <p:txBody>
          <a:bodyPr/>
          <a:lstStyle/>
          <a:p>
            <a:pPr eaLnBrk="1" hangingPunct="1"/>
            <a:r>
              <a:rPr lang="en-GB" altLang="en-US" dirty="0"/>
              <a:t>Separating solids from a liquid</a:t>
            </a:r>
          </a:p>
        </p:txBody>
      </p:sp>
      <p:pic>
        <p:nvPicPr>
          <p:cNvPr id="15" name="Picture 19">
            <a:hlinkClick r:id="" action="ppaction://hlinkshowjump?jump=nextslide"/>
            <a:extLst>
              <a:ext uri="{FF2B5EF4-FFF2-40B4-BE49-F238E27FC236}">
                <a16:creationId xmlns:a16="http://schemas.microsoft.com/office/drawing/2014/main" id="{06F16299-CE5F-47EE-9B32-A212DD185AD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EBCB4A1A-57C4-4A39-A5D7-9139F4658061}"/>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DB56AA50-7A3C-47B2-81C6-EF581B5DCE3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15080"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6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p:bldP spid="194569" grpId="0"/>
      <p:bldP spid="194570" grpId="0"/>
      <p:bldP spid="194571" grpId="0"/>
      <p:bldP spid="1945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a:extLst>
              <a:ext uri="{FF2B5EF4-FFF2-40B4-BE49-F238E27FC236}">
                <a16:creationId xmlns:a16="http://schemas.microsoft.com/office/drawing/2014/main" id="{DF5AAC9D-A020-4512-AB0F-6FC7A200DC33}"/>
              </a:ext>
            </a:extLst>
          </p:cNvPr>
          <p:cNvSpPr txBox="1">
            <a:spLocks noChangeArrowheads="1"/>
          </p:cNvSpPr>
          <p:nvPr/>
        </p:nvSpPr>
        <p:spPr bwMode="auto">
          <a:xfrm>
            <a:off x="1023938" y="553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0" name="Text Box 3">
            <a:extLst>
              <a:ext uri="{FF2B5EF4-FFF2-40B4-BE49-F238E27FC236}">
                <a16:creationId xmlns:a16="http://schemas.microsoft.com/office/drawing/2014/main" id="{D5025A38-9056-4CD4-9C42-0CF8F36DA222}"/>
              </a:ext>
            </a:extLst>
          </p:cNvPr>
          <p:cNvSpPr txBox="1">
            <a:spLocks noChangeArrowheads="1"/>
          </p:cNvSpPr>
          <p:nvPr/>
        </p:nvSpPr>
        <p:spPr bwMode="auto">
          <a:xfrm>
            <a:off x="879475" y="5465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1" name="Text Box 4">
            <a:extLst>
              <a:ext uri="{FF2B5EF4-FFF2-40B4-BE49-F238E27FC236}">
                <a16:creationId xmlns:a16="http://schemas.microsoft.com/office/drawing/2014/main" id="{CF3BADC8-D1A7-4C46-A789-579D5BC079CD}"/>
              </a:ext>
            </a:extLst>
          </p:cNvPr>
          <p:cNvSpPr txBox="1">
            <a:spLocks noChangeArrowheads="1"/>
          </p:cNvSpPr>
          <p:nvPr/>
        </p:nvSpPr>
        <p:spPr bwMode="auto">
          <a:xfrm>
            <a:off x="1166813" y="575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4" name="Rectangle 12">
            <a:extLst>
              <a:ext uri="{FF2B5EF4-FFF2-40B4-BE49-F238E27FC236}">
                <a16:creationId xmlns:a16="http://schemas.microsoft.com/office/drawing/2014/main" id="{24FFE31F-0C18-43E8-839F-E43AE1BA6F36}"/>
              </a:ext>
            </a:extLst>
          </p:cNvPr>
          <p:cNvSpPr>
            <a:spLocks noGrp="1" noChangeArrowheads="1"/>
          </p:cNvSpPr>
          <p:nvPr>
            <p:ph type="title"/>
          </p:nvPr>
        </p:nvSpPr>
        <p:spPr>
          <a:noFill/>
        </p:spPr>
        <p:txBody>
          <a:bodyPr/>
          <a:lstStyle/>
          <a:p>
            <a:pPr eaLnBrk="1" hangingPunct="1"/>
            <a:r>
              <a:rPr lang="en-GB" altLang="en-US" dirty="0"/>
              <a:t>Using filter paper (1)</a:t>
            </a:r>
          </a:p>
        </p:txBody>
      </p:sp>
      <p:pic>
        <p:nvPicPr>
          <p:cNvPr id="9" name="Picture 19">
            <a:hlinkClick r:id="" action="ppaction://hlinkshowjump?jump=nextslide"/>
            <a:extLst>
              <a:ext uri="{FF2B5EF4-FFF2-40B4-BE49-F238E27FC236}">
                <a16:creationId xmlns:a16="http://schemas.microsoft.com/office/drawing/2014/main" id="{E860DB68-019A-4BA8-BC52-4112F7D2CE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BE6C9737-EA06-49E7-AC05-2C710285C49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1FD4E19-5669-4D72-A9E8-5BC411CE24F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930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0"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585F952E-4A77-401C-863B-0F9B3FA1D571}"/>
                    </a:ext>
                  </a:extLst>
                </p:cNvPr>
                <p:cNvPicPr>
                  <a:picLocks/>
                </p:cNvPicPr>
                <p:nvPr/>
              </p:nvPicPr>
              <p:blipFill>
                <a:blip r:embed="rId8"/>
                <a:stretch>
                  <a:fillRect/>
                </a:stretch>
              </p:blipFill>
              <p:spPr>
                <a:xfrm>
                  <a:off x="203200"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a:extLst>
              <a:ext uri="{FF2B5EF4-FFF2-40B4-BE49-F238E27FC236}">
                <a16:creationId xmlns:a16="http://schemas.microsoft.com/office/drawing/2014/main" id="{BE7743A0-194F-4C30-964B-B58EF214BE5C}"/>
              </a:ext>
            </a:extLst>
          </p:cNvPr>
          <p:cNvSpPr txBox="1">
            <a:spLocks noChangeArrowheads="1"/>
          </p:cNvSpPr>
          <p:nvPr/>
        </p:nvSpPr>
        <p:spPr bwMode="auto">
          <a:xfrm>
            <a:off x="1023938" y="553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 name="Text Box 3">
            <a:extLst>
              <a:ext uri="{FF2B5EF4-FFF2-40B4-BE49-F238E27FC236}">
                <a16:creationId xmlns:a16="http://schemas.microsoft.com/office/drawing/2014/main" id="{658F89CA-446D-4EDE-9A88-927E4A6F41D3}"/>
              </a:ext>
            </a:extLst>
          </p:cNvPr>
          <p:cNvSpPr txBox="1">
            <a:spLocks noChangeArrowheads="1"/>
          </p:cNvSpPr>
          <p:nvPr/>
        </p:nvSpPr>
        <p:spPr bwMode="auto">
          <a:xfrm>
            <a:off x="879475" y="5465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 name="Rectangle 13">
            <a:extLst>
              <a:ext uri="{FF2B5EF4-FFF2-40B4-BE49-F238E27FC236}">
                <a16:creationId xmlns:a16="http://schemas.microsoft.com/office/drawing/2014/main" id="{2A421195-4B7A-49EE-A1FB-B8F4BB53436C}"/>
              </a:ext>
            </a:extLst>
          </p:cNvPr>
          <p:cNvSpPr>
            <a:spLocks noGrp="1" noChangeArrowheads="1"/>
          </p:cNvSpPr>
          <p:nvPr>
            <p:ph type="title"/>
          </p:nvPr>
        </p:nvSpPr>
        <p:spPr>
          <a:noFill/>
        </p:spPr>
        <p:txBody>
          <a:bodyPr/>
          <a:lstStyle/>
          <a:p>
            <a:pPr eaLnBrk="1" hangingPunct="1"/>
            <a:r>
              <a:rPr lang="en-GB" altLang="en-US" dirty="0"/>
              <a:t>Using filter paper (2)</a:t>
            </a:r>
          </a:p>
        </p:txBody>
      </p:sp>
      <p:pic>
        <p:nvPicPr>
          <p:cNvPr id="8" name="Picture 19">
            <a:hlinkClick r:id="" action="ppaction://hlinkshowjump?jump=nextslide"/>
            <a:extLst>
              <a:ext uri="{FF2B5EF4-FFF2-40B4-BE49-F238E27FC236}">
                <a16:creationId xmlns:a16="http://schemas.microsoft.com/office/drawing/2014/main" id="{468CF52A-72D6-4C97-99C5-7E301336B9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E9981F0C-056A-49AA-9EF8-55A8E684AC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5" name="Picture 14" descr="flash_icon">
            <a:extLst>
              <a:ext uri="{FF2B5EF4-FFF2-40B4-BE49-F238E27FC236}">
                <a16:creationId xmlns:a16="http://schemas.microsoft.com/office/drawing/2014/main" id="{DEE8D4E1-2C42-4F82-A5B1-CB7B5CC3DC3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6" name="Picture 15">
            <a:extLst>
              <a:ext uri="{FF2B5EF4-FFF2-40B4-BE49-F238E27FC236}">
                <a16:creationId xmlns:a16="http://schemas.microsoft.com/office/drawing/2014/main" id="{CCB57818-4A0D-4777-BA5B-D2B8F6037E1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87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43"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44B497A2-4EEF-4D4A-A33C-BF888DC97396}"/>
                    </a:ext>
                  </a:extLst>
                </p:cNvPr>
                <p:cNvPicPr>
                  <a:picLocks/>
                </p:cNvPicPr>
                <p:nvPr/>
              </p:nvPicPr>
              <p:blipFill>
                <a:blip r:embed="rId9"/>
                <a:stretch>
                  <a:fillRect/>
                </a:stretch>
              </p:blipFill>
              <p:spPr>
                <a:xfrm>
                  <a:off x="203200"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11726</TotalTime>
  <Words>776</Words>
  <Application>Microsoft Office PowerPoint</Application>
  <PresentationFormat>On-screen Show (4:3)</PresentationFormat>
  <Paragraphs>72</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Separating Mixtures</vt:lpstr>
      <vt:lpstr>Information</vt:lpstr>
      <vt:lpstr>What is a mixture?</vt:lpstr>
      <vt:lpstr>Using sieves</vt:lpstr>
      <vt:lpstr>Mixing solids with liquids (1)</vt:lpstr>
      <vt:lpstr>Mixing solids with liquids (2)</vt:lpstr>
      <vt:lpstr>Separating solids from a liquid</vt:lpstr>
      <vt:lpstr>Using filter paper (1)</vt:lpstr>
      <vt:lpstr>Using filter paper (2)</vt:lpstr>
      <vt:lpstr>What conclusions can we draw?</vt:lpstr>
      <vt:lpstr>Separating mixtures by evaporation</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Separating Mixtures</dc:title>
  <dc:subject>Boardworks Elementary School Physical Science</dc:subject>
  <dc:creator>Boardworks </dc:creator>
  <cp:lastModifiedBy>Tim Crilly</cp:lastModifiedBy>
  <cp:revision>253</cp:revision>
  <dcterms:created xsi:type="dcterms:W3CDTF">2005-07-04T16:47:03Z</dcterms:created>
  <dcterms:modified xsi:type="dcterms:W3CDTF">2018-12-04T11:05:41Z</dcterms:modified>
</cp:coreProperties>
</file>