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2.xml" ContentType="application/vnd.ms-office.activeX+xml"/>
  <Override PartName="/ppt/notesSlides/notesSlide8.xml" ContentType="application/vnd.openxmlformats-officedocument.presentationml.notesSlide+xml"/>
  <Override PartName="/ppt/activeX/activeX3.xml" ContentType="application/vnd.ms-office.activeX+xml"/>
  <Override PartName="/ppt/notesSlides/notesSlide9.xml" ContentType="application/vnd.openxmlformats-officedocument.presentationml.notesSlide+xml"/>
  <Override PartName="/ppt/activeX/activeX4.xml" ContentType="application/vnd.ms-office.activeX+xml"/>
  <Override PartName="/ppt/notesSlides/notesSlide10.xml" ContentType="application/vnd.openxmlformats-officedocument.presentationml.notesSlide+xml"/>
  <Override PartName="/ppt/activeX/activeX5.xml" ContentType="application/vnd.ms-office.activeX+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1" r:id="rId2"/>
  </p:sldMasterIdLst>
  <p:notesMasterIdLst>
    <p:notesMasterId r:id="rId14"/>
  </p:notesMasterIdLst>
  <p:handoutMasterIdLst>
    <p:handoutMasterId r:id="rId15"/>
  </p:handoutMasterIdLst>
  <p:sldIdLst>
    <p:sldId id="257" r:id="rId3"/>
    <p:sldId id="527" r:id="rId4"/>
    <p:sldId id="263" r:id="rId5"/>
    <p:sldId id="284" r:id="rId6"/>
    <p:sldId id="287" r:id="rId7"/>
    <p:sldId id="275" r:id="rId8"/>
    <p:sldId id="285" r:id="rId9"/>
    <p:sldId id="274" r:id="rId10"/>
    <p:sldId id="278" r:id="rId11"/>
    <p:sldId id="282" r:id="rId12"/>
    <p:sldId id="283" r:id="rId13"/>
  </p:sldIdLst>
  <p:sldSz cx="9144000" cy="6858000" type="screen4x3"/>
  <p:notesSz cx="6858000" cy="92964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67">
          <p15:clr>
            <a:srgbClr val="A4A3A4"/>
          </p15:clr>
        </p15:guide>
        <p15:guide id="2" pos="29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77310" autoAdjust="0"/>
  </p:normalViewPr>
  <p:slideViewPr>
    <p:cSldViewPr snapToGrid="0">
      <p:cViewPr>
        <p:scale>
          <a:sx n="85" d="100"/>
          <a:sy n="85" d="100"/>
        </p:scale>
        <p:origin x="618" y="60"/>
      </p:cViewPr>
      <p:guideLst>
        <p:guide orient="horz" pos="567"/>
        <p:guide pos="292"/>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84" d="100"/>
          <a:sy n="84" d="100"/>
        </p:scale>
        <p:origin x="3828" y="120"/>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868A82-A5D9-4F33-9B35-6000796F56D2}"/>
              </a:ext>
            </a:extLst>
          </p:cNvPr>
          <p:cNvSpPr>
            <a:spLocks noGrp="1"/>
          </p:cNvSpPr>
          <p:nvPr>
            <p:ph type="sldNum" sz="quarter" idx="3"/>
          </p:nvPr>
        </p:nvSpPr>
        <p:spPr>
          <a:xfrm>
            <a:off x="3884613" y="8829968"/>
            <a:ext cx="2971800" cy="466434"/>
          </a:xfrm>
          <a:prstGeom prst="rect">
            <a:avLst/>
          </a:prstGeom>
        </p:spPr>
        <p:txBody>
          <a:bodyPr vert="horz" lIns="92830" tIns="46415" rIns="92830" bIns="46415" rtlCol="0" anchor="b"/>
          <a:lstStyle>
            <a:lvl1pPr algn="r">
              <a:defRPr sz="1200"/>
            </a:lvl1pPr>
          </a:lstStyle>
          <a:p>
            <a:fld id="{761C4683-2260-4D5C-B153-AA2B8B7F7EA0}" type="slidenum">
              <a:rPr lang="en-GB" smtClean="0"/>
              <a:t>‹#›</a:t>
            </a:fld>
            <a:endParaRPr lang="en-GB"/>
          </a:p>
        </p:txBody>
      </p:sp>
      <p:sp>
        <p:nvSpPr>
          <p:cNvPr id="6" name="Rectangle 7">
            <a:extLst>
              <a:ext uri="{FF2B5EF4-FFF2-40B4-BE49-F238E27FC236}">
                <a16:creationId xmlns:a16="http://schemas.microsoft.com/office/drawing/2014/main" id="{0F052C02-2FBD-42EB-9FDE-11F298334FAB}"/>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D9406406-ACAF-4695-8A2B-56C32C92F850}"/>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t>Boardworks Elementary School Physical Science</a:t>
            </a:r>
          </a:p>
        </p:txBody>
      </p:sp>
    </p:spTree>
    <p:extLst>
      <p:ext uri="{BB962C8B-B14F-4D97-AF65-F5344CB8AC3E}">
        <p14:creationId xmlns:p14="http://schemas.microsoft.com/office/powerpoint/2010/main" val="1749743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3" name="Rectangle 7"/>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smtClean="0"/>
            </a:lvl1pPr>
          </a:lstStyle>
          <a:p>
            <a:pPr>
              <a:defRPr/>
            </a:pPr>
            <a:fld id="{F64F008E-E34F-427F-BAD5-00FFC7905054}" type="slidenum">
              <a:rPr lang="en-GB"/>
              <a:pPr>
                <a:defRPr/>
              </a:pPr>
              <a:t>‹#›</a:t>
            </a:fld>
            <a:endParaRPr lang="en-GB"/>
          </a:p>
        </p:txBody>
      </p:sp>
      <p:sp>
        <p:nvSpPr>
          <p:cNvPr id="8" name="Rectangle 9">
            <a:extLst>
              <a:ext uri="{FF2B5EF4-FFF2-40B4-BE49-F238E27FC236}">
                <a16:creationId xmlns:a16="http://schemas.microsoft.com/office/drawing/2014/main" id="{E1D434D1-1295-4A71-8242-985CA240C5F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1D0C7765-750F-46CE-A625-E3D58DE0802E}"/>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C951579-9D2B-49C1-BE19-822517133B58}" type="slidenum">
              <a:rPr lang="en-GB"/>
              <a:pPr/>
              <a:t>1</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9C6A5A0-5AF5-43B9-AE71-5788421EEEF7}" type="slidenum">
              <a:rPr lang="en-GB"/>
              <a:pPr/>
              <a:t>10</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Students could also try tapping the bottles to hear the difference in pitch between when they are blown and when they are tapped. A bottle with lots of water produces a high-pitched sound when blown over but a low-pitched sound when tapped. This is because when the bottle is tapped, it is the water (not the air) that vibrates, and the column of water is longer than the column of air.</a:t>
            </a:r>
          </a:p>
          <a:p>
            <a:pPr eaLnBrk="1" hangingPunct="1"/>
            <a:endParaRPr lang="en-GB" i="1" dirty="0"/>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endParaRPr lang="en-GB" b="1" dirty="0"/>
          </a:p>
          <a:p>
            <a:pPr marL="174056" indent="-174056" defTabSz="928299">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52C9298-43FB-47D9-B4C5-8F6D77CA36C0}" type="slidenum">
              <a:rPr lang="en-GB"/>
              <a:pPr/>
              <a:t>11</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Help students apply the results of the water bottle experiment to other instruments. (For example, the pitch of a wind instrument is changed by altering the length of the air column vibrating.)</a:t>
            </a:r>
          </a:p>
          <a:p>
            <a:pPr eaLnBrk="1" hangingPunct="1"/>
            <a:endParaRPr lang="en-GB" dirty="0"/>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Constructing Explanations and Designing Solutions:</a:t>
            </a:r>
            <a:r>
              <a:rPr lang="en-GB" dirty="0"/>
              <a:t> Construct an explanation of observed relationships (e.g., the distribution of plants in the back yard).</a:t>
            </a:r>
            <a:endParaRPr lang="en-GB" b="1" dirty="0"/>
          </a:p>
          <a:p>
            <a:pPr eaLnBrk="1" hangingPunct="1"/>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111194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EE1A775-CAF7-42AA-A488-F40182CC11A8}" type="slidenum">
              <a:rPr lang="en-GB"/>
              <a:pPr/>
              <a:t>3</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5AF5783-C873-4510-9057-679406DC944B}" type="slidenum">
              <a:rPr lang="en-GB"/>
              <a:pPr/>
              <a:t>4</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75CBE3C-2119-4366-8C3B-747026BD6E14}" type="slidenum">
              <a:rPr lang="en-GB"/>
              <a:pPr/>
              <a:t>5</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AE2851B-33A0-4F43-A936-D69486F6FCC7}" type="slidenum">
              <a:rPr lang="en-GB"/>
              <a:pPr/>
              <a:t>6</a:t>
            </a:fld>
            <a:endParaRPr lang="en-GB"/>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4861EE4-1847-4BE7-A21E-F8001DB9EE9E}" type="slidenum">
              <a:rPr lang="en-GB"/>
              <a:pPr/>
              <a:t>7</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2832D14-BDC1-4E45-A25B-A6CC4E8E1EB9}" type="slidenum">
              <a:rPr lang="en-GB"/>
              <a:pPr/>
              <a:t>8</a:t>
            </a:fld>
            <a:endParaRPr lang="en-GB"/>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16F3CC1-1733-4A15-B8B6-7DDE35D29DD3}" type="slidenum">
              <a:rPr lang="en-GB"/>
              <a:pPr/>
              <a:t>9</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GB" b="1"/>
              <a:t>Teacher notes</a:t>
            </a:r>
          </a:p>
          <a:p>
            <a:pPr eaLnBrk="1" hangingPunct="1"/>
            <a:r>
              <a:rPr lang="en-GB"/>
              <a:t>The size of the drum also affects the sound it makes. Small drums make high-pitched sounds and large drums make low-pitched sounds. </a:t>
            </a:r>
          </a:p>
          <a:p>
            <a:pPr eaLnBrk="1" hangingPunct="1"/>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82026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977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299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9986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657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777472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64728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527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32362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633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526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3773518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31488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542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4708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4214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4654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4309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121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8749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73224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6146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717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49474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6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005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38750443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383564177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6.png"/><Relationship Id="rId11" Type="http://schemas.openxmlformats.org/officeDocument/2006/relationships/image" Target="../media/image11.wmf"/><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notesSlide" Target="../notesSlides/notesSlide10.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slideLayout" Target="../slideLayouts/slideLayout20.xml"/><Relationship Id="rId7" Type="http://schemas.openxmlformats.org/officeDocument/2006/relationships/image" Target="../media/image17.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notesSlide" Target="../notesSlides/notesSlide9.xml"/><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7B0EF-E4F5-4E45-A10E-151C694CB854}"/>
              </a:ext>
            </a:extLst>
          </p:cNvPr>
          <p:cNvSpPr>
            <a:spLocks noGrp="1"/>
          </p:cNvSpPr>
          <p:nvPr>
            <p:ph type="title"/>
          </p:nvPr>
        </p:nvSpPr>
        <p:spPr/>
        <p:txBody>
          <a:bodyPr/>
          <a:lstStyle/>
          <a:p>
            <a:r>
              <a:rPr lang="en-GB" dirty="0"/>
              <a:t>Sound Waves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519113" y="1289050"/>
            <a:ext cx="184150" cy="366713"/>
          </a:xfrm>
          <a:prstGeom prst="rect">
            <a:avLst/>
          </a:prstGeom>
          <a:noFill/>
          <a:ln w="9525">
            <a:noFill/>
            <a:miter lim="800000"/>
            <a:headEnd/>
            <a:tailEnd/>
          </a:ln>
        </p:spPr>
        <p:txBody>
          <a:bodyPr wrap="none">
            <a:spAutoFit/>
          </a:bodyPr>
          <a:lstStyle/>
          <a:p>
            <a:endParaRPr lang="en-US"/>
          </a:p>
        </p:txBody>
      </p:sp>
      <p:sp>
        <p:nvSpPr>
          <p:cNvPr id="4104" name="Rectangle 15"/>
          <p:cNvSpPr>
            <a:spLocks noGrp="1" noChangeArrowheads="1"/>
          </p:cNvSpPr>
          <p:nvPr>
            <p:ph type="title"/>
          </p:nvPr>
        </p:nvSpPr>
        <p:spPr/>
        <p:txBody>
          <a:bodyPr/>
          <a:lstStyle/>
          <a:p>
            <a:pPr eaLnBrk="1" hangingPunct="1"/>
            <a:r>
              <a:rPr lang="en-GB" dirty="0"/>
              <a:t>Understanding pitch (1)</a:t>
            </a:r>
          </a:p>
        </p:txBody>
      </p:sp>
      <p:pic>
        <p:nvPicPr>
          <p:cNvPr id="11" name="Picture 19">
            <a:hlinkClick r:id="" action="ppaction://hlinkshowjump?jump=nextslide"/>
            <a:extLst>
              <a:ext uri="{FF2B5EF4-FFF2-40B4-BE49-F238E27FC236}">
                <a16:creationId xmlns:a16="http://schemas.microsoft.com/office/drawing/2014/main" id="{CB63C245-1CE7-48A0-93E0-2CB68E5444D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89724086-162A-4C9F-95B6-F7FF1935BE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12" name="Picture 6" descr="flash_icon">
            <a:extLst>
              <a:ext uri="{FF2B5EF4-FFF2-40B4-BE49-F238E27FC236}">
                <a16:creationId xmlns:a16="http://schemas.microsoft.com/office/drawing/2014/main" id="{08C9FE9E-0544-48EB-99E3-D372A274BCF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3" name="Picture 7" descr="notes_icon">
            <a:extLst>
              <a:ext uri="{FF2B5EF4-FFF2-40B4-BE49-F238E27FC236}">
                <a16:creationId xmlns:a16="http://schemas.microsoft.com/office/drawing/2014/main" id="{619C74D0-03DC-49BB-9D59-B92C3BA6F036}"/>
              </a:ext>
            </a:extLst>
          </p:cNvPr>
          <p:cNvPicPr>
            <a:picLocks noChangeAspect="1" noChangeArrowheads="1"/>
          </p:cNvPicPr>
          <p:nvPr/>
        </p:nvPicPr>
        <p:blipFill>
          <a:blip r:embed="rId8" cstate="print"/>
          <a:srcRect/>
          <a:stretch>
            <a:fillRect/>
          </a:stretch>
        </p:blipFill>
        <p:spPr bwMode="auto">
          <a:xfrm>
            <a:off x="7547503" y="150813"/>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900DA35B-B0D7-4DA9-91CF-94002C5C241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088643" y="86520"/>
            <a:ext cx="442911" cy="516730"/>
          </a:xfrm>
          <a:prstGeom prst="rect">
            <a:avLst/>
          </a:prstGeom>
          <a:noFill/>
          <a:ln w="9525">
            <a:noFill/>
            <a:miter lim="800000"/>
            <a:headEnd/>
            <a:tailEnd/>
          </a:ln>
        </p:spPr>
      </p:pic>
      <p:pic>
        <p:nvPicPr>
          <p:cNvPr id="10" name="Picture 6" descr="speaker">
            <a:extLst>
              <a:ext uri="{FF2B5EF4-FFF2-40B4-BE49-F238E27FC236}">
                <a16:creationId xmlns:a16="http://schemas.microsoft.com/office/drawing/2014/main" id="{A1DFF809-268D-4C83-B10C-7FE91F92D3BC}"/>
              </a:ext>
            </a:extLst>
          </p:cNvPr>
          <p:cNvPicPr>
            <a:picLocks noChangeAspect="1" noChangeArrowheads="1"/>
          </p:cNvPicPr>
          <p:nvPr/>
        </p:nvPicPr>
        <p:blipFill>
          <a:blip r:embed="rId10"/>
          <a:srcRect/>
          <a:stretch>
            <a:fillRect/>
          </a:stretch>
        </p:blipFill>
        <p:spPr bwMode="auto">
          <a:xfrm>
            <a:off x="6455564" y="61748"/>
            <a:ext cx="582036" cy="519113"/>
          </a:xfrm>
          <a:prstGeom prst="rect">
            <a:avLst/>
          </a:prstGeom>
          <a:noFill/>
        </p:spPr>
      </p:pic>
    </p:spTree>
    <p:controls>
      <mc:AlternateContent xmlns:mc="http://schemas.openxmlformats.org/markup-compatibility/2006">
        <mc:Choice xmlns:v="urn:schemas-microsoft-com:vml" Requires="v">
          <p:control spid="4112"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ECB1E477-4FFD-4D8B-A54F-AD2A2EFCA3A8}"/>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2"/>
          <p:cNvSpPr>
            <a:spLocks noGrp="1" noChangeArrowheads="1"/>
          </p:cNvSpPr>
          <p:nvPr>
            <p:ph type="title"/>
          </p:nvPr>
        </p:nvSpPr>
        <p:spPr/>
        <p:txBody>
          <a:bodyPr/>
          <a:lstStyle/>
          <a:p>
            <a:pPr eaLnBrk="1" hangingPunct="1"/>
            <a:r>
              <a:rPr lang="en-GB" dirty="0"/>
              <a:t>Understanding pitch (2)</a:t>
            </a:r>
          </a:p>
        </p:txBody>
      </p:sp>
      <p:pic>
        <p:nvPicPr>
          <p:cNvPr id="6" name="Picture 6" descr="flash_icon">
            <a:extLst>
              <a:ext uri="{FF2B5EF4-FFF2-40B4-BE49-F238E27FC236}">
                <a16:creationId xmlns:a16="http://schemas.microsoft.com/office/drawing/2014/main" id="{83068C6E-9ED7-461E-AF56-0B09F594E8DC}"/>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7" descr="notes_icon">
            <a:extLst>
              <a:ext uri="{FF2B5EF4-FFF2-40B4-BE49-F238E27FC236}">
                <a16:creationId xmlns:a16="http://schemas.microsoft.com/office/drawing/2014/main" id="{F54DFCD5-8DB5-4D9C-8564-BC9A77A9C70E}"/>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8" name="Picture 7">
            <a:extLst>
              <a:ext uri="{FF2B5EF4-FFF2-40B4-BE49-F238E27FC236}">
                <a16:creationId xmlns:a16="http://schemas.microsoft.com/office/drawing/2014/main" id="{4D4E3972-1F33-4FF8-953A-A5D6AB7FA62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22051"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135" name="ShockwaveFlash1" r:id="rId2" imgW="8712360" imgH="5308560"/>
        </mc:Choice>
        <mc:Fallback>
          <p:control name="ShockwaveFlash1" r:id="rId2" imgW="8712360" imgH="5308560">
            <p:pic>
              <p:nvPicPr>
                <p:cNvPr id="3" name="ShockwaveFlash1">
                  <a:extLst>
                    <a:ext uri="{FF2B5EF4-FFF2-40B4-BE49-F238E27FC236}">
                      <a16:creationId xmlns:a16="http://schemas.microsoft.com/office/drawing/2014/main" id="{44D22DEE-6983-47C0-AB1B-7BF9AD614F9F}"/>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Planning and Carrying Out Investigations</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a:p>
            <a:r>
              <a:rPr lang="en-GB" sz="1600" dirty="0"/>
              <a:t>2. Cause and Effect</a:t>
            </a:r>
          </a:p>
          <a:p>
            <a:r>
              <a:rPr lang="en-GB" sz="1600" dirty="0"/>
              <a:t>3. Scale, Proportion, and Quantity</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Alexis banjo no jelly.png"/>
          <p:cNvPicPr>
            <a:picLocks noChangeAspect="1"/>
          </p:cNvPicPr>
          <p:nvPr/>
        </p:nvPicPr>
        <p:blipFill>
          <a:blip r:embed="rId3"/>
          <a:srcRect/>
          <a:stretch>
            <a:fillRect/>
          </a:stretch>
        </p:blipFill>
        <p:spPr bwMode="auto">
          <a:xfrm>
            <a:off x="4614863" y="1874838"/>
            <a:ext cx="3703637" cy="4614862"/>
          </a:xfrm>
          <a:prstGeom prst="rect">
            <a:avLst/>
          </a:prstGeom>
          <a:noFill/>
          <a:ln w="9525">
            <a:noFill/>
            <a:miter lim="800000"/>
            <a:headEnd/>
            <a:tailEnd/>
          </a:ln>
        </p:spPr>
      </p:pic>
      <p:sp>
        <p:nvSpPr>
          <p:cNvPr id="10243" name="Text Box 2"/>
          <p:cNvSpPr txBox="1">
            <a:spLocks noChangeArrowheads="1"/>
          </p:cNvSpPr>
          <p:nvPr/>
        </p:nvSpPr>
        <p:spPr bwMode="auto">
          <a:xfrm>
            <a:off x="450850" y="900113"/>
            <a:ext cx="8369300" cy="830262"/>
          </a:xfrm>
          <a:prstGeom prst="rect">
            <a:avLst/>
          </a:prstGeom>
          <a:noFill/>
          <a:ln w="9525">
            <a:noFill/>
            <a:miter lim="800000"/>
            <a:headEnd/>
            <a:tailEnd/>
          </a:ln>
        </p:spPr>
        <p:txBody>
          <a:bodyPr>
            <a:spAutoFit/>
          </a:bodyPr>
          <a:lstStyle/>
          <a:p>
            <a:r>
              <a:rPr lang="en-GB" sz="2400">
                <a:solidFill>
                  <a:srgbClr val="000066"/>
                </a:solidFill>
              </a:rPr>
              <a:t>Sound is a type of </a:t>
            </a:r>
            <a:r>
              <a:rPr lang="en-GB" altLang="en-US" sz="2400" b="1">
                <a:solidFill>
                  <a:srgbClr val="286DA6"/>
                </a:solidFill>
              </a:rPr>
              <a:t>wave</a:t>
            </a:r>
            <a:r>
              <a:rPr lang="en-GB" sz="2400">
                <a:solidFill>
                  <a:srgbClr val="000066"/>
                </a:solidFill>
              </a:rPr>
              <a:t>. Remember, a wave is a regular pattern of motion.</a:t>
            </a:r>
          </a:p>
        </p:txBody>
      </p:sp>
      <p:sp>
        <p:nvSpPr>
          <p:cNvPr id="10245" name="Rectangle 14"/>
          <p:cNvSpPr>
            <a:spLocks noGrp="1" noChangeArrowheads="1"/>
          </p:cNvSpPr>
          <p:nvPr>
            <p:ph type="title"/>
          </p:nvPr>
        </p:nvSpPr>
        <p:spPr/>
        <p:txBody>
          <a:bodyPr/>
          <a:lstStyle/>
          <a:p>
            <a:pPr eaLnBrk="1" hangingPunct="1"/>
            <a:r>
              <a:rPr lang="en-GB" dirty="0"/>
              <a:t>What is sound?</a:t>
            </a:r>
          </a:p>
        </p:txBody>
      </p:sp>
      <p:sp>
        <p:nvSpPr>
          <p:cNvPr id="9" name="Text Box 2"/>
          <p:cNvSpPr txBox="1">
            <a:spLocks noChangeArrowheads="1"/>
          </p:cNvSpPr>
          <p:nvPr/>
        </p:nvSpPr>
        <p:spPr bwMode="auto">
          <a:xfrm>
            <a:off x="461963" y="2171700"/>
            <a:ext cx="3937000" cy="1570038"/>
          </a:xfrm>
          <a:prstGeom prst="rect">
            <a:avLst/>
          </a:prstGeom>
          <a:noFill/>
          <a:ln w="9525">
            <a:noFill/>
            <a:miter lim="800000"/>
            <a:headEnd/>
            <a:tailEnd/>
          </a:ln>
        </p:spPr>
        <p:txBody>
          <a:bodyPr>
            <a:spAutoFit/>
          </a:bodyPr>
          <a:lstStyle/>
          <a:p>
            <a:r>
              <a:rPr lang="en-GB" altLang="en-US" sz="2400">
                <a:solidFill>
                  <a:srgbClr val="000066"/>
                </a:solidFill>
              </a:rPr>
              <a:t>When you pluck a banjo string, it causes the string to move quickly backward and forward.</a:t>
            </a:r>
          </a:p>
        </p:txBody>
      </p:sp>
      <p:sp>
        <p:nvSpPr>
          <p:cNvPr id="10" name="Text Box 4"/>
          <p:cNvSpPr txBox="1">
            <a:spLocks noChangeArrowheads="1"/>
          </p:cNvSpPr>
          <p:nvPr/>
        </p:nvSpPr>
        <p:spPr bwMode="auto">
          <a:xfrm>
            <a:off x="485775" y="4183063"/>
            <a:ext cx="5795963" cy="461962"/>
          </a:xfrm>
          <a:prstGeom prst="rect">
            <a:avLst/>
          </a:prstGeom>
          <a:noFill/>
          <a:ln w="9525">
            <a:noFill/>
            <a:miter lim="800000"/>
            <a:headEnd/>
            <a:tailEnd/>
          </a:ln>
        </p:spPr>
        <p:txBody>
          <a:bodyPr>
            <a:spAutoFit/>
          </a:bodyPr>
          <a:lstStyle/>
          <a:p>
            <a:r>
              <a:rPr lang="en-GB" altLang="en-US" sz="2400">
                <a:solidFill>
                  <a:srgbClr val="000066"/>
                </a:solidFill>
              </a:rPr>
              <a:t>This movement is called a </a:t>
            </a:r>
            <a:r>
              <a:rPr lang="en-GB" altLang="en-US" sz="2400" b="1">
                <a:solidFill>
                  <a:srgbClr val="286DA6"/>
                </a:solidFill>
              </a:rPr>
              <a:t>vibration</a:t>
            </a:r>
            <a:r>
              <a:rPr lang="en-GB" altLang="en-US" sz="2400">
                <a:solidFill>
                  <a:srgbClr val="000066"/>
                </a:solidFill>
              </a:rPr>
              <a:t>.</a:t>
            </a:r>
          </a:p>
        </p:txBody>
      </p:sp>
      <p:sp>
        <p:nvSpPr>
          <p:cNvPr id="13" name="Text Box 10"/>
          <p:cNvSpPr txBox="1">
            <a:spLocks noChangeArrowheads="1"/>
          </p:cNvSpPr>
          <p:nvPr/>
        </p:nvSpPr>
        <p:spPr bwMode="auto">
          <a:xfrm>
            <a:off x="439738" y="5086350"/>
            <a:ext cx="5438775" cy="830263"/>
          </a:xfrm>
          <a:prstGeom prst="rect">
            <a:avLst/>
          </a:prstGeom>
          <a:noFill/>
          <a:ln w="9525">
            <a:noFill/>
            <a:miter lim="800000"/>
            <a:headEnd/>
            <a:tailEnd/>
          </a:ln>
        </p:spPr>
        <p:txBody>
          <a:bodyPr>
            <a:spAutoFit/>
          </a:bodyPr>
          <a:lstStyle/>
          <a:p>
            <a:r>
              <a:rPr lang="en-GB" altLang="en-US" sz="2400">
                <a:solidFill>
                  <a:srgbClr val="000066"/>
                </a:solidFill>
              </a:rPr>
              <a:t>The vibrations repeat in a regular pattern, creating a sound wave.</a:t>
            </a:r>
          </a:p>
        </p:txBody>
      </p:sp>
      <p:pic>
        <p:nvPicPr>
          <p:cNvPr id="11" name="Picture 19">
            <a:hlinkClick r:id="" action="ppaction://hlinkshowjump?jump=nextslide"/>
            <a:extLst>
              <a:ext uri="{FF2B5EF4-FFF2-40B4-BE49-F238E27FC236}">
                <a16:creationId xmlns:a16="http://schemas.microsoft.com/office/drawing/2014/main" id="{D3C02E63-6E14-4EFE-8030-0309A60075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0850" y="900113"/>
            <a:ext cx="8369300" cy="461962"/>
          </a:xfrm>
          <a:prstGeom prst="rect">
            <a:avLst/>
          </a:prstGeom>
          <a:noFill/>
          <a:ln w="9525">
            <a:noFill/>
            <a:miter lim="800000"/>
            <a:headEnd/>
            <a:tailEnd/>
          </a:ln>
        </p:spPr>
        <p:txBody>
          <a:bodyPr>
            <a:spAutoFit/>
          </a:bodyPr>
          <a:lstStyle/>
          <a:p>
            <a:r>
              <a:rPr lang="en-GB" sz="2400">
                <a:solidFill>
                  <a:srgbClr val="000066"/>
                </a:solidFill>
              </a:rPr>
              <a:t>There are many different types of sounds.</a:t>
            </a:r>
          </a:p>
        </p:txBody>
      </p:sp>
      <p:sp>
        <p:nvSpPr>
          <p:cNvPr id="11268" name="Rectangle 14"/>
          <p:cNvSpPr>
            <a:spLocks noGrp="1" noChangeArrowheads="1"/>
          </p:cNvSpPr>
          <p:nvPr>
            <p:ph type="title"/>
          </p:nvPr>
        </p:nvSpPr>
        <p:spPr/>
        <p:txBody>
          <a:bodyPr/>
          <a:lstStyle/>
          <a:p>
            <a:pPr eaLnBrk="1" hangingPunct="1"/>
            <a:r>
              <a:rPr lang="en-GB" dirty="0"/>
              <a:t>Different types of sounds</a:t>
            </a:r>
          </a:p>
        </p:txBody>
      </p:sp>
      <p:sp>
        <p:nvSpPr>
          <p:cNvPr id="11" name="Text Box 2"/>
          <p:cNvSpPr txBox="1">
            <a:spLocks noChangeArrowheads="1"/>
          </p:cNvSpPr>
          <p:nvPr/>
        </p:nvSpPr>
        <p:spPr bwMode="auto">
          <a:xfrm>
            <a:off x="450850" y="5381625"/>
            <a:ext cx="8369300" cy="830263"/>
          </a:xfrm>
          <a:prstGeom prst="rect">
            <a:avLst/>
          </a:prstGeom>
          <a:noFill/>
          <a:ln w="9525">
            <a:noFill/>
            <a:miter lim="800000"/>
            <a:headEnd/>
            <a:tailEnd/>
          </a:ln>
        </p:spPr>
        <p:txBody>
          <a:bodyPr>
            <a:spAutoFit/>
          </a:bodyPr>
          <a:lstStyle/>
          <a:p>
            <a:r>
              <a:rPr lang="en-GB" sz="2400">
                <a:solidFill>
                  <a:srgbClr val="000066"/>
                </a:solidFill>
              </a:rPr>
              <a:t>Each different sound has its own sound wave. </a:t>
            </a:r>
            <a:br>
              <a:rPr lang="en-GB" sz="2400">
                <a:solidFill>
                  <a:srgbClr val="000066"/>
                </a:solidFill>
              </a:rPr>
            </a:br>
            <a:r>
              <a:rPr lang="en-GB" sz="2400">
                <a:solidFill>
                  <a:srgbClr val="000066"/>
                </a:solidFill>
              </a:rPr>
              <a:t>Sound waves can be very different from each other!</a:t>
            </a:r>
          </a:p>
        </p:txBody>
      </p:sp>
      <p:sp>
        <p:nvSpPr>
          <p:cNvPr id="14" name="Text Box 2"/>
          <p:cNvSpPr txBox="1">
            <a:spLocks noChangeArrowheads="1"/>
          </p:cNvSpPr>
          <p:nvPr/>
        </p:nvSpPr>
        <p:spPr bwMode="auto">
          <a:xfrm>
            <a:off x="450850" y="1492250"/>
            <a:ext cx="8369300" cy="831850"/>
          </a:xfrm>
          <a:prstGeom prst="rect">
            <a:avLst/>
          </a:prstGeom>
          <a:noFill/>
          <a:ln w="9525">
            <a:noFill/>
            <a:miter lim="800000"/>
            <a:headEnd/>
            <a:tailEnd/>
          </a:ln>
        </p:spPr>
        <p:txBody>
          <a:bodyPr>
            <a:spAutoFit/>
          </a:bodyPr>
          <a:lstStyle/>
          <a:p>
            <a:r>
              <a:rPr lang="en-GB" sz="2400">
                <a:solidFill>
                  <a:srgbClr val="000066"/>
                </a:solidFill>
              </a:rPr>
              <a:t>How many can you think of, and what makes them different from each other?</a:t>
            </a:r>
          </a:p>
        </p:txBody>
      </p:sp>
      <p:pic>
        <p:nvPicPr>
          <p:cNvPr id="15" name="Picture 14" descr="Sound waves_example sounds.png"/>
          <p:cNvPicPr>
            <a:picLocks noChangeAspect="1"/>
          </p:cNvPicPr>
          <p:nvPr/>
        </p:nvPicPr>
        <p:blipFill>
          <a:blip r:embed="rId3"/>
          <a:srcRect/>
          <a:stretch>
            <a:fillRect/>
          </a:stretch>
        </p:blipFill>
        <p:spPr bwMode="auto">
          <a:xfrm>
            <a:off x="984250" y="2481263"/>
            <a:ext cx="7123113" cy="2900362"/>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286FA575-3BE9-4ED3-8F5E-0229CE7BCFC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0850" y="900113"/>
            <a:ext cx="8369300" cy="461962"/>
          </a:xfrm>
          <a:prstGeom prst="rect">
            <a:avLst/>
          </a:prstGeom>
          <a:noFill/>
          <a:ln w="9525">
            <a:noFill/>
            <a:miter lim="800000"/>
            <a:headEnd/>
            <a:tailEnd/>
          </a:ln>
        </p:spPr>
        <p:txBody>
          <a:bodyPr>
            <a:spAutoFit/>
          </a:bodyPr>
          <a:lstStyle/>
          <a:p>
            <a:r>
              <a:rPr lang="en-GB" sz="2400">
                <a:solidFill>
                  <a:srgbClr val="000066"/>
                </a:solidFill>
              </a:rPr>
              <a:t>Sounds can be loud, soft, or anywhere in between!</a:t>
            </a:r>
          </a:p>
        </p:txBody>
      </p:sp>
      <p:sp>
        <p:nvSpPr>
          <p:cNvPr id="12292" name="Rectangle 14"/>
          <p:cNvSpPr>
            <a:spLocks noGrp="1" noChangeArrowheads="1"/>
          </p:cNvSpPr>
          <p:nvPr>
            <p:ph type="title"/>
          </p:nvPr>
        </p:nvSpPr>
        <p:spPr/>
        <p:txBody>
          <a:bodyPr/>
          <a:lstStyle/>
          <a:p>
            <a:pPr eaLnBrk="1" hangingPunct="1"/>
            <a:r>
              <a:rPr lang="en-GB" dirty="0"/>
              <a:t>Vibrations and amplitude</a:t>
            </a:r>
          </a:p>
        </p:txBody>
      </p:sp>
      <p:sp>
        <p:nvSpPr>
          <p:cNvPr id="10" name="Text Box 2"/>
          <p:cNvSpPr txBox="1">
            <a:spLocks noChangeArrowheads="1"/>
          </p:cNvSpPr>
          <p:nvPr/>
        </p:nvSpPr>
        <p:spPr bwMode="auto">
          <a:xfrm>
            <a:off x="450850" y="1597025"/>
            <a:ext cx="8645525" cy="461963"/>
          </a:xfrm>
          <a:prstGeom prst="rect">
            <a:avLst/>
          </a:prstGeom>
          <a:noFill/>
          <a:ln w="9525">
            <a:noFill/>
            <a:miter lim="800000"/>
            <a:headEnd/>
            <a:tailEnd/>
          </a:ln>
        </p:spPr>
        <p:txBody>
          <a:bodyPr>
            <a:spAutoFit/>
          </a:bodyPr>
          <a:lstStyle/>
          <a:p>
            <a:r>
              <a:rPr lang="en-GB" sz="2400">
                <a:solidFill>
                  <a:srgbClr val="000066"/>
                </a:solidFill>
              </a:rPr>
              <a:t>For a loud sound, the vibrations in the sound wave are large.</a:t>
            </a:r>
          </a:p>
        </p:txBody>
      </p:sp>
      <p:sp>
        <p:nvSpPr>
          <p:cNvPr id="11" name="Text Box 2"/>
          <p:cNvSpPr txBox="1">
            <a:spLocks noChangeArrowheads="1"/>
          </p:cNvSpPr>
          <p:nvPr/>
        </p:nvSpPr>
        <p:spPr bwMode="auto">
          <a:xfrm>
            <a:off x="450850" y="2295525"/>
            <a:ext cx="4665663" cy="1200150"/>
          </a:xfrm>
          <a:prstGeom prst="rect">
            <a:avLst/>
          </a:prstGeom>
          <a:noFill/>
          <a:ln w="9525">
            <a:noFill/>
            <a:miter lim="800000"/>
            <a:headEnd/>
            <a:tailEnd/>
          </a:ln>
        </p:spPr>
        <p:txBody>
          <a:bodyPr>
            <a:spAutoFit/>
          </a:bodyPr>
          <a:lstStyle/>
          <a:p>
            <a:r>
              <a:rPr lang="en-GB" sz="2400">
                <a:solidFill>
                  <a:srgbClr val="000066"/>
                </a:solidFill>
              </a:rPr>
              <a:t>This means that the particles in the wave move backwards and forwards a long way.</a:t>
            </a:r>
          </a:p>
        </p:txBody>
      </p:sp>
      <p:sp>
        <p:nvSpPr>
          <p:cNvPr id="12" name="Text Box 2"/>
          <p:cNvSpPr txBox="1">
            <a:spLocks noChangeArrowheads="1"/>
          </p:cNvSpPr>
          <p:nvPr/>
        </p:nvSpPr>
        <p:spPr bwMode="auto">
          <a:xfrm>
            <a:off x="450850" y="3730625"/>
            <a:ext cx="4884738" cy="1200150"/>
          </a:xfrm>
          <a:prstGeom prst="rect">
            <a:avLst/>
          </a:prstGeom>
          <a:noFill/>
          <a:ln w="9525">
            <a:noFill/>
            <a:miter lim="800000"/>
            <a:headEnd/>
            <a:tailEnd/>
          </a:ln>
        </p:spPr>
        <p:txBody>
          <a:bodyPr>
            <a:spAutoFit/>
          </a:bodyPr>
          <a:lstStyle/>
          <a:p>
            <a:r>
              <a:rPr lang="en-GB" sz="2400">
                <a:solidFill>
                  <a:srgbClr val="000066"/>
                </a:solidFill>
              </a:rPr>
              <a:t>Another way of describing this is to say that the wave has a large </a:t>
            </a:r>
            <a:r>
              <a:rPr lang="en-GB" altLang="en-US" sz="2400" b="1">
                <a:solidFill>
                  <a:srgbClr val="286DA6"/>
                </a:solidFill>
              </a:rPr>
              <a:t>amplitude</a:t>
            </a:r>
            <a:r>
              <a:rPr lang="en-GB" sz="2400">
                <a:solidFill>
                  <a:srgbClr val="000066"/>
                </a:solidFill>
              </a:rPr>
              <a:t>.</a:t>
            </a:r>
          </a:p>
        </p:txBody>
      </p:sp>
      <p:sp>
        <p:nvSpPr>
          <p:cNvPr id="14" name="Text Box 2"/>
          <p:cNvSpPr txBox="1">
            <a:spLocks noChangeArrowheads="1"/>
          </p:cNvSpPr>
          <p:nvPr/>
        </p:nvSpPr>
        <p:spPr bwMode="auto">
          <a:xfrm>
            <a:off x="450850" y="5167313"/>
            <a:ext cx="4452938" cy="830262"/>
          </a:xfrm>
          <a:prstGeom prst="rect">
            <a:avLst/>
          </a:prstGeom>
          <a:noFill/>
          <a:ln w="9525">
            <a:noFill/>
            <a:miter lim="800000"/>
            <a:headEnd/>
            <a:tailEnd/>
          </a:ln>
        </p:spPr>
        <p:txBody>
          <a:bodyPr>
            <a:spAutoFit/>
          </a:bodyPr>
          <a:lstStyle/>
          <a:p>
            <a:r>
              <a:rPr lang="en-GB" sz="2400">
                <a:solidFill>
                  <a:srgbClr val="000066"/>
                </a:solidFill>
              </a:rPr>
              <a:t>Vibrations with a large amplitude make a loud sound.</a:t>
            </a:r>
          </a:p>
        </p:txBody>
      </p:sp>
      <p:pic>
        <p:nvPicPr>
          <p:cNvPr id="12297" name="Picture 16" descr="Sound waves_drum.png"/>
          <p:cNvPicPr>
            <a:picLocks noChangeAspect="1"/>
          </p:cNvPicPr>
          <p:nvPr/>
        </p:nvPicPr>
        <p:blipFill>
          <a:blip r:embed="rId3"/>
          <a:srcRect/>
          <a:stretch>
            <a:fillRect/>
          </a:stretch>
        </p:blipFill>
        <p:spPr bwMode="auto">
          <a:xfrm>
            <a:off x="5421313" y="2373313"/>
            <a:ext cx="2551112" cy="4275137"/>
          </a:xfrm>
          <a:prstGeom prst="rect">
            <a:avLst/>
          </a:prstGeom>
          <a:noFill/>
          <a:ln w="9525">
            <a:noFill/>
            <a:miter lim="800000"/>
            <a:headEnd/>
            <a:tailEnd/>
          </a:ln>
        </p:spPr>
      </p:pic>
      <p:pic>
        <p:nvPicPr>
          <p:cNvPr id="13" name="Picture 19">
            <a:hlinkClick r:id="" action="ppaction://hlinkshowjump?jump=nextslide"/>
            <a:extLst>
              <a:ext uri="{FF2B5EF4-FFF2-40B4-BE49-F238E27FC236}">
                <a16:creationId xmlns:a16="http://schemas.microsoft.com/office/drawing/2014/main" id="{28133CB9-5780-467A-BE79-121F7FB210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3"/>
          <p:cNvSpPr>
            <a:spLocks noGrp="1" noChangeArrowheads="1"/>
          </p:cNvSpPr>
          <p:nvPr>
            <p:ph type="title"/>
          </p:nvPr>
        </p:nvSpPr>
        <p:spPr/>
        <p:txBody>
          <a:bodyPr/>
          <a:lstStyle/>
          <a:p>
            <a:pPr eaLnBrk="1" hangingPunct="1"/>
            <a:r>
              <a:rPr lang="en-GB" dirty="0"/>
              <a:t>Loud and soft sounds</a:t>
            </a:r>
          </a:p>
        </p:txBody>
      </p:sp>
      <p:pic>
        <p:nvPicPr>
          <p:cNvPr id="7" name="Picture 6" descr="flash_icon">
            <a:extLst>
              <a:ext uri="{FF2B5EF4-FFF2-40B4-BE49-F238E27FC236}">
                <a16:creationId xmlns:a16="http://schemas.microsoft.com/office/drawing/2014/main" id="{FB1F3557-5526-4A53-99D7-2B708B00779E}"/>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E6ADFC77-2150-4BB1-A7FE-3EE61079872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6" descr="speaker">
            <a:extLst>
              <a:ext uri="{FF2B5EF4-FFF2-40B4-BE49-F238E27FC236}">
                <a16:creationId xmlns:a16="http://schemas.microsoft.com/office/drawing/2014/main" id="{5ECC0D03-6695-4F3D-8F79-4D6291FCBF33}"/>
              </a:ext>
            </a:extLst>
          </p:cNvPr>
          <p:cNvPicPr>
            <a:picLocks noChangeAspect="1" noChangeArrowheads="1"/>
          </p:cNvPicPr>
          <p:nvPr/>
        </p:nvPicPr>
        <p:blipFill>
          <a:blip r:embed="rId7"/>
          <a:srcRect/>
          <a:stretch>
            <a:fillRect/>
          </a:stretch>
        </p:blipFill>
        <p:spPr bwMode="auto">
          <a:xfrm>
            <a:off x="8026454" y="61748"/>
            <a:ext cx="582036" cy="519113"/>
          </a:xfrm>
          <a:prstGeom prst="rect">
            <a:avLst/>
          </a:prstGeom>
          <a:noFill/>
        </p:spPr>
      </p:pic>
    </p:spTree>
    <p:controls>
      <mc:AlternateContent xmlns:mc="http://schemas.openxmlformats.org/markup-compatibility/2006">
        <mc:Choice xmlns:v="urn:schemas-microsoft-com:vml" Requires="v">
          <p:control spid="1039"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38B39C65-7EDC-414A-BF86-0AE7B3225B39}"/>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0850" y="900113"/>
            <a:ext cx="8369300" cy="830262"/>
          </a:xfrm>
          <a:prstGeom prst="rect">
            <a:avLst/>
          </a:prstGeom>
          <a:noFill/>
          <a:ln w="9525">
            <a:noFill/>
            <a:miter lim="800000"/>
            <a:headEnd/>
            <a:tailEnd/>
          </a:ln>
        </p:spPr>
        <p:txBody>
          <a:bodyPr>
            <a:spAutoFit/>
          </a:bodyPr>
          <a:lstStyle/>
          <a:p>
            <a:r>
              <a:rPr lang="en-GB" sz="2400">
                <a:solidFill>
                  <a:srgbClr val="000066"/>
                </a:solidFill>
              </a:rPr>
              <a:t>The </a:t>
            </a:r>
            <a:r>
              <a:rPr lang="en-GB" altLang="en-US" sz="2400" b="1">
                <a:solidFill>
                  <a:srgbClr val="286DA6"/>
                </a:solidFill>
              </a:rPr>
              <a:t>pitch</a:t>
            </a:r>
            <a:r>
              <a:rPr lang="en-GB" sz="2400">
                <a:solidFill>
                  <a:srgbClr val="000066"/>
                </a:solidFill>
              </a:rPr>
              <a:t> of a sound wave is how high or low it sounds when we hear it.</a:t>
            </a:r>
          </a:p>
        </p:txBody>
      </p:sp>
      <p:sp>
        <p:nvSpPr>
          <p:cNvPr id="13316" name="Rectangle 14"/>
          <p:cNvSpPr>
            <a:spLocks noGrp="1" noChangeArrowheads="1"/>
          </p:cNvSpPr>
          <p:nvPr>
            <p:ph type="title"/>
          </p:nvPr>
        </p:nvSpPr>
        <p:spPr/>
        <p:txBody>
          <a:bodyPr/>
          <a:lstStyle/>
          <a:p>
            <a:pPr eaLnBrk="1" hangingPunct="1"/>
            <a:r>
              <a:rPr lang="en-GB" dirty="0"/>
              <a:t>Pitch and frequency</a:t>
            </a:r>
          </a:p>
        </p:txBody>
      </p:sp>
      <p:sp>
        <p:nvSpPr>
          <p:cNvPr id="9" name="Text Box 2"/>
          <p:cNvSpPr txBox="1">
            <a:spLocks noChangeArrowheads="1"/>
          </p:cNvSpPr>
          <p:nvPr/>
        </p:nvSpPr>
        <p:spPr bwMode="auto">
          <a:xfrm>
            <a:off x="450850" y="1889125"/>
            <a:ext cx="5081588" cy="830263"/>
          </a:xfrm>
          <a:prstGeom prst="rect">
            <a:avLst/>
          </a:prstGeom>
          <a:noFill/>
          <a:ln w="9525">
            <a:noFill/>
            <a:miter lim="800000"/>
            <a:headEnd/>
            <a:tailEnd/>
          </a:ln>
        </p:spPr>
        <p:txBody>
          <a:bodyPr>
            <a:spAutoFit/>
          </a:bodyPr>
          <a:lstStyle/>
          <a:p>
            <a:r>
              <a:rPr lang="en-GB" sz="2400">
                <a:solidFill>
                  <a:srgbClr val="000066"/>
                </a:solidFill>
              </a:rPr>
              <a:t>Pitch is affected by how </a:t>
            </a:r>
            <a:r>
              <a:rPr lang="en-GB" sz="2400" b="1">
                <a:solidFill>
                  <a:srgbClr val="000066"/>
                </a:solidFill>
              </a:rPr>
              <a:t>quickly</a:t>
            </a:r>
            <a:r>
              <a:rPr lang="en-GB" sz="2400">
                <a:solidFill>
                  <a:srgbClr val="000066"/>
                </a:solidFill>
              </a:rPr>
              <a:t> vibrations happen in the wave. </a:t>
            </a:r>
          </a:p>
        </p:txBody>
      </p:sp>
      <p:sp>
        <p:nvSpPr>
          <p:cNvPr id="13" name="Text Box 2"/>
          <p:cNvSpPr txBox="1">
            <a:spLocks noChangeArrowheads="1"/>
          </p:cNvSpPr>
          <p:nvPr/>
        </p:nvSpPr>
        <p:spPr bwMode="auto">
          <a:xfrm>
            <a:off x="450850" y="3867150"/>
            <a:ext cx="4692650" cy="1200150"/>
          </a:xfrm>
          <a:prstGeom prst="rect">
            <a:avLst/>
          </a:prstGeom>
          <a:noFill/>
          <a:ln w="9525">
            <a:noFill/>
            <a:miter lim="800000"/>
            <a:headEnd/>
            <a:tailEnd/>
          </a:ln>
        </p:spPr>
        <p:txBody>
          <a:bodyPr>
            <a:spAutoFit/>
          </a:bodyPr>
          <a:lstStyle/>
          <a:p>
            <a:r>
              <a:rPr lang="en-GB" sz="2400">
                <a:solidFill>
                  <a:srgbClr val="000066"/>
                </a:solidFill>
              </a:rPr>
              <a:t>Another way of describing this is to say that the wave has a </a:t>
            </a:r>
            <a:r>
              <a:rPr lang="en-GB" altLang="en-US" sz="2400">
                <a:solidFill>
                  <a:srgbClr val="000066"/>
                </a:solidFill>
              </a:rPr>
              <a:t>high</a:t>
            </a:r>
            <a:r>
              <a:rPr lang="en-GB" altLang="en-US" sz="2400" b="1">
                <a:solidFill>
                  <a:srgbClr val="286DA6"/>
                </a:solidFill>
              </a:rPr>
              <a:t> frequency</a:t>
            </a:r>
            <a:r>
              <a:rPr lang="en-GB" sz="2400">
                <a:solidFill>
                  <a:srgbClr val="000066"/>
                </a:solidFill>
              </a:rPr>
              <a:t>.</a:t>
            </a:r>
          </a:p>
        </p:txBody>
      </p:sp>
      <p:sp>
        <p:nvSpPr>
          <p:cNvPr id="18" name="Text Box 2"/>
          <p:cNvSpPr txBox="1">
            <a:spLocks noChangeArrowheads="1"/>
          </p:cNvSpPr>
          <p:nvPr/>
        </p:nvSpPr>
        <p:spPr bwMode="auto">
          <a:xfrm>
            <a:off x="474663" y="2878138"/>
            <a:ext cx="5353050" cy="830262"/>
          </a:xfrm>
          <a:prstGeom prst="rect">
            <a:avLst/>
          </a:prstGeom>
          <a:noFill/>
          <a:ln w="9525">
            <a:noFill/>
            <a:miter lim="800000"/>
            <a:headEnd/>
            <a:tailEnd/>
          </a:ln>
        </p:spPr>
        <p:txBody>
          <a:bodyPr>
            <a:spAutoFit/>
          </a:bodyPr>
          <a:lstStyle/>
          <a:p>
            <a:r>
              <a:rPr lang="en-GB" sz="2400">
                <a:solidFill>
                  <a:srgbClr val="000066"/>
                </a:solidFill>
              </a:rPr>
              <a:t>Vibrations that happen quickly </a:t>
            </a:r>
            <a:br>
              <a:rPr lang="en-GB" sz="2400">
                <a:solidFill>
                  <a:srgbClr val="000066"/>
                </a:solidFill>
              </a:rPr>
            </a:br>
            <a:r>
              <a:rPr lang="en-GB" sz="2400">
                <a:solidFill>
                  <a:srgbClr val="000066"/>
                </a:solidFill>
              </a:rPr>
              <a:t>make a sound with a high pitch.</a:t>
            </a:r>
          </a:p>
        </p:txBody>
      </p:sp>
      <p:sp>
        <p:nvSpPr>
          <p:cNvPr id="19" name="Text Box 2"/>
          <p:cNvSpPr txBox="1">
            <a:spLocks noChangeArrowheads="1"/>
          </p:cNvSpPr>
          <p:nvPr/>
        </p:nvSpPr>
        <p:spPr bwMode="auto">
          <a:xfrm>
            <a:off x="450850" y="5224463"/>
            <a:ext cx="5354638" cy="831850"/>
          </a:xfrm>
          <a:prstGeom prst="rect">
            <a:avLst/>
          </a:prstGeom>
          <a:noFill/>
          <a:ln w="9525">
            <a:noFill/>
            <a:miter lim="800000"/>
            <a:headEnd/>
            <a:tailEnd/>
          </a:ln>
        </p:spPr>
        <p:txBody>
          <a:bodyPr>
            <a:spAutoFit/>
          </a:bodyPr>
          <a:lstStyle/>
          <a:p>
            <a:r>
              <a:rPr lang="en-GB" sz="2400">
                <a:solidFill>
                  <a:srgbClr val="000066"/>
                </a:solidFill>
              </a:rPr>
              <a:t>High frequency vibrations make </a:t>
            </a:r>
            <a:br>
              <a:rPr lang="en-GB" sz="2400">
                <a:solidFill>
                  <a:srgbClr val="000066"/>
                </a:solidFill>
              </a:rPr>
            </a:br>
            <a:r>
              <a:rPr lang="en-GB" sz="2400">
                <a:solidFill>
                  <a:srgbClr val="000066"/>
                </a:solidFill>
              </a:rPr>
              <a:t>a sound with a high pitch.</a:t>
            </a:r>
          </a:p>
        </p:txBody>
      </p:sp>
      <p:pic>
        <p:nvPicPr>
          <p:cNvPr id="13321" name="Picture 19" descr="Sound waves_recorder.png"/>
          <p:cNvPicPr>
            <a:picLocks noChangeAspect="1"/>
          </p:cNvPicPr>
          <p:nvPr/>
        </p:nvPicPr>
        <p:blipFill>
          <a:blip r:embed="rId3"/>
          <a:srcRect/>
          <a:stretch>
            <a:fillRect/>
          </a:stretch>
        </p:blipFill>
        <p:spPr bwMode="auto">
          <a:xfrm>
            <a:off x="5732463" y="1976438"/>
            <a:ext cx="2400300" cy="4619625"/>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7A9B3516-BCDB-4701-AB2B-77D2899ADC1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5"/>
          <p:cNvSpPr>
            <a:spLocks noGrp="1" noChangeArrowheads="1"/>
          </p:cNvSpPr>
          <p:nvPr>
            <p:ph type="title"/>
          </p:nvPr>
        </p:nvSpPr>
        <p:spPr/>
        <p:txBody>
          <a:bodyPr/>
          <a:lstStyle/>
          <a:p>
            <a:pPr eaLnBrk="1" hangingPunct="1"/>
            <a:r>
              <a:rPr lang="en-GB" dirty="0"/>
              <a:t>High or low pitch</a:t>
            </a:r>
          </a:p>
        </p:txBody>
      </p:sp>
      <p:pic>
        <p:nvPicPr>
          <p:cNvPr id="7" name="Picture 6" descr="flash_icon">
            <a:extLst>
              <a:ext uri="{FF2B5EF4-FFF2-40B4-BE49-F238E27FC236}">
                <a16:creationId xmlns:a16="http://schemas.microsoft.com/office/drawing/2014/main" id="{FF2F679E-C719-434F-BB5A-E8FE52C61416}"/>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5B985392-ADF8-4D71-968D-0BBAC3C6A5E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6" descr="speaker">
            <a:extLst>
              <a:ext uri="{FF2B5EF4-FFF2-40B4-BE49-F238E27FC236}">
                <a16:creationId xmlns:a16="http://schemas.microsoft.com/office/drawing/2014/main" id="{9382E14A-5618-4137-A813-23EAAAC5273A}"/>
              </a:ext>
            </a:extLst>
          </p:cNvPr>
          <p:cNvPicPr>
            <a:picLocks noChangeAspect="1" noChangeArrowheads="1"/>
          </p:cNvPicPr>
          <p:nvPr/>
        </p:nvPicPr>
        <p:blipFill>
          <a:blip r:embed="rId7"/>
          <a:srcRect/>
          <a:stretch>
            <a:fillRect/>
          </a:stretch>
        </p:blipFill>
        <p:spPr bwMode="auto">
          <a:xfrm>
            <a:off x="8026454" y="61748"/>
            <a:ext cx="582036" cy="519113"/>
          </a:xfrm>
          <a:prstGeom prst="rect">
            <a:avLst/>
          </a:prstGeom>
          <a:noFill/>
        </p:spPr>
      </p:pic>
    </p:spTree>
    <p:controls>
      <mc:AlternateContent xmlns:mc="http://schemas.openxmlformats.org/markup-compatibility/2006">
        <mc:Choice xmlns:v="urn:schemas-microsoft-com:vml" Requires="v">
          <p:control spid="2063"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267B5A79-C256-4A46-85A5-E2715DAC7631}"/>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4"/>
          <p:cNvSpPr>
            <a:spLocks noGrp="1" noChangeArrowheads="1"/>
          </p:cNvSpPr>
          <p:nvPr>
            <p:ph type="title"/>
          </p:nvPr>
        </p:nvSpPr>
        <p:spPr/>
        <p:txBody>
          <a:bodyPr/>
          <a:lstStyle/>
          <a:p>
            <a:pPr eaLnBrk="1" hangingPunct="1"/>
            <a:r>
              <a:rPr lang="en-GB" dirty="0"/>
              <a:t>How is pitch created?</a:t>
            </a:r>
          </a:p>
        </p:txBody>
      </p:sp>
      <p:pic>
        <p:nvPicPr>
          <p:cNvPr id="8" name="Picture 6" descr="flash_icon">
            <a:extLst>
              <a:ext uri="{FF2B5EF4-FFF2-40B4-BE49-F238E27FC236}">
                <a16:creationId xmlns:a16="http://schemas.microsoft.com/office/drawing/2014/main" id="{9736B76F-1BCA-45BD-B50A-206261A7B69F}"/>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CAA5438A-9646-4B0D-9951-6D64FCA77CCB}"/>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4FBD4EBE-555A-4A6D-BDDE-1476919A481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speaker">
            <a:extLst>
              <a:ext uri="{FF2B5EF4-FFF2-40B4-BE49-F238E27FC236}">
                <a16:creationId xmlns:a16="http://schemas.microsoft.com/office/drawing/2014/main" id="{9E6F4098-580C-4BD0-B35E-E8647CD33D65}"/>
              </a:ext>
            </a:extLst>
          </p:cNvPr>
          <p:cNvPicPr>
            <a:picLocks noChangeAspect="1" noChangeArrowheads="1"/>
          </p:cNvPicPr>
          <p:nvPr/>
        </p:nvPicPr>
        <p:blipFill>
          <a:blip r:embed="rId8"/>
          <a:srcRect/>
          <a:stretch>
            <a:fillRect/>
          </a:stretch>
        </p:blipFill>
        <p:spPr bwMode="auto">
          <a:xfrm>
            <a:off x="7487196" y="61748"/>
            <a:ext cx="582036" cy="519113"/>
          </a:xfrm>
          <a:prstGeom prst="rect">
            <a:avLst/>
          </a:prstGeom>
          <a:noFill/>
        </p:spPr>
      </p:pic>
    </p:spTree>
    <p:controls>
      <mc:AlternateContent xmlns:mc="http://schemas.openxmlformats.org/markup-compatibility/2006">
        <mc:Choice xmlns:v="urn:schemas-microsoft-com:vml" Requires="v">
          <p:control spid="3087"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CA27DEFE-4049-45BE-ABDC-27A319AA2EE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2361</TotalTime>
  <Words>546</Words>
  <Application>Microsoft Office PowerPoint</Application>
  <PresentationFormat>On-screen Show (4:3)</PresentationFormat>
  <Paragraphs>59</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Wingdings 2</vt:lpstr>
      <vt:lpstr>Default Design</vt:lpstr>
      <vt:lpstr>3_Default Design</vt:lpstr>
      <vt:lpstr>Sound Waves</vt:lpstr>
      <vt:lpstr>Information</vt:lpstr>
      <vt:lpstr>What is sound?</vt:lpstr>
      <vt:lpstr>Different types of sounds</vt:lpstr>
      <vt:lpstr>Vibrations and amplitude</vt:lpstr>
      <vt:lpstr>Loud and soft sounds</vt:lpstr>
      <vt:lpstr>Pitch and frequency</vt:lpstr>
      <vt:lpstr>High or low pitch</vt:lpstr>
      <vt:lpstr>How is pitch created?</vt:lpstr>
      <vt:lpstr>Understanding pitch (1)</vt:lpstr>
      <vt:lpstr>Understanding pitch (2)</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Waves</dc:title>
  <dc:subject>Boardworks Elementary School Physical Science</dc:subject>
  <dc:creator>Boardworks</dc:creator>
  <cp:lastModifiedBy>Tim Crilly</cp:lastModifiedBy>
  <cp:revision>170</cp:revision>
  <dcterms:created xsi:type="dcterms:W3CDTF">2006-08-31T11:11:10Z</dcterms:created>
  <dcterms:modified xsi:type="dcterms:W3CDTF">2018-12-04T11:05:54Z</dcterms:modified>
</cp:coreProperties>
</file>