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notesSlides/notesSlide3.xml" ContentType="application/vnd.openxmlformats-officedocument.presentationml.notesSlide+xml"/>
  <Override PartName="/ppt/activeX/activeX2.xml" ContentType="application/vnd.ms-office.activeX+xml"/>
  <Override PartName="/ppt/notesSlides/notesSlide4.xml" ContentType="application/vnd.openxmlformats-officedocument.presentationml.notesSlide+xml"/>
  <Override PartName="/ppt/activeX/activeX3.xml" ContentType="application/vnd.ms-office.activeX+xml"/>
  <Override PartName="/ppt/notesSlides/notesSlide5.xml" ContentType="application/vnd.openxmlformats-officedocument.presentationml.notesSlide+xml"/>
  <Override PartName="/ppt/activeX/activeX4.xml" ContentType="application/vnd.ms-office.activeX+xml"/>
  <Override PartName="/ppt/notesSlides/notesSlide6.xml" ContentType="application/vnd.openxmlformats-officedocument.presentationml.notesSlide+xml"/>
  <Override PartName="/ppt/activeX/activeX5.xml" ContentType="application/vnd.ms-office.activeX+xml"/>
  <Override PartName="/ppt/notesSlides/notesSlide7.xml" ContentType="application/vnd.openxmlformats-officedocument.presentationml.notesSlide+xml"/>
  <Override PartName="/ppt/activeX/activeX6.xml" ContentType="application/vnd.ms-office.activeX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ctiveX/activeX7.xml" ContentType="application/vnd.ms-office.activeX+xml"/>
  <Override PartName="/ppt/notesSlides/notesSlide12.xml" ContentType="application/vnd.openxmlformats-officedocument.presentationml.notesSlide+xml"/>
  <Override PartName="/ppt/activeX/activeX8.xml" ContentType="application/vnd.ms-office.activeX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701" r:id="rId2"/>
  </p:sldMasterIdLst>
  <p:notesMasterIdLst>
    <p:notesMasterId r:id="rId16"/>
  </p:notesMasterIdLst>
  <p:handoutMasterIdLst>
    <p:handoutMasterId r:id="rId17"/>
  </p:handoutMasterIdLst>
  <p:sldIdLst>
    <p:sldId id="257" r:id="rId3"/>
    <p:sldId id="527" r:id="rId4"/>
    <p:sldId id="528" r:id="rId5"/>
    <p:sldId id="530" r:id="rId6"/>
    <p:sldId id="531" r:id="rId7"/>
    <p:sldId id="532" r:id="rId8"/>
    <p:sldId id="533" r:id="rId9"/>
    <p:sldId id="262" r:id="rId10"/>
    <p:sldId id="263" r:id="rId11"/>
    <p:sldId id="267" r:id="rId12"/>
    <p:sldId id="268" r:id="rId13"/>
    <p:sldId id="264" r:id="rId14"/>
    <p:sldId id="266" r:id="rId15"/>
  </p:sldIdLst>
  <p:sldSz cx="9144000" cy="6858000" type="screen4x3"/>
  <p:notesSz cx="6858000" cy="9296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pos="2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6DA6"/>
    <a:srgbClr val="FF66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917" autoAdjust="0"/>
    <p:restoredTop sz="83104" autoAdjust="0"/>
  </p:normalViewPr>
  <p:slideViewPr>
    <p:cSldViewPr snapToGrid="0">
      <p:cViewPr varScale="1">
        <p:scale>
          <a:sx n="85" d="100"/>
          <a:sy n="85" d="100"/>
        </p:scale>
        <p:origin x="540" y="72"/>
      </p:cViewPr>
      <p:guideLst>
        <p:guide orient="horz" pos="482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2064" y="108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7BF711-73EF-4022-99CF-C933F78137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29968"/>
            <a:ext cx="297180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4300F097-34B4-4C97-BD44-CA73B24F24E2}" type="slidenum">
              <a:rPr lang="en-GB" b="1" smtClean="0"/>
              <a:pPr/>
              <a:t>‹#›</a:t>
            </a:fld>
            <a:endParaRPr lang="en-GB" b="1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5386E7F-476E-460B-BA91-5A45DB71C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5" rIns="92830" bIns="46415" anchor="b"/>
          <a:lstStyle/>
          <a:p>
            <a:pPr algn="ctr"/>
            <a:r>
              <a:rPr lang="en-GB" sz="1200" b="1" dirty="0"/>
              <a:t>© Boardworks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916A1043-9A25-4670-A630-C617A3AD8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26" y="116205"/>
            <a:ext cx="506694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5" rIns="92830" bIns="46415" anchor="b"/>
          <a:lstStyle/>
          <a:p>
            <a:pPr algn="ctr"/>
            <a:r>
              <a:rPr lang="en-GB" sz="1200" b="1" dirty="0"/>
              <a:t>Boardworks Elementary School Physical Science</a:t>
            </a:r>
          </a:p>
        </p:txBody>
      </p:sp>
    </p:spTree>
    <p:extLst>
      <p:ext uri="{BB962C8B-B14F-4D97-AF65-F5344CB8AC3E}">
        <p14:creationId xmlns:p14="http://schemas.microsoft.com/office/powerpoint/2010/main" val="35705518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>
            <a:extLst>
              <a:ext uri="{FF2B5EF4-FFF2-40B4-BE49-F238E27FC236}">
                <a16:creationId xmlns:a16="http://schemas.microsoft.com/office/drawing/2014/main" id="{95FBEB75-8558-4BD9-AC00-373AA447AFE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48A9D49C-BB22-437C-BCEA-30D33B53BA5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5791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CAF3D8C7-4192-4BAC-A446-1708DA7D5B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6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fld id="{9A594C33-79EE-48AE-8941-4301E0B4E38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9C9909DE-D5E2-4414-A77C-AAF87D3B6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5" rIns="92830" bIns="46415"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C7385C06-F936-40DF-A76E-8D1804D1D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26" y="116205"/>
            <a:ext cx="506694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5" rIns="92830" bIns="46415"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Elementary School Physical Science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666F2501-5263-46DE-855C-AAE3663E06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243" indent="-29009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374" indent="-232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4523" indent="-232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8672" indent="-232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96B108-210B-47B3-B903-058C272BBC50}" type="slidenum">
              <a:rPr lang="en-GB" altLang="en-US"/>
              <a:pPr eaLnBrk="1" hangingPunct="1"/>
              <a:t>1</a:t>
            </a:fld>
            <a:endParaRPr lang="en-GB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8E54B536-1A89-4A05-96C4-61902722E2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798919F-91C3-43CA-85A0-B9A90E3590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E36F6474-10C5-47CC-ACD1-2EC256C0A3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243" indent="-29009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374" indent="-232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4523" indent="-232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8672" indent="-232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FCCD3C-2625-45EC-B93E-0AE82BC59ABD}" type="slidenum">
              <a:rPr lang="en-GB" altLang="en-US"/>
              <a:pPr eaLnBrk="1" hangingPunct="1"/>
              <a:t>10</a:t>
            </a:fld>
            <a:endParaRPr lang="en-GB" altLang="en-US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443BC672-CCD0-4285-93AA-3AEC1387AD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027FD535-F224-4FCF-948F-6B93FB6C59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b="1" dirty="0"/>
              <a:t>Teacher notes</a:t>
            </a:r>
          </a:p>
          <a:p>
            <a:r>
              <a:rPr lang="en-GB" dirty="0"/>
              <a:t>Collect students’ ideas about what happens when Alexis plucks the banjo string before moving to the next slide. Encourage students to explain their ideas using evidence.</a:t>
            </a:r>
          </a:p>
          <a:p>
            <a:endParaRPr lang="en-GB" dirty="0"/>
          </a:p>
          <a:p>
            <a:pPr defTabSz="928299">
              <a:defRPr/>
            </a:pPr>
            <a:r>
              <a:rPr lang="en-GB" dirty="0"/>
              <a:t>This slide covers the Science and Engineering Practices:</a:t>
            </a:r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GB" b="1" dirty="0"/>
              <a:t>Constructing Explanations and Designing Solutions:</a:t>
            </a:r>
            <a:r>
              <a:rPr lang="en-GB" dirty="0"/>
              <a:t> Use information from observations (</a:t>
            </a:r>
            <a:r>
              <a:rPr lang="en-GB" dirty="0" err="1"/>
              <a:t>firsthand</a:t>
            </a:r>
            <a:r>
              <a:rPr lang="en-GB" dirty="0"/>
              <a:t> and from media) to construct an evidence-based account for natural phenomena.</a:t>
            </a:r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GB" b="1" dirty="0"/>
              <a:t>Engaging in Argument from Evidence: </a:t>
            </a:r>
            <a:r>
              <a:rPr lang="en-GB" dirty="0"/>
              <a:t>Construct an argument with evidence to support a claim.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17FCA851-7451-4D83-A8D2-C70A28191E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243" indent="-29009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374" indent="-232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4523" indent="-232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8672" indent="-232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974D5F1-A164-4577-ABE5-8088850F4A42}" type="slidenum">
              <a:rPr lang="en-GB" altLang="en-US"/>
              <a:pPr eaLnBrk="1" hangingPunct="1"/>
              <a:t>11</a:t>
            </a:fld>
            <a:endParaRPr lang="en-GB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DD7E15EF-BE7D-4990-88E6-A188D1A618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FFAE4146-ED93-46E5-97C6-3CE5345F74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C0780073-639A-4FBB-82D4-90EA89AE26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243" indent="-29009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374" indent="-232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4523" indent="-232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8672" indent="-232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68B5702-9466-4354-85F1-95603882D736}" type="slidenum">
              <a:rPr lang="en-GB" altLang="en-US"/>
              <a:pPr eaLnBrk="1" hangingPunct="1"/>
              <a:t>12</a:t>
            </a:fld>
            <a:endParaRPr lang="en-GB" altLang="en-US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110A082E-6F7B-4A84-828B-90C650A080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6E2B298E-CE45-4847-A487-18AD564CD2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DA4A731A-0A24-4210-8C7F-F8E8971691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243" indent="-29009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374" indent="-232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4523" indent="-232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8672" indent="-232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190DE81-3106-4AC1-9360-682CC351266E}" type="slidenum">
              <a:rPr lang="en-GB" altLang="en-US"/>
              <a:pPr eaLnBrk="1" hangingPunct="1"/>
              <a:t>13</a:t>
            </a:fld>
            <a:endParaRPr lang="en-GB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BDE91718-BD32-48B0-BFC2-8BAB747B5A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FEFEFE72-6D1B-4E2B-9A53-63BF3E6741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8299">
              <a:defRPr/>
            </a:pPr>
            <a:r>
              <a:rPr lang="en-GB" dirty="0"/>
              <a:t>This slide covers the Science and Engineering Practice:</a:t>
            </a:r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GB" b="1" dirty="0"/>
              <a:t>Constructing Explanations and Designing Solutions:</a:t>
            </a:r>
            <a:r>
              <a:rPr lang="en-GB" dirty="0"/>
              <a:t> Use information from observations (</a:t>
            </a:r>
            <a:r>
              <a:rPr lang="en-GB" dirty="0" err="1"/>
              <a:t>firsthand</a:t>
            </a:r>
            <a:r>
              <a:rPr lang="en-GB" dirty="0"/>
              <a:t> and from media) to construct an evidence-based account for natural phenomena.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29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9001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3918E-C32C-4255-B393-0345565385D7}" type="slidenum">
              <a:rPr lang="en-GB"/>
              <a:pPr/>
              <a:t>3</a:t>
            </a:fld>
            <a:endParaRPr lang="en-GB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Teacher notes</a:t>
            </a:r>
          </a:p>
          <a:p>
            <a:r>
              <a:rPr lang="en-GB" dirty="0"/>
              <a:t>Ask students to draw a picture that shows how they think James can hear Fuzz barking. Their pictures could be displayed around the board. Ensure students understand that </a:t>
            </a:r>
            <a:r>
              <a:rPr lang="en-GB" i="1" dirty="0"/>
              <a:t>to travel</a:t>
            </a:r>
            <a:r>
              <a:rPr lang="en-GB" dirty="0"/>
              <a:t> means </a:t>
            </a:r>
            <a:r>
              <a:rPr lang="en-GB" i="1" dirty="0"/>
              <a:t>to move</a:t>
            </a:r>
            <a:r>
              <a:rPr lang="en-GB" dirty="0"/>
              <a:t>.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506C9-6D96-42DE-B493-695603876F36}" type="slidenum">
              <a:rPr lang="en-GB"/>
              <a:pPr/>
              <a:t>4</a:t>
            </a:fld>
            <a:endParaRPr lang="en-GB"/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94C33-79EE-48AE-8941-4301E0B4E389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7159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8D4C2F-73DF-4045-9294-87DCA3F800FB}" type="slidenum">
              <a:rPr lang="en-GB"/>
              <a:pPr/>
              <a:t>6</a:t>
            </a:fld>
            <a:endParaRPr lang="en-GB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Teacher notes</a:t>
            </a:r>
          </a:p>
          <a:p>
            <a:r>
              <a:rPr lang="en-GB" dirty="0"/>
              <a:t>After watching the animation, students could re-enact the test using a quiet sound such as a ticking clock or wristwatch. Ask: </a:t>
            </a:r>
            <a:r>
              <a:rPr lang="en-GB" i="1" dirty="0"/>
              <a:t>“How can we make our test fair?”</a:t>
            </a:r>
            <a:r>
              <a:rPr lang="en-GB" dirty="0"/>
              <a:t> (e.g. by all starting at the same distance from the sound).</a:t>
            </a:r>
          </a:p>
          <a:p>
            <a:endParaRPr lang="en-GB" dirty="0"/>
          </a:p>
          <a:p>
            <a:pPr defTabSz="928299">
              <a:defRPr/>
            </a:pPr>
            <a:r>
              <a:rPr lang="en-GB" dirty="0"/>
              <a:t>This slide covers the Science and Engineering Practice:</a:t>
            </a:r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GB" b="1" dirty="0"/>
              <a:t>Planning and Carrying Out Investigations: </a:t>
            </a:r>
            <a:r>
              <a:rPr lang="en-GB" dirty="0"/>
              <a:t>Plan and conduct an investigation collaboratively to produce data to serve as the basis for evidence to answer a question.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FDD943-04B2-4B58-9C67-862E9DA5BC02}" type="slidenum">
              <a:rPr lang="en-GB"/>
              <a:pPr/>
              <a:t>7</a:t>
            </a:fld>
            <a:endParaRPr lang="en-GB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Teacher notes</a:t>
            </a:r>
          </a:p>
          <a:p>
            <a:r>
              <a:rPr lang="en-GB" dirty="0"/>
              <a:t>Draw students’ attention to the labels on the axes of the bar graph. Ask: </a:t>
            </a:r>
            <a:r>
              <a:rPr lang="en-GB" i="1" dirty="0"/>
              <a:t>“Was everyone the same distance away from Fuzz when they heard him panting?” </a:t>
            </a:r>
            <a:r>
              <a:rPr lang="en-GB" dirty="0"/>
              <a:t>, </a:t>
            </a:r>
            <a:r>
              <a:rPr lang="en-GB" i="1" dirty="0"/>
              <a:t>“If Fuzz was barking instead, do you think the kids would need to get this close to hear him?”</a:t>
            </a:r>
            <a:r>
              <a:rPr lang="en-GB" dirty="0"/>
              <a:t> and </a:t>
            </a:r>
            <a:r>
              <a:rPr lang="en-GB" i="1" dirty="0"/>
              <a:t>“How far away can you hear a dog barking?”</a:t>
            </a:r>
            <a:r>
              <a:rPr lang="en-GB" dirty="0"/>
              <a:t>  Let students discuss the questions, then ask: </a:t>
            </a:r>
            <a:r>
              <a:rPr lang="en-GB" i="1" dirty="0"/>
              <a:t>“Do loud sounds travel further?”</a:t>
            </a:r>
          </a:p>
          <a:p>
            <a:r>
              <a:rPr lang="en-US" dirty="0"/>
              <a:t>Ask students questions that require them to interpret the bar graph, such as </a:t>
            </a:r>
            <a:r>
              <a:rPr lang="en-US" i="1" dirty="0"/>
              <a:t>“Who had to get closest to Fuzz in order to hear him?”</a:t>
            </a:r>
            <a:r>
              <a:rPr lang="en-US" dirty="0"/>
              <a:t> (Jo).</a:t>
            </a:r>
          </a:p>
          <a:p>
            <a:endParaRPr lang="en-US" dirty="0"/>
          </a:p>
          <a:p>
            <a:pPr defTabSz="928299">
              <a:defRPr/>
            </a:pPr>
            <a:r>
              <a:rPr lang="en-GB" dirty="0"/>
              <a:t>This slide covers the Science and Engineering Practices:</a:t>
            </a:r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GB" b="1" dirty="0" err="1"/>
              <a:t>Analyzing</a:t>
            </a:r>
            <a:r>
              <a:rPr lang="en-GB" b="1" dirty="0"/>
              <a:t> and Interpreting Data: </a:t>
            </a:r>
            <a:r>
              <a:rPr lang="en-GB" dirty="0"/>
              <a:t>Use and share pictures, drawings, and/or writings of observations.</a:t>
            </a:r>
            <a:endParaRPr lang="en-GB" b="1" dirty="0"/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GB" b="1" dirty="0" err="1"/>
              <a:t>Analyzing</a:t>
            </a:r>
            <a:r>
              <a:rPr lang="en-GB" b="1" dirty="0"/>
              <a:t> and Interpreting Data:</a:t>
            </a:r>
            <a:r>
              <a:rPr lang="en-GB" dirty="0"/>
              <a:t> Use observations (</a:t>
            </a:r>
            <a:r>
              <a:rPr lang="en-GB" dirty="0" err="1"/>
              <a:t>firsthand</a:t>
            </a:r>
            <a:r>
              <a:rPr lang="en-GB" dirty="0"/>
              <a:t> or from media) to describe patterns and/or relationships in the natural and designed world(s) in order to answer scientific questions and solve problems.</a:t>
            </a:r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GB" b="1" dirty="0"/>
              <a:t>Using Mathematics and Computational Thinking: </a:t>
            </a:r>
            <a:r>
              <a:rPr lang="en-GB" dirty="0"/>
              <a:t>Describe, measure, and/or compare quantitative attributes of different objects and display the data using simple graphs.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F8ED1200-B46B-42B9-9DCF-FEF90AB0FB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243" indent="-29009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374" indent="-232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4523" indent="-232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8672" indent="-232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5E74371-FB3F-4BCB-AB8D-A16DD6D5E517}" type="slidenum">
              <a:rPr lang="en-GB" altLang="en-US"/>
              <a:pPr eaLnBrk="1" hangingPunct="1"/>
              <a:t>8</a:t>
            </a:fld>
            <a:endParaRPr lang="en-GB" alt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4FDB8C6D-7422-4012-8EE0-6A8525A05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29645CF4-EE7B-409D-9CF5-ED0ABE9395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AA1FC3B6-5A42-4EDE-B88D-6AB461EA5F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243" indent="-29009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374" indent="-232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4523" indent="-232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8672" indent="-232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D169A75-CB2E-49D9-8731-ECB08FB3D9D1}" type="slidenum">
              <a:rPr lang="en-GB" altLang="en-US"/>
              <a:pPr eaLnBrk="1" hangingPunct="1"/>
              <a:t>9</a:t>
            </a:fld>
            <a:endParaRPr lang="en-GB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F2780291-29F1-46F9-AB36-202E1CDA8A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28350978-B600-43C4-B658-38D6C85F54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1CC77EC-D8A8-4159-8546-3811CB4FD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310" y="1187865"/>
            <a:ext cx="4990744" cy="3110670"/>
          </a:xfrm>
        </p:spPr>
        <p:txBody>
          <a:bodyPr/>
          <a:lstStyle>
            <a:lvl1pPr algn="ctr">
              <a:lnSpc>
                <a:spcPct val="100000"/>
              </a:lnSpc>
              <a:defRPr sz="4400">
                <a:solidFill>
                  <a:srgbClr val="286DA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7710E3-B803-4BC1-B28F-DAEAEF4CF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FA866BAE-D38F-48BC-BE80-C8E5B8F67E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5194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7349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999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375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975"/>
            <a:ext cx="8229600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491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16912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470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649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580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314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2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7710E3-B803-4BC1-B28F-DAEAEF4CF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BEDEB8-A9C3-4367-BF40-FB60AF6FA1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8552" y="1300899"/>
            <a:ext cx="5712644" cy="2375555"/>
          </a:xfrm>
          <a:prstGeom prst="rect">
            <a:avLst/>
          </a:prstGeom>
        </p:spPr>
        <p:txBody>
          <a:bodyPr/>
          <a:lstStyle>
            <a:lvl1pPr marL="216000" indent="-216000">
              <a:buFont typeface="Wingdings 2" panose="05020102010507070707" pitchFamily="18" charset="2"/>
              <a:buChar char=""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474967-5D5D-47B0-9641-1895A87640B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148552" y="4271390"/>
            <a:ext cx="5712644" cy="23591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4EB760-B304-407E-93E6-2BC1C04C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F43ADC5B-499B-40DB-858C-27BBFD388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0723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535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917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67712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23147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0194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53975"/>
            <a:ext cx="2112962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363" y="53975"/>
            <a:ext cx="6188075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7343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3363" y="53975"/>
            <a:ext cx="845343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29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4476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696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3414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1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9476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439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5760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6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69678" name="Text Box 14">
            <a:extLst>
              <a:ext uri="{FF2B5EF4-FFF2-40B4-BE49-F238E27FC236}">
                <a16:creationId xmlns:a16="http://schemas.microsoft.com/office/drawing/2014/main" id="{77275881-F467-4DD5-98E8-487738658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13</a:t>
            </a:r>
          </a:p>
        </p:txBody>
      </p:sp>
      <p:pic>
        <p:nvPicPr>
          <p:cNvPr id="1030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E9E11B-3A97-4928-B183-7782102F547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</p:spTree>
    <p:custDataLst>
      <p:tags r:id="rId16"/>
    </p:custDataLst>
    <p:extLst>
      <p:ext uri="{BB962C8B-B14F-4D97-AF65-F5344CB8AC3E}">
        <p14:creationId xmlns:p14="http://schemas.microsoft.com/office/powerpoint/2010/main" val="1963227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>
            <a:extLst>
              <a:ext uri="{FF2B5EF4-FFF2-40B4-BE49-F238E27FC236}">
                <a16:creationId xmlns:a16="http://schemas.microsoft.com/office/drawing/2014/main" id="{02B6023A-B143-4E07-96F9-6AA6CF89D2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6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2054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E84297-AF36-4EF2-8699-8C45EA657B2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751B7692-ED58-4E5D-972C-227A346E82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13</a:t>
            </a:r>
          </a:p>
        </p:txBody>
      </p:sp>
    </p:spTree>
    <p:custDataLst>
      <p:tags r:id="rId14"/>
    </p:custDataLst>
    <p:extLst>
      <p:ext uri="{BB962C8B-B14F-4D97-AF65-F5344CB8AC3E}">
        <p14:creationId xmlns:p14="http://schemas.microsoft.com/office/powerpoint/2010/main" val="424869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wmf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8.wmf"/><Relationship Id="rId2" Type="http://schemas.openxmlformats.org/officeDocument/2006/relationships/control" Target="../activeX/activeX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8.wmf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FE2773-A483-493B-9BF5-E610FD7E2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Sounds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1936FD48-A130-4EB0-8156-DAA5B90FC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39" y="781931"/>
            <a:ext cx="7802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solidFill>
                  <a:srgbClr val="000066"/>
                </a:solidFill>
              </a:rPr>
              <a:t>Vibrations can spread from one object to another. </a:t>
            </a: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A6783F13-049C-4252-BFFC-39BE1DD77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39" y="1718556"/>
            <a:ext cx="57959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000066"/>
                </a:solidFill>
              </a:rPr>
              <a:t>When James hits the drum, </a:t>
            </a:r>
            <a:br>
              <a:rPr lang="en-GB" altLang="en-US" sz="2400">
                <a:solidFill>
                  <a:srgbClr val="000066"/>
                </a:solidFill>
              </a:rPr>
            </a:br>
            <a:r>
              <a:rPr lang="en-GB" altLang="en-US" sz="2400">
                <a:solidFill>
                  <a:srgbClr val="000066"/>
                </a:solidFill>
              </a:rPr>
              <a:t>the rice moves too. </a:t>
            </a:r>
          </a:p>
        </p:txBody>
      </p:sp>
      <p:sp>
        <p:nvSpPr>
          <p:cNvPr id="15370" name="Text Box 10">
            <a:extLst>
              <a:ext uri="{FF2B5EF4-FFF2-40B4-BE49-F238E27FC236}">
                <a16:creationId xmlns:a16="http://schemas.microsoft.com/office/drawing/2014/main" id="{C74C0149-34A8-4B24-BE9A-07821EA97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39" y="3023481"/>
            <a:ext cx="5438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000066"/>
                </a:solidFill>
              </a:rPr>
              <a:t>Vibrations can also </a:t>
            </a:r>
            <a:br>
              <a:rPr lang="en-GB" altLang="en-US" sz="2400">
                <a:solidFill>
                  <a:srgbClr val="000066"/>
                </a:solidFill>
              </a:rPr>
            </a:br>
            <a:r>
              <a:rPr lang="en-GB" altLang="en-US" sz="2400">
                <a:solidFill>
                  <a:srgbClr val="000066"/>
                </a:solidFill>
              </a:rPr>
              <a:t>spread to the air and </a:t>
            </a:r>
          </a:p>
          <a:p>
            <a:pPr eaLnBrk="1" hangingPunct="1"/>
            <a:r>
              <a:rPr lang="en-GB" altLang="en-US" sz="2400">
                <a:solidFill>
                  <a:srgbClr val="000066"/>
                </a:solidFill>
              </a:rPr>
              <a:t>then to another object.</a:t>
            </a:r>
          </a:p>
        </p:txBody>
      </p:sp>
      <p:sp>
        <p:nvSpPr>
          <p:cNvPr id="9222" name="Rectangle 14">
            <a:extLst>
              <a:ext uri="{FF2B5EF4-FFF2-40B4-BE49-F238E27FC236}">
                <a16:creationId xmlns:a16="http://schemas.microsoft.com/office/drawing/2014/main" id="{42219B85-BF58-4EC8-8CEB-5D3C00CCCE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Can vibrations travel? (1)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7C99B832-2711-49C9-9426-2B4C200BA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39" y="4698293"/>
            <a:ext cx="4740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000066"/>
                </a:solidFill>
              </a:rPr>
              <a:t>Can you explain what </a:t>
            </a:r>
            <a:br>
              <a:rPr lang="en-GB" altLang="en-US" sz="2400">
                <a:solidFill>
                  <a:srgbClr val="000066"/>
                </a:solidFill>
              </a:rPr>
            </a:br>
            <a:r>
              <a:rPr lang="en-GB" altLang="en-US" sz="2400">
                <a:solidFill>
                  <a:srgbClr val="000066"/>
                </a:solidFill>
              </a:rPr>
              <a:t>happens when Alexis </a:t>
            </a:r>
            <a:br>
              <a:rPr lang="en-GB" altLang="en-US" sz="2400">
                <a:solidFill>
                  <a:srgbClr val="000066"/>
                </a:solidFill>
              </a:rPr>
            </a:br>
            <a:r>
              <a:rPr lang="en-GB" altLang="en-US" sz="2400">
                <a:solidFill>
                  <a:srgbClr val="000066"/>
                </a:solidFill>
              </a:rPr>
              <a:t>plucks the banjo string?</a:t>
            </a:r>
          </a:p>
        </p:txBody>
      </p:sp>
      <p:pic>
        <p:nvPicPr>
          <p:cNvPr id="9224" name="Picture 10" descr="Banjo drum sounds.png">
            <a:extLst>
              <a:ext uri="{FF2B5EF4-FFF2-40B4-BE49-F238E27FC236}">
                <a16:creationId xmlns:a16="http://schemas.microsoft.com/office/drawing/2014/main" id="{5FE9CEE0-8AC1-4630-B5B3-A69B925AE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2462213"/>
            <a:ext cx="4824412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BB6897A-3597-4502-A7B2-5654D151E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580F2F-9532-4A7E-961A-CDDDFB313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4329" y="74488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notes_icon">
            <a:extLst>
              <a:ext uri="{FF2B5EF4-FFF2-40B4-BE49-F238E27FC236}">
                <a16:creationId xmlns:a16="http://schemas.microsoft.com/office/drawing/2014/main" id="{FF24AE27-C5A0-4865-90D9-71E5075B7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7519" y="127629"/>
            <a:ext cx="44291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70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2ACE8BC9-1D70-47B5-B8D2-094C34CD7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39" y="777698"/>
            <a:ext cx="78025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solidFill>
                  <a:srgbClr val="000066"/>
                </a:solidFill>
              </a:rPr>
              <a:t>When Alexis plucks the banjo string, the vibrations cause the air to move too! </a:t>
            </a:r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8CFB5DE9-83BA-47AE-BB0B-C28A6726F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39" y="5306835"/>
            <a:ext cx="5321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000066"/>
                </a:solidFill>
              </a:rPr>
              <a:t>That’s how we hear sounds!</a:t>
            </a:r>
            <a:endParaRPr lang="en-GB" altLang="en-US" sz="2400"/>
          </a:p>
        </p:txBody>
      </p:sp>
      <p:sp>
        <p:nvSpPr>
          <p:cNvPr id="15370" name="Text Box 10">
            <a:extLst>
              <a:ext uri="{FF2B5EF4-FFF2-40B4-BE49-F238E27FC236}">
                <a16:creationId xmlns:a16="http://schemas.microsoft.com/office/drawing/2014/main" id="{658D8386-8440-4A9F-986E-FB974D7F0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39" y="2041348"/>
            <a:ext cx="5438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000066"/>
                </a:solidFill>
              </a:rPr>
              <a:t>The vibrations travel through </a:t>
            </a:r>
            <a:br>
              <a:rPr lang="en-GB" altLang="en-US" sz="2400">
                <a:solidFill>
                  <a:srgbClr val="000066"/>
                </a:solidFill>
              </a:rPr>
            </a:br>
            <a:r>
              <a:rPr lang="en-GB" altLang="en-US" sz="2400">
                <a:solidFill>
                  <a:srgbClr val="000066"/>
                </a:solidFill>
              </a:rPr>
              <a:t>the air and into to the gelatin. </a:t>
            </a:r>
            <a:br>
              <a:rPr lang="en-GB" altLang="en-US" sz="2400">
                <a:solidFill>
                  <a:srgbClr val="000066"/>
                </a:solidFill>
              </a:rPr>
            </a:br>
            <a:r>
              <a:rPr lang="en-GB" altLang="en-US" sz="2400">
                <a:solidFill>
                  <a:srgbClr val="000066"/>
                </a:solidFill>
              </a:rPr>
              <a:t>This causes the gelatin to move.</a:t>
            </a:r>
          </a:p>
        </p:txBody>
      </p:sp>
      <p:sp>
        <p:nvSpPr>
          <p:cNvPr id="10246" name="Rectangle 14">
            <a:extLst>
              <a:ext uri="{FF2B5EF4-FFF2-40B4-BE49-F238E27FC236}">
                <a16:creationId xmlns:a16="http://schemas.microsoft.com/office/drawing/2014/main" id="{9EBE794D-EDC6-49D5-B3BA-7FA12E59A2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Can vibrations travel? (2)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3F5BC083-F388-4CAC-A771-1C3FA903E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39" y="3673298"/>
            <a:ext cx="53213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000066"/>
                </a:solidFill>
              </a:rPr>
              <a:t>The vibrating air can also reach </a:t>
            </a:r>
          </a:p>
          <a:p>
            <a:pPr eaLnBrk="1" hangingPunct="1"/>
            <a:r>
              <a:rPr lang="en-GB" altLang="en-US" sz="2400">
                <a:solidFill>
                  <a:srgbClr val="000066"/>
                </a:solidFill>
              </a:rPr>
              <a:t>the inside of our ears. This </a:t>
            </a:r>
          </a:p>
          <a:p>
            <a:pPr eaLnBrk="1" hangingPunct="1"/>
            <a:r>
              <a:rPr lang="en-GB" altLang="en-US" sz="2400">
                <a:solidFill>
                  <a:srgbClr val="000066"/>
                </a:solidFill>
              </a:rPr>
              <a:t>causes them to vibrate too.</a:t>
            </a:r>
            <a:endParaRPr lang="en-GB" altLang="en-US" sz="2400"/>
          </a:p>
        </p:txBody>
      </p:sp>
      <p:pic>
        <p:nvPicPr>
          <p:cNvPr id="10248" name="Picture 10" descr="Alexis banjo.png">
            <a:extLst>
              <a:ext uri="{FF2B5EF4-FFF2-40B4-BE49-F238E27FC236}">
                <a16:creationId xmlns:a16="http://schemas.microsoft.com/office/drawing/2014/main" id="{E46AC37A-F994-44BF-86AC-6C35DFEF8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38" y="1839913"/>
            <a:ext cx="3275012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35BA94C-06B9-4D72-AB1C-0ED86F83D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70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>
            <a:extLst>
              <a:ext uri="{FF2B5EF4-FFF2-40B4-BE49-F238E27FC236}">
                <a16:creationId xmlns:a16="http://schemas.microsoft.com/office/drawing/2014/main" id="{24A1F08A-32BC-4DD7-81B0-D23BD3D92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11445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2" name="Text Box 3">
            <a:extLst>
              <a:ext uri="{FF2B5EF4-FFF2-40B4-BE49-F238E27FC236}">
                <a16:creationId xmlns:a16="http://schemas.microsoft.com/office/drawing/2014/main" id="{FBE78381-1D1C-43B8-A8EE-DC5112E05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2845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 i="1">
              <a:solidFill>
                <a:srgbClr val="FF0000"/>
              </a:solidFill>
            </a:endParaRPr>
          </a:p>
        </p:txBody>
      </p:sp>
      <p:sp>
        <p:nvSpPr>
          <p:cNvPr id="2055" name="Rectangle 13">
            <a:extLst>
              <a:ext uri="{FF2B5EF4-FFF2-40B4-BE49-F238E27FC236}">
                <a16:creationId xmlns:a16="http://schemas.microsoft.com/office/drawing/2014/main" id="{1C3DA814-D338-465C-B46D-2CA837F5AC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Hearing sounds</a:t>
            </a:r>
          </a:p>
        </p:txBody>
      </p:sp>
      <p:pic>
        <p:nvPicPr>
          <p:cNvPr id="9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BD7670A-2A69-405E-B463-2C8D4E23F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flash_icon">
            <a:extLst>
              <a:ext uri="{FF2B5EF4-FFF2-40B4-BE49-F238E27FC236}">
                <a16:creationId xmlns:a16="http://schemas.microsoft.com/office/drawing/2014/main" id="{55A4A4B6-ECDD-44B2-80FB-63B4A85C3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9324" y="105404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2081" name="ShockwaveFlash1" r:id="rId2" imgW="8699400" imgH="5308560"/>
        </mc:Choice>
        <mc:Fallback>
          <p:control name="ShockwaveFlash1" r:id="rId2" imgW="8699400" imgH="5308560">
            <p:pic>
              <p:nvPicPr>
                <p:cNvPr id="3" name="ShockwaveFlash1">
                  <a:extLst>
                    <a:ext uri="{FF2B5EF4-FFF2-40B4-BE49-F238E27FC236}">
                      <a16:creationId xmlns:a16="http://schemas.microsoft.com/office/drawing/2014/main" id="{492565E8-28A4-4345-B260-7A893988B6E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4">
            <a:extLst>
              <a:ext uri="{FF2B5EF4-FFF2-40B4-BE49-F238E27FC236}">
                <a16:creationId xmlns:a16="http://schemas.microsoft.com/office/drawing/2014/main" id="{C34773F6-AD6A-4EC2-A87C-95462C1856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How do our ears hear sounds?</a:t>
            </a:r>
          </a:p>
        </p:txBody>
      </p:sp>
      <p:pic>
        <p:nvPicPr>
          <p:cNvPr id="5" name="Picture 5" descr="flash_icon">
            <a:extLst>
              <a:ext uri="{FF2B5EF4-FFF2-40B4-BE49-F238E27FC236}">
                <a16:creationId xmlns:a16="http://schemas.microsoft.com/office/drawing/2014/main" id="{2CF5F39A-356F-456D-8422-FAF4C7FEE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9324" y="105404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0C95E4-5025-4DF3-A10C-DFA206BCC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4329" y="74488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3102" name="ShockwaveFlash1" r:id="rId2" imgW="8699400" imgH="5308560"/>
        </mc:Choice>
        <mc:Fallback>
          <p:control name="ShockwaveFlash1" r:id="rId2" imgW="8699400" imgH="5308560">
            <p:pic>
              <p:nvPicPr>
                <p:cNvPr id="3" name="ShockwaveFlash1">
                  <a:extLst>
                    <a:ext uri="{FF2B5EF4-FFF2-40B4-BE49-F238E27FC236}">
                      <a16:creationId xmlns:a16="http://schemas.microsoft.com/office/drawing/2014/main" id="{14B2E48A-8A90-4909-AF3E-32D6179BD3F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ABE34-7415-49D3-BEDF-B4936BDC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SzPct val="100000"/>
            </a:pPr>
            <a:r>
              <a:rPr lang="en-GB" sz="1600" dirty="0"/>
              <a:t>Planning and Carrying Out Investigations</a:t>
            </a:r>
          </a:p>
          <a:p>
            <a:pPr>
              <a:buSzPct val="100000"/>
            </a:pPr>
            <a:r>
              <a:rPr lang="en-GB" sz="1600" dirty="0" err="1"/>
              <a:t>Analyzing</a:t>
            </a:r>
            <a:r>
              <a:rPr lang="en-GB" sz="1600" dirty="0"/>
              <a:t> and Interpreting Data</a:t>
            </a:r>
          </a:p>
          <a:p>
            <a:pPr>
              <a:buSzPct val="100000"/>
            </a:pPr>
            <a:r>
              <a:rPr lang="en-GB" sz="1600" dirty="0"/>
              <a:t>Using Mathematics and Computational Thinking</a:t>
            </a:r>
          </a:p>
          <a:p>
            <a:pPr>
              <a:buSzPct val="100000"/>
            </a:pPr>
            <a:r>
              <a:rPr lang="en-GB" sz="1600" dirty="0"/>
              <a:t>Constructing Explanations and Designing Solutions</a:t>
            </a:r>
          </a:p>
          <a:p>
            <a:pPr>
              <a:buSzPct val="100000"/>
            </a:pPr>
            <a:r>
              <a:rPr lang="en-GB" sz="1600" dirty="0"/>
              <a:t>Engaging in Argument from Evidence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7178BF-770B-4F13-AFC6-5D12BD5713F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1. Patterns</a:t>
            </a:r>
          </a:p>
          <a:p>
            <a:r>
              <a:rPr lang="en-GB" sz="1600" dirty="0"/>
              <a:t>2. Cause and Effect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A3BB19F-D25B-4762-BF2E-7C46604C9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316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502" name="Picture 6" descr="speak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40304" y="61748"/>
            <a:ext cx="582036" cy="519113"/>
          </a:xfrm>
          <a:prstGeom prst="rect">
            <a:avLst/>
          </a:prstGeom>
          <a:noFill/>
        </p:spPr>
      </p:pic>
      <p:sp>
        <p:nvSpPr>
          <p:cNvPr id="362508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How do sounds travel?</a:t>
            </a:r>
            <a:endParaRPr lang="en-GB" dirty="0"/>
          </a:p>
        </p:txBody>
      </p:sp>
      <p:pic>
        <p:nvPicPr>
          <p:cNvPr id="8" name="Picture 5" descr="notes_icon">
            <a:extLst>
              <a:ext uri="{FF2B5EF4-FFF2-40B4-BE49-F238E27FC236}">
                <a16:creationId xmlns:a16="http://schemas.microsoft.com/office/drawing/2014/main" id="{8B0CC954-0755-4909-9CC6-2BCE10FDB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4376" y="127629"/>
            <a:ext cx="44291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flash_icon">
            <a:extLst>
              <a:ext uri="{FF2B5EF4-FFF2-40B4-BE49-F238E27FC236}">
                <a16:creationId xmlns:a16="http://schemas.microsoft.com/office/drawing/2014/main" id="{E5080847-F401-4C5A-BBC3-9AD456191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69324" y="105404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620DF9A-7672-46B7-B75F-294ADDFF1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46093" name="ShockwaveFlash1" r:id="rId2" imgW="8699400" imgH="5308560"/>
        </mc:Choice>
        <mc:Fallback>
          <p:control name="ShockwaveFlash1" r:id="rId2" imgW="8699400" imgH="5308560">
            <p:pic>
              <p:nvPicPr>
                <p:cNvPr id="3" name="ShockwaveFlash1">
                  <a:extLst>
                    <a:ext uri="{FF2B5EF4-FFF2-40B4-BE49-F238E27FC236}">
                      <a16:creationId xmlns:a16="http://schemas.microsoft.com/office/drawing/2014/main" id="{BF53E815-FE17-42AB-A14A-C6DC2936E62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70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Sounds at different distances (1)</a:t>
            </a:r>
            <a:endParaRPr lang="en-GB" dirty="0"/>
          </a:p>
        </p:txBody>
      </p:sp>
      <p:pic>
        <p:nvPicPr>
          <p:cNvPr id="8" name="Picture 6" descr="speaker">
            <a:extLst>
              <a:ext uri="{FF2B5EF4-FFF2-40B4-BE49-F238E27FC236}">
                <a16:creationId xmlns:a16="http://schemas.microsoft.com/office/drawing/2014/main" id="{FEECCEBD-A62E-468D-8DC0-AEEC89ED3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09543" y="61748"/>
            <a:ext cx="582036" cy="519113"/>
          </a:xfrm>
          <a:prstGeom prst="rect">
            <a:avLst/>
          </a:prstGeom>
          <a:noFill/>
        </p:spPr>
      </p:pic>
      <p:pic>
        <p:nvPicPr>
          <p:cNvPr id="9" name="Picture 5" descr="flash_icon">
            <a:extLst>
              <a:ext uri="{FF2B5EF4-FFF2-40B4-BE49-F238E27FC236}">
                <a16:creationId xmlns:a16="http://schemas.microsoft.com/office/drawing/2014/main" id="{938CFC71-AFDF-4E08-B780-BC65C3DCD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9324" y="105404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82F7A39-01DF-4ACC-AD9E-92504A7EC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48141" name="ShockwaveFlash1" r:id="rId2" imgW="8699400" imgH="5308560"/>
        </mc:Choice>
        <mc:Fallback>
          <p:control name="ShockwaveFlash1" r:id="rId2" imgW="8699400" imgH="5308560">
            <p:pic>
              <p:nvPicPr>
                <p:cNvPr id="3" name="ShockwaveFlash1">
                  <a:extLst>
                    <a:ext uri="{FF2B5EF4-FFF2-40B4-BE49-F238E27FC236}">
                      <a16:creationId xmlns:a16="http://schemas.microsoft.com/office/drawing/2014/main" id="{4CD1CF13-CED9-4899-86BC-999E2F86625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Sounds at different distances (2)</a:t>
            </a:r>
            <a:endParaRPr lang="en-GB" dirty="0"/>
          </a:p>
        </p:txBody>
      </p:sp>
      <p:pic>
        <p:nvPicPr>
          <p:cNvPr id="8" name="Picture 6" descr="speaker">
            <a:extLst>
              <a:ext uri="{FF2B5EF4-FFF2-40B4-BE49-F238E27FC236}">
                <a16:creationId xmlns:a16="http://schemas.microsoft.com/office/drawing/2014/main" id="{CF01F2B2-A714-45E9-8E92-99BAE9607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09538" y="61748"/>
            <a:ext cx="582036" cy="519113"/>
          </a:xfrm>
          <a:prstGeom prst="rect">
            <a:avLst/>
          </a:prstGeom>
          <a:noFill/>
        </p:spPr>
      </p:pic>
      <p:pic>
        <p:nvPicPr>
          <p:cNvPr id="9" name="Picture 5" descr="flash_icon">
            <a:extLst>
              <a:ext uri="{FF2B5EF4-FFF2-40B4-BE49-F238E27FC236}">
                <a16:creationId xmlns:a16="http://schemas.microsoft.com/office/drawing/2014/main" id="{F19D418B-0001-4F81-9549-1516CF270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9324" y="105404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4CD59CC-15A2-4ED2-98CF-8DB02AB8E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49165" name="ShockwaveFlash1" r:id="rId2" imgW="8699400" imgH="5308560"/>
        </mc:Choice>
        <mc:Fallback>
          <p:control name="ShockwaveFlash1" r:id="rId2" imgW="8699400" imgH="5308560">
            <p:pic>
              <p:nvPicPr>
                <p:cNvPr id="3" name="ShockwaveFlash1">
                  <a:extLst>
                    <a:ext uri="{FF2B5EF4-FFF2-40B4-BE49-F238E27FC236}">
                      <a16:creationId xmlns:a16="http://schemas.microsoft.com/office/drawing/2014/main" id="{E1763948-4948-4A06-BC80-65E0BE4CBD8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Text Box 2"/>
          <p:cNvSpPr txBox="1">
            <a:spLocks noChangeArrowheads="1"/>
          </p:cNvSpPr>
          <p:nvPr/>
        </p:nvSpPr>
        <p:spPr bwMode="auto">
          <a:xfrm>
            <a:off x="5580063" y="1268413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0066"/>
              </a:solidFill>
            </a:endParaRPr>
          </a:p>
        </p:txBody>
      </p:sp>
      <p:sp>
        <p:nvSpPr>
          <p:cNvPr id="37479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Investigating distance and sound</a:t>
            </a:r>
            <a:endParaRPr lang="en-GB" dirty="0"/>
          </a:p>
        </p:txBody>
      </p:sp>
      <p:pic>
        <p:nvPicPr>
          <p:cNvPr id="11" name="Picture 6" descr="speaker">
            <a:extLst>
              <a:ext uri="{FF2B5EF4-FFF2-40B4-BE49-F238E27FC236}">
                <a16:creationId xmlns:a16="http://schemas.microsoft.com/office/drawing/2014/main" id="{378AAD27-2263-4719-991E-222DAD0F1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59043" y="61748"/>
            <a:ext cx="582036" cy="519113"/>
          </a:xfrm>
          <a:prstGeom prst="rect">
            <a:avLst/>
          </a:prstGeom>
          <a:noFill/>
        </p:spPr>
      </p:pic>
      <p:pic>
        <p:nvPicPr>
          <p:cNvPr id="12" name="Picture 5" descr="notes_icon">
            <a:extLst>
              <a:ext uri="{FF2B5EF4-FFF2-40B4-BE49-F238E27FC236}">
                <a16:creationId xmlns:a16="http://schemas.microsoft.com/office/drawing/2014/main" id="{C7505C08-47C6-4E0C-9A3E-0008BE863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4376" y="127629"/>
            <a:ext cx="44291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flash_icon">
            <a:extLst>
              <a:ext uri="{FF2B5EF4-FFF2-40B4-BE49-F238E27FC236}">
                <a16:creationId xmlns:a16="http://schemas.microsoft.com/office/drawing/2014/main" id="{DFA815F6-7B07-4102-87A3-60525D69B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69324" y="105404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C0E7EC0-1B00-4DE0-9152-84F077076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1186" y="74488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EA5EB8D-4CF1-487C-8FB5-FFA27A3B5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50189" name="ShockwaveFlash1" r:id="rId2" imgW="8699400" imgH="5308560"/>
        </mc:Choice>
        <mc:Fallback>
          <p:control name="ShockwaveFlash1" r:id="rId2" imgW="8699400" imgH="5308560">
            <p:pic>
              <p:nvPicPr>
                <p:cNvPr id="3" name="ShockwaveFlash1">
                  <a:extLst>
                    <a:ext uri="{FF2B5EF4-FFF2-40B4-BE49-F238E27FC236}">
                      <a16:creationId xmlns:a16="http://schemas.microsoft.com/office/drawing/2014/main" id="{28C7BDD9-AF28-46EE-899A-B6623C6BC4E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81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Plotting a graph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7AFCDF-5EBD-47EC-9D3A-6D119FEDE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1186" y="74488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notes_icon">
            <a:extLst>
              <a:ext uri="{FF2B5EF4-FFF2-40B4-BE49-F238E27FC236}">
                <a16:creationId xmlns:a16="http://schemas.microsoft.com/office/drawing/2014/main" id="{0CD47FC7-69F3-4DBE-8C88-B3EB3B5C8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4376" y="127629"/>
            <a:ext cx="44291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flash_icon">
            <a:extLst>
              <a:ext uri="{FF2B5EF4-FFF2-40B4-BE49-F238E27FC236}">
                <a16:creationId xmlns:a16="http://schemas.microsoft.com/office/drawing/2014/main" id="{E3CFA648-C35B-4E5B-9A63-6521DB820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69324" y="105404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417592B-4742-481F-8C1C-3B235B0DC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51213" name="ShockwaveFlash1" r:id="rId2" imgW="8699400" imgH="5308560"/>
        </mc:Choice>
        <mc:Fallback>
          <p:control name="ShockwaveFlash1" r:id="rId2" imgW="8699400" imgH="5308560">
            <p:pic>
              <p:nvPicPr>
                <p:cNvPr id="3" name="ShockwaveFlash1">
                  <a:extLst>
                    <a:ext uri="{FF2B5EF4-FFF2-40B4-BE49-F238E27FC236}">
                      <a16:creationId xmlns:a16="http://schemas.microsoft.com/office/drawing/2014/main" id="{306D862B-437C-4387-8754-1A7E76C359A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5">
            <a:extLst>
              <a:ext uri="{FF2B5EF4-FFF2-40B4-BE49-F238E27FC236}">
                <a16:creationId xmlns:a16="http://schemas.microsoft.com/office/drawing/2014/main" id="{521E10BF-A6F7-4DA1-A9F1-7A11B177AA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How do we hear sounds?</a:t>
            </a:r>
          </a:p>
        </p:txBody>
      </p:sp>
      <p:pic>
        <p:nvPicPr>
          <p:cNvPr id="8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9DBCC57-1A5F-4B5E-926F-F7AFC602C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flash_icon">
            <a:extLst>
              <a:ext uri="{FF2B5EF4-FFF2-40B4-BE49-F238E27FC236}">
                <a16:creationId xmlns:a16="http://schemas.microsoft.com/office/drawing/2014/main" id="{D81FE3BB-C69F-4C0B-B986-0A1226DAE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9324" y="105404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peaker">
            <a:extLst>
              <a:ext uri="{FF2B5EF4-FFF2-40B4-BE49-F238E27FC236}">
                <a16:creationId xmlns:a16="http://schemas.microsoft.com/office/drawing/2014/main" id="{5A30C3C8-BFDF-41AA-9433-5CB1720FF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09543" y="61748"/>
            <a:ext cx="582036" cy="519113"/>
          </a:xfrm>
          <a:prstGeom prst="rect">
            <a:avLst/>
          </a:prstGeom>
          <a:noFill/>
        </p:spPr>
      </p:pic>
    </p:spTree>
    <p:controls>
      <mc:AlternateContent xmlns:mc="http://schemas.openxmlformats.org/markup-compatibility/2006">
        <mc:Choice xmlns:v="urn:schemas-microsoft-com:vml" Requires="v">
          <p:control spid="1056" name="ShockwaveFlash1" r:id="rId2" imgW="8699400" imgH="5308560"/>
        </mc:Choice>
        <mc:Fallback>
          <p:control name="ShockwaveFlash1" r:id="rId2" imgW="8699400" imgH="5308560">
            <p:pic>
              <p:nvPicPr>
                <p:cNvPr id="3" name="ShockwaveFlash1">
                  <a:extLst>
                    <a:ext uri="{FF2B5EF4-FFF2-40B4-BE49-F238E27FC236}">
                      <a16:creationId xmlns:a16="http://schemas.microsoft.com/office/drawing/2014/main" id="{0C7D30C4-0FE4-4CA4-95E1-D791CAAD0BF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627E2682-4C8F-40BE-895F-BA8151878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39" y="776464"/>
            <a:ext cx="78025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solidFill>
                  <a:srgbClr val="000066"/>
                </a:solidFill>
              </a:rPr>
              <a:t>When you pluck a banjo string, it causes the string to move quickly backward and forward.</a:t>
            </a: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54EAA18E-4C6C-4BE5-960D-795224AF4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39" y="1935339"/>
            <a:ext cx="5795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solidFill>
                  <a:srgbClr val="000066"/>
                </a:solidFill>
              </a:rPr>
              <a:t>This movement is called a </a:t>
            </a:r>
            <a:r>
              <a:rPr lang="en-GB" altLang="en-US" sz="2400" b="1" dirty="0">
                <a:solidFill>
                  <a:srgbClr val="286DA6"/>
                </a:solidFill>
              </a:rPr>
              <a:t>vibration</a:t>
            </a:r>
            <a:r>
              <a:rPr lang="en-GB" altLang="en-US" sz="2400" dirty="0">
                <a:solidFill>
                  <a:srgbClr val="000066"/>
                </a:solidFill>
              </a:rPr>
              <a:t>.</a:t>
            </a:r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6C1A3546-56DA-40C4-8C28-4E5730B66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39" y="5043664"/>
            <a:ext cx="5321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000066"/>
                </a:solidFill>
              </a:rPr>
              <a:t>That’s because all sound </a:t>
            </a:r>
          </a:p>
          <a:p>
            <a:pPr eaLnBrk="1" hangingPunct="1"/>
            <a:r>
              <a:rPr lang="en-GB" altLang="en-US" sz="2400">
                <a:solidFill>
                  <a:srgbClr val="000066"/>
                </a:solidFill>
              </a:rPr>
              <a:t>is made by vibrations.</a:t>
            </a:r>
            <a:endParaRPr lang="en-GB" altLang="en-US" sz="2400"/>
          </a:p>
        </p:txBody>
      </p:sp>
      <p:sp>
        <p:nvSpPr>
          <p:cNvPr id="15370" name="Text Box 10">
            <a:extLst>
              <a:ext uri="{FF2B5EF4-FFF2-40B4-BE49-F238E27FC236}">
                <a16:creationId xmlns:a16="http://schemas.microsoft.com/office/drawing/2014/main" id="{7D536C9E-8122-410E-B066-3AF6B3DCD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39" y="2725914"/>
            <a:ext cx="54387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000066"/>
                </a:solidFill>
              </a:rPr>
              <a:t>When</a:t>
            </a:r>
            <a:r>
              <a:rPr lang="en-GB" altLang="en-US" sz="2400">
                <a:solidFill>
                  <a:srgbClr val="FF6600"/>
                </a:solidFill>
              </a:rPr>
              <a:t> </a:t>
            </a:r>
            <a:r>
              <a:rPr lang="en-GB" altLang="en-US" sz="2400">
                <a:solidFill>
                  <a:srgbClr val="000066"/>
                </a:solidFill>
              </a:rPr>
              <a:t>vibrations happen, </a:t>
            </a:r>
            <a:br>
              <a:rPr lang="en-GB" altLang="en-US" sz="2400">
                <a:solidFill>
                  <a:srgbClr val="000066"/>
                </a:solidFill>
              </a:rPr>
            </a:br>
            <a:r>
              <a:rPr lang="en-GB" altLang="en-US" sz="2400" b="1">
                <a:solidFill>
                  <a:srgbClr val="000066"/>
                </a:solidFill>
              </a:rPr>
              <a:t>sound</a:t>
            </a:r>
            <a:r>
              <a:rPr lang="en-GB" altLang="en-US" sz="2400">
                <a:solidFill>
                  <a:srgbClr val="000066"/>
                </a:solidFill>
              </a:rPr>
              <a:t> is made.</a:t>
            </a:r>
          </a:p>
        </p:txBody>
      </p:sp>
      <p:sp>
        <p:nvSpPr>
          <p:cNvPr id="8199" name="Rectangle 14">
            <a:extLst>
              <a:ext uri="{FF2B5EF4-FFF2-40B4-BE49-F238E27FC236}">
                <a16:creationId xmlns:a16="http://schemas.microsoft.com/office/drawing/2014/main" id="{6DEE277F-1166-43D0-AA01-58B2F8CD60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Vibrations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772CBB20-B94C-407E-AE13-6C2243F68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39" y="3884789"/>
            <a:ext cx="59753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000066"/>
                </a:solidFill>
              </a:rPr>
              <a:t>The same happens when </a:t>
            </a:r>
            <a:br>
              <a:rPr lang="en-GB" altLang="en-US" sz="2400">
                <a:solidFill>
                  <a:srgbClr val="000066"/>
                </a:solidFill>
              </a:rPr>
            </a:br>
            <a:r>
              <a:rPr lang="en-GB" altLang="en-US" sz="2400">
                <a:solidFill>
                  <a:srgbClr val="000066"/>
                </a:solidFill>
              </a:rPr>
              <a:t>you hit a drum.</a:t>
            </a:r>
            <a:endParaRPr lang="en-GB" altLang="en-US" sz="2400"/>
          </a:p>
        </p:txBody>
      </p:sp>
      <p:pic>
        <p:nvPicPr>
          <p:cNvPr id="8201" name="Picture 9" descr="Alexis banjo no jelly.png">
            <a:extLst>
              <a:ext uri="{FF2B5EF4-FFF2-40B4-BE49-F238E27FC236}">
                <a16:creationId xmlns:a16="http://schemas.microsoft.com/office/drawing/2014/main" id="{780AA7B1-08B1-4EC0-A457-E76ED026B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3" y="1863725"/>
            <a:ext cx="3703637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39D3938-0BFE-46C0-923C-8AD61A878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  <p:bldP spid="15370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2290</TotalTime>
  <Words>662</Words>
  <Application>Microsoft Office PowerPoint</Application>
  <PresentationFormat>On-screen Show (4:3)</PresentationFormat>
  <Paragraphs>73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Wingdings 2</vt:lpstr>
      <vt:lpstr>Default Design</vt:lpstr>
      <vt:lpstr>3_Default Design</vt:lpstr>
      <vt:lpstr>Sounds</vt:lpstr>
      <vt:lpstr>Information</vt:lpstr>
      <vt:lpstr>How do sounds travel?</vt:lpstr>
      <vt:lpstr>Sounds at different distances (1)</vt:lpstr>
      <vt:lpstr>Sounds at different distances (2)</vt:lpstr>
      <vt:lpstr>Investigating distance and sound</vt:lpstr>
      <vt:lpstr>Plotting a graph</vt:lpstr>
      <vt:lpstr>How do we hear sounds?</vt:lpstr>
      <vt:lpstr>Vibrations</vt:lpstr>
      <vt:lpstr>Can vibrations travel? (1)</vt:lpstr>
      <vt:lpstr>Can vibrations travel? (2)</vt:lpstr>
      <vt:lpstr>Hearing sounds</vt:lpstr>
      <vt:lpstr>How do our ears hear sounds?</vt:lpstr>
    </vt:vector>
  </TitlesOfParts>
  <Manager/>
  <Company>Boardworks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Sounds</dc:title>
  <dc:subject>Boardworks Elementary School Physical Science</dc:subject>
  <dc:creator>Boardworks</dc:creator>
  <cp:lastModifiedBy>Tim Crilly</cp:lastModifiedBy>
  <cp:revision>183</cp:revision>
  <dcterms:created xsi:type="dcterms:W3CDTF">2006-08-31T11:11:10Z</dcterms:created>
  <dcterms:modified xsi:type="dcterms:W3CDTF">2018-12-04T11:06:05Z</dcterms:modified>
</cp:coreProperties>
</file>