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activeX/activeX3.xml" ContentType="application/vnd.ms-office.activeX+xml"/>
  <Override PartName="/ppt/notesSlides/notesSlide5.xml" ContentType="application/vnd.openxmlformats-officedocument.presentationml.notesSlide+xml"/>
  <Override PartName="/ppt/activeX/activeX4.xml" ContentType="application/vnd.ms-office.activeX+xml"/>
  <Override PartName="/ppt/notesSlides/notesSlide6.xml" ContentType="application/vnd.openxmlformats-officedocument.presentationml.notesSlide+xml"/>
  <Override PartName="/ppt/activeX/activeX5.xml" ContentType="application/vnd.ms-office.activeX+xml"/>
  <Override PartName="/ppt/notesSlides/notesSlide7.xml" ContentType="application/vnd.openxmlformats-officedocument.presentationml.notesSlide+xml"/>
  <Override PartName="/ppt/activeX/activeX6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1" r:id="rId2"/>
  </p:sldMasterIdLst>
  <p:notesMasterIdLst>
    <p:notesMasterId r:id="rId12"/>
  </p:notesMasterIdLst>
  <p:handoutMasterIdLst>
    <p:handoutMasterId r:id="rId13"/>
  </p:handoutMasterIdLst>
  <p:sldIdLst>
    <p:sldId id="256" r:id="rId3"/>
    <p:sldId id="527" r:id="rId4"/>
    <p:sldId id="286" r:id="rId5"/>
    <p:sldId id="287" r:id="rId6"/>
    <p:sldId id="289" r:id="rId7"/>
    <p:sldId id="291" r:id="rId8"/>
    <p:sldId id="292" r:id="rId9"/>
    <p:sldId id="294" r:id="rId10"/>
    <p:sldId id="310" r:id="rId1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">
          <p15:clr>
            <a:srgbClr val="A4A3A4"/>
          </p15:clr>
        </p15:guide>
        <p15:guide id="2" pos="2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9CB"/>
    <a:srgbClr val="BA9A4A"/>
    <a:srgbClr val="C7FEB8"/>
    <a:srgbClr val="FFFF3F"/>
    <a:srgbClr val="DDEFEF"/>
    <a:srgbClr val="FFE5F6"/>
    <a:srgbClr val="000066"/>
    <a:srgbClr val="5B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91" autoAdjust="0"/>
    <p:restoredTop sz="78017" autoAdjust="0"/>
  </p:normalViewPr>
  <p:slideViewPr>
    <p:cSldViewPr snapToGrid="0">
      <p:cViewPr>
        <p:scale>
          <a:sx n="85" d="100"/>
          <a:sy n="85" d="100"/>
        </p:scale>
        <p:origin x="2460" y="72"/>
      </p:cViewPr>
      <p:guideLst>
        <p:guide orient="horz" pos="567"/>
        <p:guide pos="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72"/>
      </p:cViewPr>
      <p:guideLst>
        <p:guide orient="horz" pos="2909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Rectangle 5">
            <a:extLst>
              <a:ext uri="{FF2B5EF4-FFF2-40B4-BE49-F238E27FC236}">
                <a16:creationId xmlns:a16="http://schemas.microsoft.com/office/drawing/2014/main" id="{AC436BA5-7D5E-49DF-9F32-65992122923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E0688F-D433-4469-856C-80CDDF611B8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B6BB6CF-2B70-4340-AEF8-651D0C47B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807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/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D6A5629-C315-4B5F-BB97-9CF178BDB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27" y="115451"/>
            <a:ext cx="517954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/>
              <a:t>Boardworks Elementary School Physical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F3B1F37B-1002-40C8-A335-FCA8A1C688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1BF0272-07BA-419D-86EE-BDB5D05F2C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A7CBFB4-48CB-4B16-821D-5DA2505C5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F26BE4-6A44-4417-B341-6C0B9E5723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F02F176-0969-49CE-BB99-8DEC0EA87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807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8C7A89F-A978-43B8-9C13-91BD2D4D6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27" y="115451"/>
            <a:ext cx="517954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866D3B-C881-4CBB-996B-C99C2387A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B42C0-F45D-4B96-B69C-EEC69E66BF1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7FB92B7-7832-4114-B869-2EC4282F4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1967926-B3FB-4D0E-96CB-7ACEB63FD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 eaLnBrk="0" hangingPunct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19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53113E-D047-4ED2-8274-BD60DDF14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C8DF4-F049-4401-938D-509FDCF0ABB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89A332A8-E779-41A6-9BE3-1918404BE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48D1CD34-B96E-4B3B-9AB6-B4F172F1F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Teacher notes</a:t>
            </a:r>
          </a:p>
          <a:p>
            <a:r>
              <a:rPr lang="en-GB" altLang="en-US"/>
              <a:t>If springs are available in the classroom, give students time to feel the effects of squashing and stretching them.</a:t>
            </a: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A2C7EA-7B5B-40CC-A77A-195B08A75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9AB12-4DC3-4F30-92A6-2EE2AEB3D2D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BB4C7666-D815-43D5-AFEF-9A700C570D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E2951B01-B846-449B-AB67-679F90B3B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 dirty="0"/>
              <a:t>Teacher notes</a:t>
            </a:r>
          </a:p>
          <a:p>
            <a:r>
              <a:rPr lang="en-GB" altLang="en-US" dirty="0"/>
              <a:t>Allow students one minute to work in pairs on a list of everyday objects that contain springs.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3808DE-8018-4EA5-9134-8FA31C051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5CCE1-10B4-4B69-BC86-20794295801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63E318C7-D8AC-4E9F-A389-8555AE7BF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5A7B4C3E-F9E4-481C-98ED-14B645A55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28299" eaLnBrk="0" hangingPunct="0">
              <a:defRPr/>
            </a:pPr>
            <a:r>
              <a:rPr lang="en-GB" dirty="0">
                <a:latin typeface="Arial" charset="0"/>
              </a:rPr>
              <a:t>This slide covers the Science and Engineering Practices:</a:t>
            </a:r>
          </a:p>
          <a:p>
            <a:pPr marL="174056" indent="-174056" defTabSz="928299" eaLnBrk="0" hangingPunct="0">
              <a:buFont typeface="Arial" panose="020B0604020202020204" pitchFamily="34" charset="0"/>
              <a:buChar char="•"/>
              <a:defRPr/>
            </a:pPr>
            <a:r>
              <a:rPr lang="en-GB" b="1" dirty="0"/>
              <a:t>Planning and Carrying Out Investigations:</a:t>
            </a:r>
            <a:r>
              <a:rPr lang="en-GB" dirty="0"/>
              <a:t> Plan and conduct an investigation collaboratively to produce data to serve as the basis for evidence, using fair tests in which variables are controlled and the number of trials considered.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D19071-8457-4907-8E78-C980EAD74B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01A7F-AAAB-415B-9EDE-496598BA36B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56F1BEE4-2710-42EE-85A1-DE17DF85D9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BDECEB61-A98C-463E-A3C2-438A715D1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62D747-5BBB-4658-8091-B94B5424F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ACFD3-04E9-4B26-BDB4-A496B97ECED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9FA1A060-D403-41B0-81F4-11D0D99BE3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99EECB97-20E0-4465-BC36-92275A527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28299" eaLnBrk="0" hangingPunct="0">
              <a:defRPr/>
            </a:pPr>
            <a:r>
              <a:rPr lang="en-GB" dirty="0">
                <a:latin typeface="Arial" charset="0"/>
              </a:rPr>
              <a:t>This slide covers the Science and Engineering Practices:</a:t>
            </a:r>
          </a:p>
          <a:p>
            <a:pPr marL="174056" indent="-174056" defTabSz="928299" eaLnBrk="0" hangingPunct="0"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Arial" charset="0"/>
              </a:rPr>
              <a:t>Planning and Carrying Out Investigations: </a:t>
            </a:r>
            <a:r>
              <a:rPr lang="en-GB" dirty="0">
                <a:latin typeface="Arial" charset="0"/>
              </a:rPr>
              <a:t>Make observations and/or measurements to produce data to serve as the basis for evidence for an explanation of a phenomenon or test a design solution.</a:t>
            </a:r>
          </a:p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56C073-5FB8-46A7-98B7-3EDC3B8E17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F174E-CC6A-44BE-A867-30A85E7C68A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2F09EE1E-1880-4985-88EB-32D4AB807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E7AFE62-77AA-4959-A0C6-0CEFC3256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28299" eaLnBrk="0" hangingPunct="0">
              <a:defRPr/>
            </a:pPr>
            <a:r>
              <a:rPr lang="en-GB" dirty="0">
                <a:latin typeface="Arial" charset="0"/>
              </a:rPr>
              <a:t>This slide covers the Science and Engineering Practices:</a:t>
            </a:r>
          </a:p>
          <a:p>
            <a:pPr marL="174056" indent="-174056" defTabSz="928299" eaLnBrk="0" hangingPunct="0">
              <a:buFont typeface="Arial" panose="020B0604020202020204" pitchFamily="34" charset="0"/>
              <a:buChar char="•"/>
              <a:defRPr/>
            </a:pPr>
            <a:r>
              <a:rPr lang="en-GB" b="1" dirty="0" err="1"/>
              <a:t>Analyzing</a:t>
            </a:r>
            <a:r>
              <a:rPr lang="en-GB" b="1" dirty="0"/>
              <a:t> and Interpreting Data: </a:t>
            </a:r>
            <a:r>
              <a:rPr lang="en-GB" dirty="0" err="1"/>
              <a:t>Analyze</a:t>
            </a:r>
            <a:r>
              <a:rPr lang="en-GB" dirty="0"/>
              <a:t> and interpret data to make sense of phenomena, using logical reasoning, mathematics and/or computation.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5B091F-FD01-4F5B-B8E5-6B049E27C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BED11-31B3-4313-BCCF-7FCB02442B9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792CDB34-AE98-4993-B2F2-18E413AEDA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CD52B10D-A40E-450B-AC93-61162E52A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28299" eaLnBrk="0" hangingPunct="0">
              <a:defRPr/>
            </a:pPr>
            <a:r>
              <a:rPr lang="en-GB" dirty="0">
                <a:latin typeface="Arial" charset="0"/>
              </a:rPr>
              <a:t>This slide covers the Science and Engineering Practices:</a:t>
            </a:r>
          </a:p>
          <a:p>
            <a:pPr marL="174056" indent="-174056" defTabSz="928299" eaLnBrk="0" hangingPunct="0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Constructing Explanations and Designing Solutions:</a:t>
            </a:r>
            <a:r>
              <a:rPr lang="en-GB" dirty="0"/>
              <a:t> Construct an explanation of observed relationships (e.g., the distribution of plants in the back yard).</a:t>
            </a:r>
          </a:p>
          <a:p>
            <a:pPr marL="174056" indent="-174056" defTabSz="928299" eaLnBrk="0" hangingPunct="0">
              <a:buFont typeface="Arial" panose="020B0604020202020204" pitchFamily="34" charset="0"/>
              <a:buChar char="•"/>
              <a:defRPr/>
            </a:pPr>
            <a:r>
              <a:rPr lang="en-GB" b="1" dirty="0"/>
              <a:t>Engaging in Argument from Evidence: </a:t>
            </a:r>
            <a:r>
              <a:rPr lang="en-GB" dirty="0"/>
              <a:t>Construct and/or support an argument with evidence, data, and/or a model.</a:t>
            </a:r>
          </a:p>
          <a:p>
            <a:pPr marL="174056" indent="-174056" defTabSz="928299" eaLnBrk="0" hangingPunct="0">
              <a:buFont typeface="Arial" panose="020B0604020202020204" pitchFamily="34" charset="0"/>
              <a:buChar char="•"/>
              <a:defRPr/>
            </a:pPr>
            <a:r>
              <a:rPr lang="en-GB" b="1" dirty="0"/>
              <a:t>Obtaining, Evaluating, and Communicating Information:</a:t>
            </a:r>
            <a:r>
              <a:rPr lang="en-GB" dirty="0"/>
              <a:t> Communicate scientific and/or technical information orally and/or in written formats, including various forms of media which may include tables, diagrams and charts.</a:t>
            </a:r>
            <a:endParaRPr lang="en-GB" dirty="0">
              <a:effectLst/>
            </a:endParaRPr>
          </a:p>
          <a:p>
            <a:pPr marL="174056" indent="-174056" defTabSz="928299" eaLnBrk="0" hangingPunct="0">
              <a:buFont typeface="Arial" panose="020B0604020202020204" pitchFamily="34" charset="0"/>
              <a:buChar char="•"/>
              <a:defRPr/>
            </a:pPr>
            <a:endParaRPr lang="en-GB" dirty="0">
              <a:effectLst/>
            </a:endParaRPr>
          </a:p>
          <a:p>
            <a:pPr marL="174056" indent="-174056" defTabSz="928299" eaLnBrk="0" hangingPunct="0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99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35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7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8798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25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9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22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894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9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78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2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78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159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617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51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965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3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29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43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54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01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17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28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42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9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365923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9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2808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29BE02-2C11-4AEE-968E-8B4E9494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Springs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Planning and Carrying Out Investigations</a:t>
            </a:r>
          </a:p>
          <a:p>
            <a:pPr>
              <a:buSzPct val="100000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>
              <a:buSzPct val="100000"/>
            </a:pPr>
            <a:r>
              <a:rPr lang="en-GB" sz="1600" dirty="0"/>
              <a:t>Constructing Explanations and Designing Solutions</a:t>
            </a:r>
          </a:p>
          <a:p>
            <a:pPr>
              <a:buSzPct val="100000"/>
            </a:pPr>
            <a:r>
              <a:rPr lang="en-GB" sz="1600" dirty="0"/>
              <a:t>Engaging in Argument from Evidence</a:t>
            </a:r>
          </a:p>
          <a:p>
            <a:pPr>
              <a:buSzPct val="100000"/>
            </a:pPr>
            <a:r>
              <a:rPr lang="en-GB" sz="1600" dirty="0"/>
              <a:t>Obtaining, Evaluating and Communicating Information</a:t>
            </a:r>
          </a:p>
          <a:p>
            <a:pPr>
              <a:buSzPct val="100000"/>
            </a:pPr>
            <a:endParaRPr lang="en-GB" sz="1600" dirty="0"/>
          </a:p>
          <a:p>
            <a:pPr>
              <a:buSzPct val="100000"/>
            </a:pPr>
            <a:endParaRPr lang="en-GB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41" name="Rectangle 21">
            <a:extLst>
              <a:ext uri="{FF2B5EF4-FFF2-40B4-BE49-F238E27FC236}">
                <a16:creationId xmlns:a16="http://schemas.microsoft.com/office/drawing/2014/main" id="{0289F4AE-F87B-492C-9B0A-61AA35F95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Springs and forces</a:t>
            </a:r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625E17-6453-416B-A254-88F671EF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09C9CE1A-AC8B-4EB4-B4F8-3AB2F5DA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FC2F2727-2556-4B28-BC23-DA34D0034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7559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7D8E0FD5-00EF-4C70-A842-561EF51EC39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4" name="Rectangle 20">
            <a:extLst>
              <a:ext uri="{FF2B5EF4-FFF2-40B4-BE49-F238E27FC236}">
                <a16:creationId xmlns:a16="http://schemas.microsoft.com/office/drawing/2014/main" id="{7D8BD024-8198-4914-9915-75D11552B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are strings used?</a:t>
            </a:r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8E523A-F106-4377-B515-EE6D86B8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715B4569-13FD-4222-844D-793ACE88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7A2C0AD5-E68F-4DB2-A3F0-27B19D13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8582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282D44B9-C28D-4DA0-9FF4-42646E9AD3C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3" name="Rectangle 21">
            <a:extLst>
              <a:ext uri="{FF2B5EF4-FFF2-40B4-BE49-F238E27FC236}">
                <a16:creationId xmlns:a16="http://schemas.microsoft.com/office/drawing/2014/main" id="{61D0F9F6-BC67-4B7B-BB67-968ACE93C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Elastic bands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678C3D-4291-4EEA-94E0-5E82E0CBF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8F83615A-5D3D-498F-907C-6B244B8F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5FACE4-6F22-48AA-BE0B-922550FB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102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10632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9AA8F4CA-B234-4BC9-BC00-E8B70674F40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9" name="Rectangle 19">
            <a:extLst>
              <a:ext uri="{FF2B5EF4-FFF2-40B4-BE49-F238E27FC236}">
                <a16:creationId xmlns:a16="http://schemas.microsoft.com/office/drawing/2014/main" id="{FF63F852-5C81-4037-8E8D-BBC29B5FF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Elastic band experiment (1)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B8224-ED26-4038-9B37-84FF10DA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3D524E49-A7F6-458D-B867-4358501A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12678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53197C3F-916E-4BFE-A339-40697FCD6A3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85" name="Rectangle 21">
            <a:extLst>
              <a:ext uri="{FF2B5EF4-FFF2-40B4-BE49-F238E27FC236}">
                <a16:creationId xmlns:a16="http://schemas.microsoft.com/office/drawing/2014/main" id="{04BD52AE-B32D-4AB3-9127-56AEA1096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Elastic band experiment (2)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1EF4BB-AF1D-4C9B-88D1-A7BC1245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45E8C4B1-0BDC-4B51-87D2-3863F24D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EDC3D-6494-47D5-9827-B1F8A7DE2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69" y="133322"/>
            <a:ext cx="609685" cy="39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EC20DF-EE79-4EBF-A0B7-07EA4673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756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13704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CAEE2756-EDAA-41AF-9BFC-E54C7AE96E7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84" name="Rectangle 48">
            <a:extLst>
              <a:ext uri="{FF2B5EF4-FFF2-40B4-BE49-F238E27FC236}">
                <a16:creationId xmlns:a16="http://schemas.microsoft.com/office/drawing/2014/main" id="{0F82B825-0E87-49F5-BB8D-37548EA33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Elastic band experiment (3)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E09E7A-7897-4495-A600-8FDAFAFB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B79B4D1C-29E9-4F2A-9C96-D31872BA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66E3A-A491-48F1-903B-DE4AD567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987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16803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028839C2-6D93-4629-B581-771B050E596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5" name="Text Box 11">
            <a:extLst>
              <a:ext uri="{FF2B5EF4-FFF2-40B4-BE49-F238E27FC236}">
                <a16:creationId xmlns:a16="http://schemas.microsoft.com/office/drawing/2014/main" id="{E70E8E1F-CAEC-4AF2-8583-1E050F43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900113"/>
            <a:ext cx="8137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66"/>
                </a:solidFill>
              </a:rPr>
              <a:t>Think about the conclusion to the elastic-powered cookie launcher investigation in terms of the </a:t>
            </a:r>
            <a:r>
              <a:rPr lang="en-GB" altLang="en-US" b="1">
                <a:solidFill>
                  <a:srgbClr val="000066"/>
                </a:solidFill>
              </a:rPr>
              <a:t>size of a force</a:t>
            </a:r>
            <a:r>
              <a:rPr lang="en-GB" altLang="en-US">
                <a:solidFill>
                  <a:srgbClr val="000066"/>
                </a:solidFill>
              </a:rPr>
              <a:t>. </a:t>
            </a:r>
            <a:endParaRPr lang="en-GB" altLang="en-US"/>
          </a:p>
        </p:txBody>
      </p:sp>
      <p:sp>
        <p:nvSpPr>
          <p:cNvPr id="180249" name="Text Box 25">
            <a:extLst>
              <a:ext uri="{FF2B5EF4-FFF2-40B4-BE49-F238E27FC236}">
                <a16:creationId xmlns:a16="http://schemas.microsoft.com/office/drawing/2014/main" id="{99B26B4A-0246-4FFD-A783-0309F9ADA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5060950"/>
            <a:ext cx="7512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rgbClr val="000066"/>
                </a:solidFill>
              </a:rPr>
              <a:t>Explain in drawings and writing why stretching the elastic band more made the cookie travel further.</a:t>
            </a:r>
          </a:p>
        </p:txBody>
      </p:sp>
      <p:sp>
        <p:nvSpPr>
          <p:cNvPr id="180251" name="Rectangle 27">
            <a:extLst>
              <a:ext uri="{FF2B5EF4-FFF2-40B4-BE49-F238E27FC236}">
                <a16:creationId xmlns:a16="http://schemas.microsoft.com/office/drawing/2014/main" id="{7F433C7F-ACCD-4F26-9534-21815AE73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Experiment conclusion</a:t>
            </a:r>
          </a:p>
        </p:txBody>
      </p:sp>
      <p:pic>
        <p:nvPicPr>
          <p:cNvPr id="180252" name="Picture 28" descr="cookie launcher results">
            <a:extLst>
              <a:ext uri="{FF2B5EF4-FFF2-40B4-BE49-F238E27FC236}">
                <a16:creationId xmlns:a16="http://schemas.microsoft.com/office/drawing/2014/main" id="{7A15A426-EBBF-4E67-9894-BBDB342E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19338"/>
            <a:ext cx="59436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70DE6-D15C-4BEE-8AB3-F43F48B6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603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7143</TotalTime>
  <Words>378</Words>
  <Application>Microsoft Office PowerPoint</Application>
  <PresentationFormat>On-screen Show (4:3)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 2</vt:lpstr>
      <vt:lpstr>Default Design</vt:lpstr>
      <vt:lpstr>3_Default Design</vt:lpstr>
      <vt:lpstr>Springs</vt:lpstr>
      <vt:lpstr>Information</vt:lpstr>
      <vt:lpstr>Springs and forces</vt:lpstr>
      <vt:lpstr>How are strings used?</vt:lpstr>
      <vt:lpstr>Elastic bands</vt:lpstr>
      <vt:lpstr>Elastic band experiment (1)</vt:lpstr>
      <vt:lpstr>Elastic band experiment (2)</vt:lpstr>
      <vt:lpstr>Elastic band experiment (3)</vt:lpstr>
      <vt:lpstr>Experiment conclusion</vt:lpstr>
    </vt:vector>
  </TitlesOfParts>
  <Manager/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Springs</dc:title>
  <dc:subject>Boardworks Elementary School Physical Science</dc:subject>
  <dc:creator>Boardworks</dc:creator>
  <cp:lastModifiedBy>Tim Crilly</cp:lastModifiedBy>
  <cp:revision>214</cp:revision>
  <dcterms:created xsi:type="dcterms:W3CDTF">2005-07-09T14:35:32Z</dcterms:created>
  <dcterms:modified xsi:type="dcterms:W3CDTF">2018-12-04T11:06:13Z</dcterms:modified>
</cp:coreProperties>
</file>