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 id="2147483700" r:id="rId2"/>
  </p:sldMasterIdLst>
  <p:notesMasterIdLst>
    <p:notesMasterId r:id="rId11"/>
  </p:notesMasterIdLst>
  <p:handoutMasterIdLst>
    <p:handoutMasterId r:id="rId12"/>
  </p:handoutMasterIdLst>
  <p:sldIdLst>
    <p:sldId id="256" r:id="rId3"/>
    <p:sldId id="489" r:id="rId4"/>
    <p:sldId id="351" r:id="rId5"/>
    <p:sldId id="355" r:id="rId6"/>
    <p:sldId id="354" r:id="rId7"/>
    <p:sldId id="372" r:id="rId8"/>
    <p:sldId id="370" r:id="rId9"/>
    <p:sldId id="360" r:id="rId10"/>
  </p:sldIdLst>
  <p:sldSz cx="9144000" cy="6858000" type="screen4x3"/>
  <p:notesSz cx="6858000" cy="9296400"/>
  <p:embeddedFontLst>
    <p:embeddedFont>
      <p:font typeface="Wingdings 2" panose="05020102010507070707" pitchFamily="18" charset="2"/>
      <p:regular r:id="rId13"/>
    </p:embeddedFont>
  </p:embeddedFontLst>
  <p:defaultTextStyle>
    <a:defPPr>
      <a:defRPr lang="en-US"/>
    </a:defPPr>
    <a:lvl1pPr algn="l" rtl="0" fontAlgn="base">
      <a:spcBef>
        <a:spcPct val="0"/>
      </a:spcBef>
      <a:spcAft>
        <a:spcPct val="0"/>
      </a:spcAft>
      <a:defRPr sz="2400" kern="1200">
        <a:solidFill>
          <a:srgbClr val="010066"/>
        </a:solidFill>
        <a:latin typeface="Arial" panose="020B0604020202020204" pitchFamily="34" charset="0"/>
        <a:ea typeface="+mn-ea"/>
        <a:cs typeface="+mn-cs"/>
      </a:defRPr>
    </a:lvl1pPr>
    <a:lvl2pPr marL="457200" algn="l" rtl="0" fontAlgn="base">
      <a:spcBef>
        <a:spcPct val="0"/>
      </a:spcBef>
      <a:spcAft>
        <a:spcPct val="0"/>
      </a:spcAft>
      <a:defRPr sz="2400" kern="1200">
        <a:solidFill>
          <a:srgbClr val="010066"/>
        </a:solidFill>
        <a:latin typeface="Arial" panose="020B0604020202020204" pitchFamily="34" charset="0"/>
        <a:ea typeface="+mn-ea"/>
        <a:cs typeface="+mn-cs"/>
      </a:defRPr>
    </a:lvl2pPr>
    <a:lvl3pPr marL="914400" algn="l" rtl="0" fontAlgn="base">
      <a:spcBef>
        <a:spcPct val="0"/>
      </a:spcBef>
      <a:spcAft>
        <a:spcPct val="0"/>
      </a:spcAft>
      <a:defRPr sz="2400" kern="1200">
        <a:solidFill>
          <a:srgbClr val="010066"/>
        </a:solidFill>
        <a:latin typeface="Arial" panose="020B0604020202020204" pitchFamily="34" charset="0"/>
        <a:ea typeface="+mn-ea"/>
        <a:cs typeface="+mn-cs"/>
      </a:defRPr>
    </a:lvl3pPr>
    <a:lvl4pPr marL="1371600" algn="l" rtl="0" fontAlgn="base">
      <a:spcBef>
        <a:spcPct val="0"/>
      </a:spcBef>
      <a:spcAft>
        <a:spcPct val="0"/>
      </a:spcAft>
      <a:defRPr sz="2400" kern="1200">
        <a:solidFill>
          <a:srgbClr val="010066"/>
        </a:solidFill>
        <a:latin typeface="Arial" panose="020B0604020202020204" pitchFamily="34" charset="0"/>
        <a:ea typeface="+mn-ea"/>
        <a:cs typeface="+mn-cs"/>
      </a:defRPr>
    </a:lvl4pPr>
    <a:lvl5pPr marL="1828800" algn="l" rtl="0" fontAlgn="base">
      <a:spcBef>
        <a:spcPct val="0"/>
      </a:spcBef>
      <a:spcAft>
        <a:spcPct val="0"/>
      </a:spcAft>
      <a:defRPr sz="2400" kern="1200">
        <a:solidFill>
          <a:srgbClr val="010066"/>
        </a:solidFill>
        <a:latin typeface="Arial" panose="020B0604020202020204" pitchFamily="34" charset="0"/>
        <a:ea typeface="+mn-ea"/>
        <a:cs typeface="+mn-cs"/>
      </a:defRPr>
    </a:lvl5pPr>
    <a:lvl6pPr marL="2286000" algn="l" defTabSz="914400" rtl="0" eaLnBrk="1" latinLnBrk="0" hangingPunct="1">
      <a:defRPr sz="2400" kern="1200">
        <a:solidFill>
          <a:srgbClr val="010066"/>
        </a:solidFill>
        <a:latin typeface="Arial" panose="020B0604020202020204" pitchFamily="34" charset="0"/>
        <a:ea typeface="+mn-ea"/>
        <a:cs typeface="+mn-cs"/>
      </a:defRPr>
    </a:lvl6pPr>
    <a:lvl7pPr marL="2743200" algn="l" defTabSz="914400" rtl="0" eaLnBrk="1" latinLnBrk="0" hangingPunct="1">
      <a:defRPr sz="2400" kern="1200">
        <a:solidFill>
          <a:srgbClr val="010066"/>
        </a:solidFill>
        <a:latin typeface="Arial" panose="020B0604020202020204" pitchFamily="34" charset="0"/>
        <a:ea typeface="+mn-ea"/>
        <a:cs typeface="+mn-cs"/>
      </a:defRPr>
    </a:lvl7pPr>
    <a:lvl8pPr marL="3200400" algn="l" defTabSz="914400" rtl="0" eaLnBrk="1" latinLnBrk="0" hangingPunct="1">
      <a:defRPr sz="2400" kern="1200">
        <a:solidFill>
          <a:srgbClr val="010066"/>
        </a:solidFill>
        <a:latin typeface="Arial" panose="020B0604020202020204" pitchFamily="34" charset="0"/>
        <a:ea typeface="+mn-ea"/>
        <a:cs typeface="+mn-cs"/>
      </a:defRPr>
    </a:lvl8pPr>
    <a:lvl9pPr marL="3657600" algn="l" defTabSz="914400" rtl="0" eaLnBrk="1" latinLnBrk="0" hangingPunct="1">
      <a:defRPr sz="2400"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7B9D7"/>
    <a:srgbClr val="FFFFCC"/>
    <a:srgbClr val="010066"/>
    <a:srgbClr val="FF99CC"/>
    <a:srgbClr val="FF99FF"/>
    <a:srgbClr val="B715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p:cViewPr varScale="1">
        <p:scale>
          <a:sx n="85" d="100"/>
          <a:sy n="85" d="100"/>
        </p:scale>
        <p:origin x="540" y="60"/>
      </p:cViewPr>
      <p:guideLst>
        <p:guide orient="horz" pos="482"/>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2E8D77-A6FA-43FA-AB85-0421B8A85A26}"/>
              </a:ext>
            </a:extLst>
          </p:cNvPr>
          <p:cNvSpPr>
            <a:spLocks noGrp="1"/>
          </p:cNvSpPr>
          <p:nvPr>
            <p:ph type="sldNum" sz="quarter" idx="3"/>
          </p:nvPr>
        </p:nvSpPr>
        <p:spPr>
          <a:xfrm>
            <a:off x="3884613" y="8829966"/>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solidFill>
                  <a:schemeClr val="tx1"/>
                </a:solidFill>
                <a:latin typeface="Calibri" panose="020F0502020204030204" pitchFamily="34" charset="0"/>
              </a:defRPr>
            </a:lvl1pPr>
          </a:lstStyle>
          <a:p>
            <a:fld id="{D7DC1034-1CA6-48FE-969B-CBB485B9BD09}" type="slidenum">
              <a:rPr lang="en-GB" altLang="en-US" b="1">
                <a:latin typeface="Arial" panose="020B0604020202020204" pitchFamily="34" charset="0"/>
                <a:cs typeface="Arial" panose="020B0604020202020204" pitchFamily="34" charset="0"/>
              </a:rPr>
              <a:pPr/>
              <a:t>‹#›</a:t>
            </a:fld>
            <a:endParaRPr lang="en-GB" altLang="en-US" b="1">
              <a:latin typeface="Arial" panose="020B0604020202020204" pitchFamily="34" charset="0"/>
              <a:cs typeface="Arial" panose="020B0604020202020204" pitchFamily="34" charset="0"/>
            </a:endParaRPr>
          </a:p>
        </p:txBody>
      </p:sp>
      <p:sp>
        <p:nvSpPr>
          <p:cNvPr id="6" name="Rectangle 7">
            <a:extLst>
              <a:ext uri="{FF2B5EF4-FFF2-40B4-BE49-F238E27FC236}">
                <a16:creationId xmlns:a16="http://schemas.microsoft.com/office/drawing/2014/main" id="{D9081067-C106-4579-852C-58F940B315F2}"/>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83B3B8B5-BAFD-4740-8368-8698B856E518}"/>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3818280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6E77FEA-23A6-4195-8E80-1737E39ABC91}"/>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09F8873-9946-4762-8569-214519373D85}"/>
              </a:ext>
            </a:extLst>
          </p:cNvPr>
          <p:cNvSpPr>
            <a:spLocks noGrp="1"/>
          </p:cNvSpPr>
          <p:nvPr>
            <p:ph type="body" sz="quarter" idx="3"/>
          </p:nvPr>
        </p:nvSpPr>
        <p:spPr>
          <a:xfrm>
            <a:off x="914401" y="4415790"/>
            <a:ext cx="50292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Slide Number Placeholder 6">
            <a:extLst>
              <a:ext uri="{FF2B5EF4-FFF2-40B4-BE49-F238E27FC236}">
                <a16:creationId xmlns:a16="http://schemas.microsoft.com/office/drawing/2014/main" id="{1523C25C-35C3-43B1-BD56-454E33FF6064}"/>
              </a:ext>
            </a:extLst>
          </p:cNvPr>
          <p:cNvSpPr>
            <a:spLocks noGrp="1"/>
          </p:cNvSpPr>
          <p:nvPr>
            <p:ph type="sldNum" sz="quarter" idx="5"/>
          </p:nvPr>
        </p:nvSpPr>
        <p:spPr>
          <a:xfrm>
            <a:off x="3884613" y="8829966"/>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panose="020B0604020202020204" pitchFamily="34" charset="0"/>
                <a:cs typeface="Arial" panose="020B0604020202020204" pitchFamily="34" charset="0"/>
              </a:defRPr>
            </a:lvl1pPr>
          </a:lstStyle>
          <a:p>
            <a:fld id="{13046186-C693-48B5-85C3-EE971E9EAF7C}" type="slidenum">
              <a:rPr lang="en-GB" altLang="en-US" smtClean="0"/>
              <a:pPr/>
              <a:t>‹#›</a:t>
            </a:fld>
            <a:endParaRPr lang="en-GB" altLang="en-US"/>
          </a:p>
        </p:txBody>
      </p:sp>
      <p:sp>
        <p:nvSpPr>
          <p:cNvPr id="8" name="Rectangle 9">
            <a:extLst>
              <a:ext uri="{FF2B5EF4-FFF2-40B4-BE49-F238E27FC236}">
                <a16:creationId xmlns:a16="http://schemas.microsoft.com/office/drawing/2014/main" id="{D0EE560A-3EE5-44E7-AE57-962874D9FC89}"/>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6F0F7CE9-527E-4A4D-B1C1-C0DCD0F5FF75}"/>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15565821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a:extLst>
              <a:ext uri="{FF2B5EF4-FFF2-40B4-BE49-F238E27FC236}">
                <a16:creationId xmlns:a16="http://schemas.microsoft.com/office/drawing/2014/main" id="{BE6A4F41-EF37-4253-A248-2D46E8E98E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70" name="Rectangle 3">
            <a:extLst>
              <a:ext uri="{FF2B5EF4-FFF2-40B4-BE49-F238E27FC236}">
                <a16:creationId xmlns:a16="http://schemas.microsoft.com/office/drawing/2014/main" id="{B5B4A8FD-56E1-4051-B5D2-8CD8AE6A4E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973B9AA0-698E-4DBE-908F-CB6E6702E67F}"/>
              </a:ext>
            </a:extLst>
          </p:cNvPr>
          <p:cNvSpPr>
            <a:spLocks noGrp="1"/>
          </p:cNvSpPr>
          <p:nvPr>
            <p:ph type="sldNum" sz="quarter" idx="10"/>
          </p:nvPr>
        </p:nvSpPr>
        <p:spPr/>
        <p:txBody>
          <a:bodyPr/>
          <a:lstStyle/>
          <a:p>
            <a:fld id="{13046186-C693-48B5-85C3-EE971E9EAF7C}" type="slidenum">
              <a:rPr lang="en-GB" altLang="en-US" smtClean="0"/>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a:extLst>
              <a:ext uri="{FF2B5EF4-FFF2-40B4-BE49-F238E27FC236}">
                <a16:creationId xmlns:a16="http://schemas.microsoft.com/office/drawing/2014/main" id="{CB7BAA95-2BCC-4264-B17D-1B7578770E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4" name="Rectangle 3">
            <a:extLst>
              <a:ext uri="{FF2B5EF4-FFF2-40B4-BE49-F238E27FC236}">
                <a16:creationId xmlns:a16="http://schemas.microsoft.com/office/drawing/2014/main" id="{13766D21-F783-4436-8542-E2904436E3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D56EF58-CF03-483A-B820-B1C12FBAD530}"/>
              </a:ext>
            </a:extLst>
          </p:cNvPr>
          <p:cNvSpPr>
            <a:spLocks noGrp="1"/>
          </p:cNvSpPr>
          <p:nvPr>
            <p:ph type="sldNum" sz="quarter" idx="10"/>
          </p:nvPr>
        </p:nvSpPr>
        <p:spPr/>
        <p:txBody>
          <a:bodyPr/>
          <a:lstStyle/>
          <a:p>
            <a:fld id="{13046186-C693-48B5-85C3-EE971E9EAF7C}"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1D0D47EC-003E-4B42-BF4B-C33433D57A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8" name="Rectangle 3">
            <a:extLst>
              <a:ext uri="{FF2B5EF4-FFF2-40B4-BE49-F238E27FC236}">
                <a16:creationId xmlns:a16="http://schemas.microsoft.com/office/drawing/2014/main" id="{BC4FBF97-5BD0-450C-A360-70A53FFC21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kg/m³, acre-feet, etc.).</a:t>
            </a:r>
            <a:endParaRPr lang="en-GB" dirty="0">
              <a:effectLst/>
            </a:endParaRPr>
          </a:p>
        </p:txBody>
      </p:sp>
      <p:sp>
        <p:nvSpPr>
          <p:cNvPr id="2" name="Slide Number Placeholder 1">
            <a:extLst>
              <a:ext uri="{FF2B5EF4-FFF2-40B4-BE49-F238E27FC236}">
                <a16:creationId xmlns:a16="http://schemas.microsoft.com/office/drawing/2014/main" id="{605A74C5-546B-4F97-B899-0E2A055E6CE2}"/>
              </a:ext>
            </a:extLst>
          </p:cNvPr>
          <p:cNvSpPr>
            <a:spLocks noGrp="1"/>
          </p:cNvSpPr>
          <p:nvPr>
            <p:ph type="sldNum" sz="quarter" idx="10"/>
          </p:nvPr>
        </p:nvSpPr>
        <p:spPr/>
        <p:txBody>
          <a:bodyPr/>
          <a:lstStyle/>
          <a:p>
            <a:fld id="{13046186-C693-48B5-85C3-EE971E9EAF7C}"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a:extLst>
              <a:ext uri="{FF2B5EF4-FFF2-40B4-BE49-F238E27FC236}">
                <a16:creationId xmlns:a16="http://schemas.microsoft.com/office/drawing/2014/main" id="{063477BF-46AE-48BA-A4C2-7418D1AC1F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a:extLst>
              <a:ext uri="{FF2B5EF4-FFF2-40B4-BE49-F238E27FC236}">
                <a16:creationId xmlns:a16="http://schemas.microsoft.com/office/drawing/2014/main" id="{027C4A39-F953-4A38-82B9-0C39BC5BF9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Pause the second animation and use the </a:t>
            </a:r>
            <a:r>
              <a:rPr lang="en-GB" altLang="en-US" b="0" dirty="0">
                <a:latin typeface="Arial" panose="020B0604020202020204" pitchFamily="34" charset="0"/>
              </a:rPr>
              <a:t>ruler</a:t>
            </a:r>
            <a:r>
              <a:rPr lang="en-GB" altLang="en-US" dirty="0">
                <a:latin typeface="Arial" panose="020B0604020202020204" pitchFamily="34" charset="0"/>
              </a:rPr>
              <a:t> tool to project the nearby star onto the background of stars, and compare its position with the view through the telescope on the right. The view through the telescope represents what might be seen if that same patch of sky were observed over a long period of time (one year per revolution). </a:t>
            </a:r>
          </a:p>
        </p:txBody>
      </p:sp>
      <p:sp>
        <p:nvSpPr>
          <p:cNvPr id="2" name="Slide Number Placeholder 1">
            <a:extLst>
              <a:ext uri="{FF2B5EF4-FFF2-40B4-BE49-F238E27FC236}">
                <a16:creationId xmlns:a16="http://schemas.microsoft.com/office/drawing/2014/main" id="{BE747E85-C4B0-47BF-AEEC-7BB675D58591}"/>
              </a:ext>
            </a:extLst>
          </p:cNvPr>
          <p:cNvSpPr>
            <a:spLocks noGrp="1"/>
          </p:cNvSpPr>
          <p:nvPr>
            <p:ph type="sldNum" sz="quarter" idx="10"/>
          </p:nvPr>
        </p:nvSpPr>
        <p:spPr/>
        <p:txBody>
          <a:bodyPr/>
          <a:lstStyle/>
          <a:p>
            <a:fld id="{13046186-C693-48B5-85C3-EE971E9EAF7C}"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5C9DD411-A4EF-4C23-B028-FEE34D8C8C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6" name="Rectangle 3">
            <a:extLst>
              <a:ext uri="{FF2B5EF4-FFF2-40B4-BE49-F238E27FC236}">
                <a16:creationId xmlns:a16="http://schemas.microsoft.com/office/drawing/2014/main" id="{78099789-9BE6-4232-9BFB-FEC144A555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kg/m³, acre-feet, etc.).</a:t>
            </a:r>
            <a:endParaRPr lang="en-GB" dirty="0">
              <a:effectLst/>
            </a:endParaRPr>
          </a:p>
        </p:txBody>
      </p:sp>
      <p:sp>
        <p:nvSpPr>
          <p:cNvPr id="2" name="Slide Number Placeholder 1">
            <a:extLst>
              <a:ext uri="{FF2B5EF4-FFF2-40B4-BE49-F238E27FC236}">
                <a16:creationId xmlns:a16="http://schemas.microsoft.com/office/drawing/2014/main" id="{8EEC75DA-1386-4334-95F6-F01E26EB2936}"/>
              </a:ext>
            </a:extLst>
          </p:cNvPr>
          <p:cNvSpPr>
            <a:spLocks noGrp="1"/>
          </p:cNvSpPr>
          <p:nvPr>
            <p:ph type="sldNum" sz="quarter" idx="10"/>
          </p:nvPr>
        </p:nvSpPr>
        <p:spPr/>
        <p:txBody>
          <a:bodyPr/>
          <a:lstStyle/>
          <a:p>
            <a:fld id="{13046186-C693-48B5-85C3-EE971E9EAF7C}"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a:extLst>
              <a:ext uri="{FF2B5EF4-FFF2-40B4-BE49-F238E27FC236}">
                <a16:creationId xmlns:a16="http://schemas.microsoft.com/office/drawing/2014/main" id="{96582F31-6FBF-4FE4-9894-BCD3BE809C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90" name="Rectangle 3">
            <a:extLst>
              <a:ext uri="{FF2B5EF4-FFF2-40B4-BE49-F238E27FC236}">
                <a16:creationId xmlns:a16="http://schemas.microsoft.com/office/drawing/2014/main" id="{642D4ED1-EB29-4B9F-A44A-865E675376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 good question for more able students would be, “is the parsec a useful unit of measurement?”</a:t>
            </a:r>
          </a:p>
          <a:p>
            <a:pPr eaLnBrk="1" hangingPunct="1"/>
            <a:r>
              <a:rPr lang="en-GB" altLang="en-US" dirty="0">
                <a:latin typeface="Arial" panose="020B0604020202020204" pitchFamily="34" charset="0"/>
              </a:rPr>
              <a:t>Possible answers:</a:t>
            </a:r>
          </a:p>
          <a:p>
            <a:pPr marL="171450" indent="-171450" eaLnBrk="1" hangingPunct="1">
              <a:buFont typeface="Arial" panose="020B0604020202020204" pitchFamily="34" charset="0"/>
              <a:buChar char="•"/>
            </a:pPr>
            <a:r>
              <a:rPr lang="en-GB" altLang="en-US" dirty="0">
                <a:latin typeface="Arial" panose="020B0604020202020204" pitchFamily="34" charset="0"/>
              </a:rPr>
              <a:t>The parsec is close in size to the light year, which makes it no more useful for measuring greater distances.</a:t>
            </a:r>
          </a:p>
          <a:p>
            <a:pPr marL="171450" indent="-171450" eaLnBrk="1" hangingPunct="1">
              <a:buFont typeface="Arial" panose="020B0604020202020204" pitchFamily="34" charset="0"/>
              <a:buChar char="•"/>
            </a:pPr>
            <a:r>
              <a:rPr lang="en-GB" altLang="en-US" dirty="0">
                <a:latin typeface="Arial" panose="020B0604020202020204" pitchFamily="34" charset="0"/>
              </a:rPr>
              <a:t>Unlike the light year, the parsec is based on a simple ratio of other units, which makes it more useful for avoiding complicated scaling factors in astronomical calculations.</a:t>
            </a:r>
          </a:p>
          <a:p>
            <a:pPr marL="0" indent="0" eaLnBrk="1" hangingPunct="1">
              <a:buFont typeface="Arial" panose="020B0604020202020204" pitchFamily="34" charset="0"/>
              <a:buNone/>
            </a:pPr>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kg/m³, acre-feet, etc.).</a:t>
            </a:r>
            <a:endParaRPr lang="en-GB" dirty="0">
              <a:effectLst/>
            </a:endParaRPr>
          </a:p>
        </p:txBody>
      </p:sp>
      <p:sp>
        <p:nvSpPr>
          <p:cNvPr id="2" name="Slide Number Placeholder 1">
            <a:extLst>
              <a:ext uri="{FF2B5EF4-FFF2-40B4-BE49-F238E27FC236}">
                <a16:creationId xmlns:a16="http://schemas.microsoft.com/office/drawing/2014/main" id="{CABE741E-9239-4900-A437-B355FBAC4CA1}"/>
              </a:ext>
            </a:extLst>
          </p:cNvPr>
          <p:cNvSpPr>
            <a:spLocks noGrp="1"/>
          </p:cNvSpPr>
          <p:nvPr>
            <p:ph type="sldNum" sz="quarter" idx="10"/>
          </p:nvPr>
        </p:nvSpPr>
        <p:spPr/>
        <p:txBody>
          <a:bodyPr/>
          <a:lstStyle/>
          <a:p>
            <a:fld id="{13046186-C693-48B5-85C3-EE971E9EAF7C}"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a:extLst>
              <a:ext uri="{FF2B5EF4-FFF2-40B4-BE49-F238E27FC236}">
                <a16:creationId xmlns:a16="http://schemas.microsoft.com/office/drawing/2014/main" id="{8DB535A4-F8BA-49EA-A448-B2299747DD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a:extLst>
              <a:ext uri="{FF2B5EF4-FFF2-40B4-BE49-F238E27FC236}">
                <a16:creationId xmlns:a16="http://schemas.microsoft.com/office/drawing/2014/main" id="{B0DACC1C-F587-48A0-8C2F-B329D9B0B6AA}"/>
              </a:ext>
            </a:extLst>
          </p:cNvPr>
          <p:cNvSpPr>
            <a:spLocks noGrp="1"/>
          </p:cNvSpPr>
          <p:nvPr>
            <p:ph type="body" idx="1"/>
          </p:nvPr>
        </p:nvSpPr>
        <p:spPr bwMode="auto">
          <a:xfrm>
            <a:off x="914401"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kg/m³, acre-feet, etc.).</a:t>
            </a:r>
            <a:endParaRPr lang="en-GB" dirty="0">
              <a:effectLst/>
            </a:endParaRPr>
          </a:p>
        </p:txBody>
      </p:sp>
      <p:sp>
        <p:nvSpPr>
          <p:cNvPr id="2" name="Slide Number Placeholder 1">
            <a:extLst>
              <a:ext uri="{FF2B5EF4-FFF2-40B4-BE49-F238E27FC236}">
                <a16:creationId xmlns:a16="http://schemas.microsoft.com/office/drawing/2014/main" id="{1405F1F6-3D4F-478C-8027-D7AE3744B451}"/>
              </a:ext>
            </a:extLst>
          </p:cNvPr>
          <p:cNvSpPr>
            <a:spLocks noGrp="1"/>
          </p:cNvSpPr>
          <p:nvPr>
            <p:ph type="sldNum" sz="quarter" idx="10"/>
          </p:nvPr>
        </p:nvSpPr>
        <p:spPr/>
        <p:txBody>
          <a:bodyPr/>
          <a:lstStyle/>
          <a:p>
            <a:fld id="{13046186-C693-48B5-85C3-EE971E9EAF7C}" type="slidenum">
              <a:rPr lang="en-GB" altLang="en-US" smtClean="0"/>
              <a:pPr/>
              <a:t>8</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spTree>
    <p:custDataLst>
      <p:tags r:id="rId1"/>
    </p:custDataLst>
    <p:extLst>
      <p:ext uri="{BB962C8B-B14F-4D97-AF65-F5344CB8AC3E}">
        <p14:creationId xmlns:p14="http://schemas.microsoft.com/office/powerpoint/2010/main" val="112070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3334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8664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769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680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45548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11804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57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0387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7297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950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spTree>
    <p:custDataLst>
      <p:tags r:id="rId1"/>
    </p:custDataLst>
    <p:extLst>
      <p:ext uri="{BB962C8B-B14F-4D97-AF65-F5344CB8AC3E}">
        <p14:creationId xmlns:p14="http://schemas.microsoft.com/office/powerpoint/2010/main" val="829810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202423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259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31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7953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3126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425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70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5625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19985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824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233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4155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2371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861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spTree>
    <p:custDataLst>
      <p:tags r:id="rId16"/>
    </p:custDataLst>
    <p:extLst>
      <p:ext uri="{BB962C8B-B14F-4D97-AF65-F5344CB8AC3E}">
        <p14:creationId xmlns:p14="http://schemas.microsoft.com/office/powerpoint/2010/main" val="5504031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spTree>
    <p:custDataLst>
      <p:tags r:id="rId14"/>
    </p:custDataLst>
    <p:extLst>
      <p:ext uri="{BB962C8B-B14F-4D97-AF65-F5344CB8AC3E}">
        <p14:creationId xmlns:p14="http://schemas.microsoft.com/office/powerpoint/2010/main" val="21117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0.jp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0.jp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CD2B-372E-4FE9-9A46-EBD73FBCB9BC}"/>
              </a:ext>
            </a:extLst>
          </p:cNvPr>
          <p:cNvSpPr>
            <a:spLocks noGrp="1"/>
          </p:cNvSpPr>
          <p:nvPr>
            <p:ph type="title"/>
          </p:nvPr>
        </p:nvSpPr>
        <p:spPr>
          <a:xfrm>
            <a:off x="3488267" y="1187864"/>
            <a:ext cx="4715696" cy="3127761"/>
          </a:xfrm>
        </p:spPr>
        <p:txBody>
          <a:bodyPr/>
          <a:lstStyle/>
          <a:p>
            <a:r>
              <a:rPr lang="en-GB" dirty="0"/>
              <a:t>Astronomical Distances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Using Mathematics and Computational Thinking</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3. Scale, Proportion, and Quantity</a:t>
            </a:r>
          </a:p>
        </p:txBody>
      </p:sp>
    </p:spTree>
    <p:custDataLst>
      <p:tags r:id="rId1"/>
    </p:custDataLst>
    <p:extLst>
      <p:ext uri="{BB962C8B-B14F-4D97-AF65-F5344CB8AC3E}">
        <p14:creationId xmlns:p14="http://schemas.microsoft.com/office/powerpoint/2010/main" val="395940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D1FE5E49-ADB8-4A8F-9E62-36D7BA8E74E5}"/>
              </a:ext>
            </a:extLst>
          </p:cNvPr>
          <p:cNvSpPr>
            <a:spLocks noGrp="1" noChangeArrowheads="1"/>
          </p:cNvSpPr>
          <p:nvPr>
            <p:ph type="title"/>
          </p:nvPr>
        </p:nvSpPr>
        <p:spPr/>
        <p:txBody>
          <a:bodyPr/>
          <a:lstStyle/>
          <a:p>
            <a:pPr eaLnBrk="1" hangingPunct="1"/>
            <a:r>
              <a:rPr lang="en-GB" altLang="en-US" dirty="0"/>
              <a:t>The evolving Universe</a:t>
            </a:r>
          </a:p>
        </p:txBody>
      </p:sp>
      <p:pic>
        <p:nvPicPr>
          <p:cNvPr id="7" name="Picture 19">
            <a:hlinkClick r:id="" action="ppaction://hlinkshowjump?jump=nextslide"/>
            <a:extLst>
              <a:ext uri="{FF2B5EF4-FFF2-40B4-BE49-F238E27FC236}">
                <a16:creationId xmlns:a16="http://schemas.microsoft.com/office/drawing/2014/main" id="{A974AE47-BFC2-4171-BF38-BB177B0E84E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1903B57F-584D-4240-844D-6DF6194131FD}"/>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03BF563-247A-4172-82CC-C34AD5F3080B}"/>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E7B8243-5E5E-4EAF-8D3D-87B603C920B7}"/>
              </a:ext>
            </a:extLst>
          </p:cNvPr>
          <p:cNvSpPr>
            <a:spLocks noGrp="1" noChangeArrowheads="1"/>
          </p:cNvSpPr>
          <p:nvPr>
            <p:ph type="title"/>
          </p:nvPr>
        </p:nvSpPr>
        <p:spPr/>
        <p:txBody>
          <a:bodyPr/>
          <a:lstStyle/>
          <a:p>
            <a:pPr eaLnBrk="1" hangingPunct="1"/>
            <a:r>
              <a:rPr lang="en-GB" altLang="en-US"/>
              <a:t>Astronomical distances</a:t>
            </a:r>
          </a:p>
        </p:txBody>
      </p:sp>
      <p:sp>
        <p:nvSpPr>
          <p:cNvPr id="7171" name="Text Box 4">
            <a:extLst>
              <a:ext uri="{FF2B5EF4-FFF2-40B4-BE49-F238E27FC236}">
                <a16:creationId xmlns:a16="http://schemas.microsoft.com/office/drawing/2014/main" id="{59E255F4-D8D4-4A84-BD78-65848EDAF30C}"/>
              </a:ext>
            </a:extLst>
          </p:cNvPr>
          <p:cNvSpPr txBox="1">
            <a:spLocks noChangeArrowheads="1"/>
          </p:cNvSpPr>
          <p:nvPr/>
        </p:nvSpPr>
        <p:spPr bwMode="auto">
          <a:xfrm>
            <a:off x="1042988" y="1971675"/>
            <a:ext cx="7272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endParaRPr lang="en-GB" altLang="en-US" sz="1800">
              <a:solidFill>
                <a:schemeClr val="tx1"/>
              </a:solidFill>
            </a:endParaRPr>
          </a:p>
        </p:txBody>
      </p:sp>
      <p:sp>
        <p:nvSpPr>
          <p:cNvPr id="7172" name="Text Box 5">
            <a:extLst>
              <a:ext uri="{FF2B5EF4-FFF2-40B4-BE49-F238E27FC236}">
                <a16:creationId xmlns:a16="http://schemas.microsoft.com/office/drawing/2014/main" id="{2650555B-279A-442D-9A9A-CF30D981A5F3}"/>
              </a:ext>
            </a:extLst>
          </p:cNvPr>
          <p:cNvSpPr txBox="1">
            <a:spLocks noChangeArrowheads="1"/>
          </p:cNvSpPr>
          <p:nvPr/>
        </p:nvSpPr>
        <p:spPr bwMode="auto">
          <a:xfrm>
            <a:off x="358775" y="784225"/>
            <a:ext cx="8577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Planets, stars and galaxies, and the distances between them, are huge when compared with everyday measurements:</a:t>
            </a:r>
          </a:p>
        </p:txBody>
      </p:sp>
      <p:sp>
        <p:nvSpPr>
          <p:cNvPr id="128006" name="Text Box 6">
            <a:extLst>
              <a:ext uri="{FF2B5EF4-FFF2-40B4-BE49-F238E27FC236}">
                <a16:creationId xmlns:a16="http://schemas.microsoft.com/office/drawing/2014/main" id="{6D3B94B4-8A90-46B9-89A2-AC4DC523A038}"/>
              </a:ext>
            </a:extLst>
          </p:cNvPr>
          <p:cNvSpPr txBox="1">
            <a:spLocks noChangeArrowheads="1"/>
          </p:cNvSpPr>
          <p:nvPr/>
        </p:nvSpPr>
        <p:spPr bwMode="auto">
          <a:xfrm>
            <a:off x="358775" y="1725535"/>
            <a:ext cx="820737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dirty="0"/>
              <a:t>the distance from Earth to the Sun: 149,598,000,000</a:t>
            </a:r>
            <a:r>
              <a:rPr lang="en-GB" altLang="en-US" sz="1000" dirty="0"/>
              <a:t> </a:t>
            </a:r>
            <a:r>
              <a:rPr lang="en-GB" altLang="en-US" dirty="0"/>
              <a:t>m</a:t>
            </a:r>
          </a:p>
        </p:txBody>
      </p:sp>
      <p:sp>
        <p:nvSpPr>
          <p:cNvPr id="128007" name="Text Box 7">
            <a:extLst>
              <a:ext uri="{FF2B5EF4-FFF2-40B4-BE49-F238E27FC236}">
                <a16:creationId xmlns:a16="http://schemas.microsoft.com/office/drawing/2014/main" id="{3806A8B3-4A43-4BC8-9536-B9E2BFBCBDF6}"/>
              </a:ext>
            </a:extLst>
          </p:cNvPr>
          <p:cNvSpPr txBox="1">
            <a:spLocks noChangeArrowheads="1"/>
          </p:cNvSpPr>
          <p:nvPr/>
        </p:nvSpPr>
        <p:spPr bwMode="auto">
          <a:xfrm>
            <a:off x="358775" y="3260529"/>
            <a:ext cx="8748713"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To make these distances easier to use, physicists and astronomers use much larger, </a:t>
            </a:r>
            <a:r>
              <a:rPr lang="en-GB" altLang="en-US" b="1" dirty="0">
                <a:solidFill>
                  <a:srgbClr val="B80303"/>
                </a:solidFill>
              </a:rPr>
              <a:t>non-SI units</a:t>
            </a:r>
            <a:r>
              <a:rPr lang="en-GB" altLang="en-US" dirty="0">
                <a:solidFill>
                  <a:srgbClr val="B80303"/>
                </a:solidFill>
              </a:rPr>
              <a:t> </a:t>
            </a:r>
            <a:r>
              <a:rPr lang="en-GB" altLang="en-US" dirty="0"/>
              <a:t>to describe them: </a:t>
            </a:r>
          </a:p>
        </p:txBody>
      </p:sp>
      <p:sp>
        <p:nvSpPr>
          <p:cNvPr id="128008" name="Text Box 8">
            <a:extLst>
              <a:ext uri="{FF2B5EF4-FFF2-40B4-BE49-F238E27FC236}">
                <a16:creationId xmlns:a16="http://schemas.microsoft.com/office/drawing/2014/main" id="{BA1C3DE1-D9F2-488F-BC0D-C5E9582E559B}"/>
              </a:ext>
            </a:extLst>
          </p:cNvPr>
          <p:cNvSpPr txBox="1">
            <a:spLocks noChangeArrowheads="1"/>
          </p:cNvSpPr>
          <p:nvPr/>
        </p:nvSpPr>
        <p:spPr bwMode="auto">
          <a:xfrm>
            <a:off x="1716565" y="4212692"/>
            <a:ext cx="5491794" cy="1202510"/>
          </a:xfrm>
          <a:prstGeom prst="rect">
            <a:avLst/>
          </a:prstGeom>
          <a:solidFill>
            <a:srgbClr val="B80303"/>
          </a:solidFill>
          <a:ln>
            <a:noFill/>
          </a:ln>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buClr>
                <a:srgbClr val="B71562"/>
              </a:buClr>
              <a:buSzPct val="80000"/>
              <a:buFont typeface="Wingdings" panose="05000000000000000000" pitchFamily="2" charset="2"/>
              <a:buNone/>
            </a:pPr>
            <a:r>
              <a:rPr lang="en-GB" altLang="en-US" dirty="0">
                <a:solidFill>
                  <a:schemeClr val="bg1"/>
                </a:solidFill>
              </a:rPr>
              <a:t>1 </a:t>
            </a:r>
            <a:r>
              <a:rPr lang="en-GB" altLang="en-US" b="1" dirty="0">
                <a:solidFill>
                  <a:schemeClr val="bg1"/>
                </a:solidFill>
              </a:rPr>
              <a:t>astronomical unit</a:t>
            </a:r>
            <a:r>
              <a:rPr lang="en-GB" altLang="en-US" dirty="0">
                <a:solidFill>
                  <a:schemeClr val="bg1"/>
                </a:solidFill>
              </a:rPr>
              <a:t> (AU) </a:t>
            </a:r>
          </a:p>
          <a:p>
            <a:pPr eaLnBrk="1" hangingPunct="1">
              <a:buClr>
                <a:srgbClr val="B71562"/>
              </a:buClr>
              <a:buSzPct val="80000"/>
              <a:buFont typeface="Wingdings" panose="05000000000000000000" pitchFamily="2" charset="2"/>
              <a:buNone/>
            </a:pPr>
            <a:r>
              <a:rPr lang="en-GB" altLang="en-US" dirty="0">
                <a:solidFill>
                  <a:schemeClr val="bg1"/>
                </a:solidFill>
              </a:rPr>
              <a:t>= mean distance from Earth to the Sun</a:t>
            </a:r>
          </a:p>
          <a:p>
            <a:pPr eaLnBrk="1" hangingPunct="1">
              <a:buClr>
                <a:srgbClr val="B71562"/>
              </a:buClr>
              <a:buSzPct val="80000"/>
              <a:buFont typeface="Wingdings" panose="05000000000000000000" pitchFamily="2" charset="2"/>
              <a:buNone/>
            </a:pPr>
            <a:r>
              <a:rPr lang="en-GB" altLang="en-US" dirty="0">
                <a:solidFill>
                  <a:schemeClr val="bg1"/>
                </a:solidFill>
              </a:rPr>
              <a:t>= </a:t>
            </a:r>
            <a:r>
              <a:rPr lang="en-GB" altLang="en-US" b="1" dirty="0">
                <a:solidFill>
                  <a:schemeClr val="bg1"/>
                </a:solidFill>
              </a:rPr>
              <a:t>1.5 × 10</a:t>
            </a:r>
            <a:r>
              <a:rPr lang="en-GB" altLang="en-US" b="1" baseline="30000" dirty="0">
                <a:solidFill>
                  <a:schemeClr val="bg1"/>
                </a:solidFill>
              </a:rPr>
              <a:t>11</a:t>
            </a:r>
            <a:r>
              <a:rPr lang="en-GB" altLang="en-US" sz="1000" b="1" dirty="0">
                <a:solidFill>
                  <a:schemeClr val="bg1"/>
                </a:solidFill>
              </a:rPr>
              <a:t> </a:t>
            </a:r>
            <a:r>
              <a:rPr lang="en-GB" altLang="en-US" b="1" dirty="0">
                <a:solidFill>
                  <a:schemeClr val="bg1"/>
                </a:solidFill>
              </a:rPr>
              <a:t>m</a:t>
            </a:r>
          </a:p>
        </p:txBody>
      </p:sp>
      <p:sp>
        <p:nvSpPr>
          <p:cNvPr id="128009" name="Rectangle 9">
            <a:extLst>
              <a:ext uri="{FF2B5EF4-FFF2-40B4-BE49-F238E27FC236}">
                <a16:creationId xmlns:a16="http://schemas.microsoft.com/office/drawing/2014/main" id="{33EBAAA8-151E-4D29-B26F-6383C0E5A24C}"/>
              </a:ext>
            </a:extLst>
          </p:cNvPr>
          <p:cNvSpPr>
            <a:spLocks noChangeArrowheads="1"/>
          </p:cNvSpPr>
          <p:nvPr/>
        </p:nvSpPr>
        <p:spPr bwMode="auto">
          <a:xfrm>
            <a:off x="1115835" y="5534187"/>
            <a:ext cx="6911975" cy="833178"/>
          </a:xfrm>
          <a:prstGeom prst="rect">
            <a:avLst/>
          </a:prstGeom>
          <a:solidFill>
            <a:srgbClr val="B80303"/>
          </a:solidFill>
          <a:ln>
            <a:noFill/>
          </a:ln>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buClr>
                <a:srgbClr val="B71562"/>
              </a:buClr>
              <a:buSzPct val="80000"/>
              <a:buFont typeface="Wingdings" panose="05000000000000000000" pitchFamily="2" charset="2"/>
              <a:buNone/>
            </a:pPr>
            <a:r>
              <a:rPr lang="en-GB" altLang="en-US" dirty="0">
                <a:solidFill>
                  <a:schemeClr val="bg1"/>
                </a:solidFill>
              </a:rPr>
              <a:t>1 </a:t>
            </a:r>
            <a:r>
              <a:rPr lang="en-GB" altLang="en-US" b="1" dirty="0">
                <a:solidFill>
                  <a:schemeClr val="bg1"/>
                </a:solidFill>
              </a:rPr>
              <a:t>light year</a:t>
            </a:r>
            <a:r>
              <a:rPr lang="en-GB" altLang="en-US" dirty="0">
                <a:solidFill>
                  <a:schemeClr val="bg1"/>
                </a:solidFill>
              </a:rPr>
              <a:t> (</a:t>
            </a:r>
            <a:r>
              <a:rPr lang="en-GB" altLang="en-US" dirty="0" err="1">
                <a:solidFill>
                  <a:schemeClr val="bg1"/>
                </a:solidFill>
              </a:rPr>
              <a:t>ly</a:t>
            </a:r>
            <a:r>
              <a:rPr lang="en-GB" altLang="en-US" dirty="0">
                <a:solidFill>
                  <a:schemeClr val="bg1"/>
                </a:solidFill>
              </a:rPr>
              <a:t>) = distance light travels in a year </a:t>
            </a:r>
          </a:p>
          <a:p>
            <a:pPr eaLnBrk="1" hangingPunct="1">
              <a:buClr>
                <a:srgbClr val="B71562"/>
              </a:buClr>
              <a:buSzPct val="80000"/>
              <a:buFont typeface="Wingdings" panose="05000000000000000000" pitchFamily="2" charset="2"/>
              <a:buNone/>
            </a:pPr>
            <a:r>
              <a:rPr lang="en-GB" altLang="en-US" dirty="0">
                <a:solidFill>
                  <a:schemeClr val="bg1"/>
                </a:solidFill>
              </a:rPr>
              <a:t>                           </a:t>
            </a:r>
            <a:r>
              <a:rPr lang="en-GB" altLang="en-US" sz="1600" dirty="0">
                <a:solidFill>
                  <a:schemeClr val="bg1"/>
                </a:solidFill>
              </a:rPr>
              <a:t> </a:t>
            </a:r>
            <a:r>
              <a:rPr lang="en-GB" altLang="en-US" dirty="0">
                <a:solidFill>
                  <a:schemeClr val="bg1"/>
                </a:solidFill>
              </a:rPr>
              <a:t>= </a:t>
            </a:r>
            <a:r>
              <a:rPr lang="en-GB" altLang="en-US" b="1" dirty="0">
                <a:solidFill>
                  <a:schemeClr val="bg1"/>
                </a:solidFill>
              </a:rPr>
              <a:t>9.5 × 10</a:t>
            </a:r>
            <a:r>
              <a:rPr lang="en-GB" altLang="en-US" b="1" baseline="30000" dirty="0">
                <a:solidFill>
                  <a:schemeClr val="bg1"/>
                </a:solidFill>
              </a:rPr>
              <a:t>15</a:t>
            </a:r>
            <a:r>
              <a:rPr lang="en-GB" altLang="en-US" sz="1000" b="1" dirty="0">
                <a:solidFill>
                  <a:schemeClr val="bg1"/>
                </a:solidFill>
              </a:rPr>
              <a:t> </a:t>
            </a:r>
            <a:r>
              <a:rPr lang="en-GB" altLang="en-US" b="1" dirty="0">
                <a:solidFill>
                  <a:schemeClr val="bg1"/>
                </a:solidFill>
              </a:rPr>
              <a:t>m</a:t>
            </a:r>
          </a:p>
        </p:txBody>
      </p:sp>
      <p:sp>
        <p:nvSpPr>
          <p:cNvPr id="128018" name="Text Box 18">
            <a:extLst>
              <a:ext uri="{FF2B5EF4-FFF2-40B4-BE49-F238E27FC236}">
                <a16:creationId xmlns:a16="http://schemas.microsoft.com/office/drawing/2014/main" id="{950B72A4-CFE9-43B5-8678-F47069AA1A27}"/>
              </a:ext>
            </a:extLst>
          </p:cNvPr>
          <p:cNvSpPr txBox="1">
            <a:spLocks noChangeArrowheads="1"/>
          </p:cNvSpPr>
          <p:nvPr/>
        </p:nvSpPr>
        <p:spPr bwMode="auto">
          <a:xfrm>
            <a:off x="354014" y="2308366"/>
            <a:ext cx="7746998"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lIns="90000" tIns="46800" rIns="90000" bIns="46800">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dirty="0"/>
              <a:t>the distance from the Sun to </a:t>
            </a:r>
            <a:r>
              <a:rPr lang="en-GB" dirty="0"/>
              <a:t>the </a:t>
            </a:r>
            <a:r>
              <a:rPr lang="en-GB" dirty="0" err="1"/>
              <a:t>center</a:t>
            </a:r>
            <a:r>
              <a:rPr lang="en-GB" dirty="0"/>
              <a:t> of our galaxy</a:t>
            </a:r>
            <a:r>
              <a:rPr lang="en-GB" altLang="en-US" dirty="0"/>
              <a:t>: 2.5 × 10</a:t>
            </a:r>
            <a:r>
              <a:rPr lang="en-GB" altLang="en-US" baseline="30000" dirty="0"/>
              <a:t>20</a:t>
            </a:r>
            <a:r>
              <a:rPr lang="en-GB" altLang="en-US" sz="1000" dirty="0"/>
              <a:t> </a:t>
            </a:r>
            <a:r>
              <a:rPr lang="en-GB" altLang="en-US" dirty="0"/>
              <a:t>m.</a:t>
            </a:r>
          </a:p>
        </p:txBody>
      </p:sp>
      <p:pic>
        <p:nvPicPr>
          <p:cNvPr id="13" name="Picture 19">
            <a:hlinkClick r:id="" action="ppaction://hlinkshowjump?jump=nextslide"/>
            <a:extLst>
              <a:ext uri="{FF2B5EF4-FFF2-40B4-BE49-F238E27FC236}">
                <a16:creationId xmlns:a16="http://schemas.microsoft.com/office/drawing/2014/main" id="{943B2CD6-60BA-4972-9BE2-C0A3F6FD20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27FDA478-DE10-45C2-A8CA-6567576B622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800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p:bldP spid="128007" grpId="0"/>
      <p:bldP spid="128008" grpId="0" animBg="1"/>
      <p:bldP spid="128009" grpId="0" animBg="1"/>
      <p:bldP spid="1280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57E1212-160C-4B6B-AF53-50DE2E5275B9}"/>
              </a:ext>
            </a:extLst>
          </p:cNvPr>
          <p:cNvSpPr>
            <a:spLocks noGrp="1" noChangeArrowheads="1"/>
          </p:cNvSpPr>
          <p:nvPr>
            <p:ph type="title"/>
          </p:nvPr>
        </p:nvSpPr>
        <p:spPr/>
        <p:txBody>
          <a:bodyPr/>
          <a:lstStyle/>
          <a:p>
            <a:pPr eaLnBrk="1" hangingPunct="1"/>
            <a:r>
              <a:rPr lang="en-GB" altLang="en-US" dirty="0"/>
              <a:t>Parallax</a:t>
            </a:r>
          </a:p>
        </p:txBody>
      </p:sp>
      <p:pic>
        <p:nvPicPr>
          <p:cNvPr id="7" name="Picture 19">
            <a:hlinkClick r:id="" action="ppaction://hlinkshowjump?jump=nextslide"/>
            <a:extLst>
              <a:ext uri="{FF2B5EF4-FFF2-40B4-BE49-F238E27FC236}">
                <a16:creationId xmlns:a16="http://schemas.microsoft.com/office/drawing/2014/main" id="{87F60FD8-2F89-4095-9B42-0EB90AD6EAC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1D367226-63C1-4BFB-87EF-D9B08B4B27EC}"/>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ECA4CDF-B25E-4846-92B1-39D7F6E54855}"/>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7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F1BEF24-CD3C-4C97-A788-F6DA415AA4D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AB3BEF7-6043-4A46-A012-323E0FB23006}"/>
              </a:ext>
            </a:extLst>
          </p:cNvPr>
          <p:cNvSpPr>
            <a:spLocks noGrp="1" noChangeArrowheads="1"/>
          </p:cNvSpPr>
          <p:nvPr>
            <p:ph type="title"/>
          </p:nvPr>
        </p:nvSpPr>
        <p:spPr/>
        <p:txBody>
          <a:bodyPr/>
          <a:lstStyle/>
          <a:p>
            <a:pPr eaLnBrk="1" hangingPunct="1"/>
            <a:r>
              <a:rPr lang="en-GB" altLang="en-US" dirty="0"/>
              <a:t>Using parallax to measure distance</a:t>
            </a:r>
          </a:p>
        </p:txBody>
      </p:sp>
      <p:sp>
        <p:nvSpPr>
          <p:cNvPr id="8195" name="Text Box 4">
            <a:extLst>
              <a:ext uri="{FF2B5EF4-FFF2-40B4-BE49-F238E27FC236}">
                <a16:creationId xmlns:a16="http://schemas.microsoft.com/office/drawing/2014/main" id="{602809F6-37BC-4D0E-943F-3B1095C9B4F3}"/>
              </a:ext>
            </a:extLst>
          </p:cNvPr>
          <p:cNvSpPr txBox="1">
            <a:spLocks noChangeArrowheads="1"/>
          </p:cNvSpPr>
          <p:nvPr/>
        </p:nvSpPr>
        <p:spPr bwMode="auto">
          <a:xfrm>
            <a:off x="358775" y="784225"/>
            <a:ext cx="838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The closer a star is to the Earth, the more parallax it shows as the Earth orbits the Sun. How can parallax be used to measure this distance? </a:t>
            </a:r>
          </a:p>
        </p:txBody>
      </p:sp>
      <p:sp>
        <p:nvSpPr>
          <p:cNvPr id="185349" name="Text Box 5">
            <a:extLst>
              <a:ext uri="{FF2B5EF4-FFF2-40B4-BE49-F238E27FC236}">
                <a16:creationId xmlns:a16="http://schemas.microsoft.com/office/drawing/2014/main" id="{4DD32E2A-5A14-4C4D-A758-9F86AA6B47A3}"/>
              </a:ext>
            </a:extLst>
          </p:cNvPr>
          <p:cNvSpPr txBox="1">
            <a:spLocks noChangeArrowheads="1"/>
          </p:cNvSpPr>
          <p:nvPr/>
        </p:nvSpPr>
        <p:spPr bwMode="auto">
          <a:xfrm>
            <a:off x="358775" y="2092325"/>
            <a:ext cx="81407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The parallax angle, p, is defined as half the angle that the near star appears to move through:</a:t>
            </a:r>
          </a:p>
        </p:txBody>
      </p:sp>
      <p:sp>
        <p:nvSpPr>
          <p:cNvPr id="185350" name="Text Box 6">
            <a:extLst>
              <a:ext uri="{FF2B5EF4-FFF2-40B4-BE49-F238E27FC236}">
                <a16:creationId xmlns:a16="http://schemas.microsoft.com/office/drawing/2014/main" id="{5A9BBB81-7F31-4207-8CBD-37A6A1887586}"/>
              </a:ext>
            </a:extLst>
          </p:cNvPr>
          <p:cNvSpPr txBox="1">
            <a:spLocks noChangeArrowheads="1"/>
          </p:cNvSpPr>
          <p:nvPr/>
        </p:nvSpPr>
        <p:spPr bwMode="auto">
          <a:xfrm>
            <a:off x="358775" y="3035300"/>
            <a:ext cx="41529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The distance from the Earth to the Sun, r, is 1</a:t>
            </a:r>
            <a:r>
              <a:rPr lang="en-GB" altLang="en-US" sz="1000" dirty="0"/>
              <a:t> </a:t>
            </a:r>
            <a:r>
              <a:rPr lang="en-GB" altLang="en-US" dirty="0"/>
              <a:t>AU, so using trigonometry:</a:t>
            </a:r>
          </a:p>
        </p:txBody>
      </p:sp>
      <p:sp>
        <p:nvSpPr>
          <p:cNvPr id="185352" name="Text Box 8">
            <a:extLst>
              <a:ext uri="{FF2B5EF4-FFF2-40B4-BE49-F238E27FC236}">
                <a16:creationId xmlns:a16="http://schemas.microsoft.com/office/drawing/2014/main" id="{3772C830-55A0-4EBB-B6E7-B37489759B45}"/>
              </a:ext>
            </a:extLst>
          </p:cNvPr>
          <p:cNvSpPr txBox="1">
            <a:spLocks noChangeArrowheads="1"/>
          </p:cNvSpPr>
          <p:nvPr/>
        </p:nvSpPr>
        <p:spPr bwMode="auto">
          <a:xfrm>
            <a:off x="358775" y="4940300"/>
            <a:ext cx="3875702"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But p is a very small angle, so tan</a:t>
            </a:r>
            <a:r>
              <a:rPr lang="en-GB" altLang="en-US" sz="1000" dirty="0"/>
              <a:t> </a:t>
            </a:r>
            <a:r>
              <a:rPr lang="en-GB" altLang="en-US" dirty="0"/>
              <a:t>p </a:t>
            </a:r>
            <a:r>
              <a:rPr lang="en-GB" altLang="en-US" dirty="0">
                <a:sym typeface="Symbol" panose="05050102010706020507" pitchFamily="18" charset="2"/>
              </a:rPr>
              <a:t> p:</a:t>
            </a:r>
          </a:p>
        </p:txBody>
      </p:sp>
      <p:sp>
        <p:nvSpPr>
          <p:cNvPr id="185355" name="Text Box 11">
            <a:extLst>
              <a:ext uri="{FF2B5EF4-FFF2-40B4-BE49-F238E27FC236}">
                <a16:creationId xmlns:a16="http://schemas.microsoft.com/office/drawing/2014/main" id="{9B7A810A-9938-4B03-8178-933FCD727B1F}"/>
              </a:ext>
            </a:extLst>
          </p:cNvPr>
          <p:cNvSpPr txBox="1">
            <a:spLocks noChangeArrowheads="1"/>
          </p:cNvSpPr>
          <p:nvPr/>
        </p:nvSpPr>
        <p:spPr bwMode="auto">
          <a:xfrm>
            <a:off x="3022600" y="588645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a:t>so</a:t>
            </a:r>
          </a:p>
        </p:txBody>
      </p:sp>
      <p:pic>
        <p:nvPicPr>
          <p:cNvPr id="185356" name="Picture 12" descr="parallax_diagram">
            <a:extLst>
              <a:ext uri="{FF2B5EF4-FFF2-40B4-BE49-F238E27FC236}">
                <a16:creationId xmlns:a16="http://schemas.microsoft.com/office/drawing/2014/main" id="{58F9DCC6-354F-4810-9787-1E8E9C4EF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3067050"/>
            <a:ext cx="37401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7" name="Text Box 13">
            <a:extLst>
              <a:ext uri="{FF2B5EF4-FFF2-40B4-BE49-F238E27FC236}">
                <a16:creationId xmlns:a16="http://schemas.microsoft.com/office/drawing/2014/main" id="{2A66F5D7-8115-45C2-951F-2CBC7EB10750}"/>
              </a:ext>
            </a:extLst>
          </p:cNvPr>
          <p:cNvSpPr txBox="1">
            <a:spLocks noChangeArrowheads="1"/>
          </p:cNvSpPr>
          <p:nvPr/>
        </p:nvSpPr>
        <p:spPr bwMode="auto">
          <a:xfrm>
            <a:off x="6121400" y="5791200"/>
            <a:ext cx="4445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a:t>r</a:t>
            </a:r>
          </a:p>
        </p:txBody>
      </p:sp>
      <p:sp>
        <p:nvSpPr>
          <p:cNvPr id="185358" name="Text Box 14">
            <a:extLst>
              <a:ext uri="{FF2B5EF4-FFF2-40B4-BE49-F238E27FC236}">
                <a16:creationId xmlns:a16="http://schemas.microsoft.com/office/drawing/2014/main" id="{2AF6F22B-DE68-47AA-B1CF-69F1BDE84EAE}"/>
              </a:ext>
            </a:extLst>
          </p:cNvPr>
          <p:cNvSpPr txBox="1">
            <a:spLocks noChangeArrowheads="1"/>
          </p:cNvSpPr>
          <p:nvPr/>
        </p:nvSpPr>
        <p:spPr bwMode="auto">
          <a:xfrm>
            <a:off x="6553200" y="4775200"/>
            <a:ext cx="330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p</a:t>
            </a:r>
          </a:p>
        </p:txBody>
      </p:sp>
      <p:sp>
        <p:nvSpPr>
          <p:cNvPr id="185359" name="Text Box 15">
            <a:extLst>
              <a:ext uri="{FF2B5EF4-FFF2-40B4-BE49-F238E27FC236}">
                <a16:creationId xmlns:a16="http://schemas.microsoft.com/office/drawing/2014/main" id="{642D5E5E-EBD2-42C5-BE44-D4A9DC659C9D}"/>
              </a:ext>
            </a:extLst>
          </p:cNvPr>
          <p:cNvSpPr txBox="1">
            <a:spLocks noChangeArrowheads="1"/>
          </p:cNvSpPr>
          <p:nvPr/>
        </p:nvSpPr>
        <p:spPr bwMode="auto">
          <a:xfrm>
            <a:off x="6896100" y="3708400"/>
            <a:ext cx="330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p</a:t>
            </a:r>
          </a:p>
        </p:txBody>
      </p:sp>
      <p:sp>
        <p:nvSpPr>
          <p:cNvPr id="185360" name="Text Box 16">
            <a:extLst>
              <a:ext uri="{FF2B5EF4-FFF2-40B4-BE49-F238E27FC236}">
                <a16:creationId xmlns:a16="http://schemas.microsoft.com/office/drawing/2014/main" id="{2CBD0040-8AC2-4BB0-8A7C-C3F55EE36582}"/>
              </a:ext>
            </a:extLst>
          </p:cNvPr>
          <p:cNvSpPr txBox="1">
            <a:spLocks noChangeArrowheads="1"/>
          </p:cNvSpPr>
          <p:nvPr/>
        </p:nvSpPr>
        <p:spPr bwMode="auto">
          <a:xfrm>
            <a:off x="6896100" y="5118100"/>
            <a:ext cx="4699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d</a:t>
            </a:r>
          </a:p>
        </p:txBody>
      </p:sp>
      <p:sp>
        <p:nvSpPr>
          <p:cNvPr id="185361" name="Text Box 17">
            <a:extLst>
              <a:ext uri="{FF2B5EF4-FFF2-40B4-BE49-F238E27FC236}">
                <a16:creationId xmlns:a16="http://schemas.microsoft.com/office/drawing/2014/main" id="{B0446682-5A01-444A-8B0A-F75DD0B74501}"/>
              </a:ext>
            </a:extLst>
          </p:cNvPr>
          <p:cNvSpPr txBox="1">
            <a:spLocks noChangeArrowheads="1"/>
          </p:cNvSpPr>
          <p:nvPr/>
        </p:nvSpPr>
        <p:spPr bwMode="auto">
          <a:xfrm>
            <a:off x="5346700" y="4241800"/>
            <a:ext cx="15748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ct val="50000"/>
              </a:spcBef>
            </a:pPr>
            <a:r>
              <a:rPr lang="en-GB" altLang="en-US" dirty="0"/>
              <a:t>near star</a:t>
            </a:r>
          </a:p>
        </p:txBody>
      </p:sp>
      <p:sp>
        <p:nvSpPr>
          <p:cNvPr id="185362" name="Text Box 18">
            <a:extLst>
              <a:ext uri="{FF2B5EF4-FFF2-40B4-BE49-F238E27FC236}">
                <a16:creationId xmlns:a16="http://schemas.microsoft.com/office/drawing/2014/main" id="{ED7A08E5-C269-40AA-9099-E48678CF9BC6}"/>
              </a:ext>
            </a:extLst>
          </p:cNvPr>
          <p:cNvSpPr txBox="1">
            <a:spLocks noChangeArrowheads="1"/>
          </p:cNvSpPr>
          <p:nvPr/>
        </p:nvSpPr>
        <p:spPr bwMode="auto">
          <a:xfrm>
            <a:off x="5715000" y="2730500"/>
            <a:ext cx="25146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a:t>apparent motion</a:t>
            </a:r>
          </a:p>
        </p:txBody>
      </p:sp>
      <p:sp>
        <p:nvSpPr>
          <p:cNvPr id="185351" name="Text Box 7">
            <a:extLst>
              <a:ext uri="{FF2B5EF4-FFF2-40B4-BE49-F238E27FC236}">
                <a16:creationId xmlns:a16="http://schemas.microsoft.com/office/drawing/2014/main" id="{D45A5F6B-A33F-4710-ADA2-0E696AD67A26}"/>
              </a:ext>
            </a:extLst>
          </p:cNvPr>
          <p:cNvSpPr txBox="1">
            <a:spLocks noChangeArrowheads="1"/>
          </p:cNvSpPr>
          <p:nvPr/>
        </p:nvSpPr>
        <p:spPr bwMode="auto">
          <a:xfrm>
            <a:off x="1816099" y="4343400"/>
            <a:ext cx="115728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tan</a:t>
            </a:r>
            <a:r>
              <a:rPr lang="en-GB" altLang="en-US" sz="1000" dirty="0"/>
              <a:t> </a:t>
            </a:r>
            <a:r>
              <a:rPr lang="en-GB" altLang="en-US" dirty="0"/>
              <a:t>p =</a:t>
            </a:r>
            <a:endParaRPr lang="en-GB" altLang="en-US" i="1" dirty="0"/>
          </a:p>
        </p:txBody>
      </p:sp>
      <p:sp>
        <p:nvSpPr>
          <p:cNvPr id="185368" name="Rectangle 24">
            <a:extLst>
              <a:ext uri="{FF2B5EF4-FFF2-40B4-BE49-F238E27FC236}">
                <a16:creationId xmlns:a16="http://schemas.microsoft.com/office/drawing/2014/main" id="{8BC7B02A-9997-4E0F-B81B-C16D4CF2E362}"/>
              </a:ext>
            </a:extLst>
          </p:cNvPr>
          <p:cNvSpPr>
            <a:spLocks noChangeArrowheads="1"/>
          </p:cNvSpPr>
          <p:nvPr/>
        </p:nvSpPr>
        <p:spPr bwMode="auto">
          <a:xfrm>
            <a:off x="3013442" y="4559300"/>
            <a:ext cx="35328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r>
              <a:rPr lang="en-GB" altLang="en-US"/>
              <a:t>d</a:t>
            </a:r>
          </a:p>
        </p:txBody>
      </p:sp>
      <p:sp>
        <p:nvSpPr>
          <p:cNvPr id="185369" name="Rectangle 25">
            <a:extLst>
              <a:ext uri="{FF2B5EF4-FFF2-40B4-BE49-F238E27FC236}">
                <a16:creationId xmlns:a16="http://schemas.microsoft.com/office/drawing/2014/main" id="{72D94494-A2CB-42FE-8ACF-2644C3DEAB0B}"/>
              </a:ext>
            </a:extLst>
          </p:cNvPr>
          <p:cNvSpPr>
            <a:spLocks noChangeArrowheads="1"/>
          </p:cNvSpPr>
          <p:nvPr/>
        </p:nvSpPr>
        <p:spPr bwMode="auto">
          <a:xfrm>
            <a:off x="3047907" y="4152900"/>
            <a:ext cx="28435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r>
              <a:rPr lang="en-GB" altLang="en-US" dirty="0"/>
              <a:t>r</a:t>
            </a:r>
          </a:p>
        </p:txBody>
      </p:sp>
      <p:sp>
        <p:nvSpPr>
          <p:cNvPr id="185370" name="Line 26">
            <a:extLst>
              <a:ext uri="{FF2B5EF4-FFF2-40B4-BE49-F238E27FC236}">
                <a16:creationId xmlns:a16="http://schemas.microsoft.com/office/drawing/2014/main" id="{5223B18A-51A2-4C57-B57A-F6D29E99EE97}"/>
              </a:ext>
            </a:extLst>
          </p:cNvPr>
          <p:cNvSpPr>
            <a:spLocks noChangeShapeType="1"/>
          </p:cNvSpPr>
          <p:nvPr/>
        </p:nvSpPr>
        <p:spPr bwMode="auto">
          <a:xfrm>
            <a:off x="2952750" y="4584700"/>
            <a:ext cx="476250" cy="0"/>
          </a:xfrm>
          <a:prstGeom prst="line">
            <a:avLst/>
          </a:prstGeom>
          <a:noFill/>
          <a:ln w="19050">
            <a:solidFill>
              <a:srgbClr val="010066"/>
            </a:solidFill>
            <a:round/>
            <a:headEnd/>
            <a:tailEnd type="none" w="lg" len="lg"/>
          </a:ln>
          <a:extLst>
            <a:ext uri="{909E8E84-426E-40DD-AFC4-6F175D3DCCD1}">
              <a14:hiddenFill xmlns:a14="http://schemas.microsoft.com/office/drawing/2010/main">
                <a:noFill/>
              </a14:hiddenFill>
            </a:ext>
          </a:extLst>
        </p:spPr>
        <p:txBody>
          <a:bodyPr lIns="90000" tIns="46800" rIns="90000" bIns="46800"/>
          <a:lstStyle/>
          <a:p>
            <a:endParaRPr lang="en-GB"/>
          </a:p>
        </p:txBody>
      </p:sp>
      <p:sp>
        <p:nvSpPr>
          <p:cNvPr id="185373" name="Text Box 29">
            <a:extLst>
              <a:ext uri="{FF2B5EF4-FFF2-40B4-BE49-F238E27FC236}">
                <a16:creationId xmlns:a16="http://schemas.microsoft.com/office/drawing/2014/main" id="{5CCC1134-13E3-49FD-8918-53E9576BBB61}"/>
              </a:ext>
            </a:extLst>
          </p:cNvPr>
          <p:cNvSpPr txBox="1">
            <a:spLocks noChangeArrowheads="1"/>
          </p:cNvSpPr>
          <p:nvPr/>
        </p:nvSpPr>
        <p:spPr bwMode="auto">
          <a:xfrm>
            <a:off x="1778000" y="5873750"/>
            <a:ext cx="66992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p =</a:t>
            </a:r>
            <a:endParaRPr lang="en-GB" altLang="en-US" i="1" dirty="0"/>
          </a:p>
        </p:txBody>
      </p:sp>
      <p:sp>
        <p:nvSpPr>
          <p:cNvPr id="185374" name="Rectangle 30">
            <a:extLst>
              <a:ext uri="{FF2B5EF4-FFF2-40B4-BE49-F238E27FC236}">
                <a16:creationId xmlns:a16="http://schemas.microsoft.com/office/drawing/2014/main" id="{68ADCA4B-D107-4154-A5DC-613B38555F3F}"/>
              </a:ext>
            </a:extLst>
          </p:cNvPr>
          <p:cNvSpPr>
            <a:spLocks noChangeArrowheads="1"/>
          </p:cNvSpPr>
          <p:nvPr/>
        </p:nvSpPr>
        <p:spPr bwMode="auto">
          <a:xfrm>
            <a:off x="2448292" y="6089650"/>
            <a:ext cx="35328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r>
              <a:rPr lang="en-GB" altLang="en-US" dirty="0"/>
              <a:t>d</a:t>
            </a:r>
          </a:p>
        </p:txBody>
      </p:sp>
      <p:sp>
        <p:nvSpPr>
          <p:cNvPr id="185375" name="Rectangle 31">
            <a:extLst>
              <a:ext uri="{FF2B5EF4-FFF2-40B4-BE49-F238E27FC236}">
                <a16:creationId xmlns:a16="http://schemas.microsoft.com/office/drawing/2014/main" id="{240F9CEC-1CE7-42D2-9752-ADCF94470BE3}"/>
              </a:ext>
            </a:extLst>
          </p:cNvPr>
          <p:cNvSpPr>
            <a:spLocks noChangeArrowheads="1"/>
          </p:cNvSpPr>
          <p:nvPr/>
        </p:nvSpPr>
        <p:spPr bwMode="auto">
          <a:xfrm>
            <a:off x="2481169" y="5683250"/>
            <a:ext cx="28435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r>
              <a:rPr lang="en-GB" altLang="en-US" dirty="0"/>
              <a:t>r</a:t>
            </a:r>
          </a:p>
        </p:txBody>
      </p:sp>
      <p:sp>
        <p:nvSpPr>
          <p:cNvPr id="185376" name="Line 32">
            <a:extLst>
              <a:ext uri="{FF2B5EF4-FFF2-40B4-BE49-F238E27FC236}">
                <a16:creationId xmlns:a16="http://schemas.microsoft.com/office/drawing/2014/main" id="{B6C1DCA0-6633-4E87-8BE7-23383519E1FC}"/>
              </a:ext>
            </a:extLst>
          </p:cNvPr>
          <p:cNvSpPr>
            <a:spLocks noChangeShapeType="1"/>
          </p:cNvSpPr>
          <p:nvPr/>
        </p:nvSpPr>
        <p:spPr bwMode="auto">
          <a:xfrm>
            <a:off x="2478088" y="6115050"/>
            <a:ext cx="292100" cy="0"/>
          </a:xfrm>
          <a:prstGeom prst="line">
            <a:avLst/>
          </a:prstGeom>
          <a:noFill/>
          <a:ln w="19050">
            <a:solidFill>
              <a:srgbClr val="010066"/>
            </a:solidFill>
            <a:round/>
            <a:headEnd/>
            <a:tailEnd type="none" w="lg" len="lg"/>
          </a:ln>
          <a:extLst>
            <a:ext uri="{909E8E84-426E-40DD-AFC4-6F175D3DCCD1}">
              <a14:hiddenFill xmlns:a14="http://schemas.microsoft.com/office/drawing/2010/main">
                <a:noFill/>
              </a14:hiddenFill>
            </a:ext>
          </a:extLst>
        </p:spPr>
        <p:txBody>
          <a:bodyPr lIns="90000" tIns="46800" rIns="90000" bIns="46800"/>
          <a:lstStyle/>
          <a:p>
            <a:endParaRPr lang="en-GB"/>
          </a:p>
        </p:txBody>
      </p:sp>
      <p:sp>
        <p:nvSpPr>
          <p:cNvPr id="185363" name="AutoShape 19">
            <a:extLst>
              <a:ext uri="{FF2B5EF4-FFF2-40B4-BE49-F238E27FC236}">
                <a16:creationId xmlns:a16="http://schemas.microsoft.com/office/drawing/2014/main" id="{A60381F6-FC7B-4163-BB91-8316E71CB57C}"/>
              </a:ext>
            </a:extLst>
          </p:cNvPr>
          <p:cNvSpPr>
            <a:spLocks noChangeArrowheads="1"/>
          </p:cNvSpPr>
          <p:nvPr/>
        </p:nvSpPr>
        <p:spPr bwMode="auto">
          <a:xfrm>
            <a:off x="3721100" y="5676900"/>
            <a:ext cx="1435100" cy="901700"/>
          </a:xfrm>
          <a:prstGeom prst="roundRect">
            <a:avLst>
              <a:gd name="adj" fmla="val 0"/>
            </a:avLst>
          </a:prstGeom>
          <a:solidFill>
            <a:srgbClr val="B80303"/>
          </a:solidFill>
          <a:ln w="38100">
            <a:noFill/>
            <a:round/>
            <a:headEnd/>
            <a:tailEnd/>
          </a:ln>
        </p:spPr>
        <p:txBody>
          <a:bodyPr wrap="none" lIns="90000" tIns="46800" rIns="90000" bIns="46800"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US" altLang="en-US"/>
          </a:p>
        </p:txBody>
      </p:sp>
      <p:sp>
        <p:nvSpPr>
          <p:cNvPr id="185378" name="Text Box 34">
            <a:extLst>
              <a:ext uri="{FF2B5EF4-FFF2-40B4-BE49-F238E27FC236}">
                <a16:creationId xmlns:a16="http://schemas.microsoft.com/office/drawing/2014/main" id="{1DF564C5-F6A2-4412-B536-FE6F90E414F5}"/>
              </a:ext>
            </a:extLst>
          </p:cNvPr>
          <p:cNvSpPr txBox="1">
            <a:spLocks noChangeArrowheads="1"/>
          </p:cNvSpPr>
          <p:nvPr/>
        </p:nvSpPr>
        <p:spPr bwMode="auto">
          <a:xfrm>
            <a:off x="3886200" y="5873750"/>
            <a:ext cx="66992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b="1" dirty="0">
                <a:solidFill>
                  <a:schemeClr val="bg1"/>
                </a:solidFill>
              </a:rPr>
              <a:t>d =</a:t>
            </a:r>
          </a:p>
        </p:txBody>
      </p:sp>
      <p:sp>
        <p:nvSpPr>
          <p:cNvPr id="185379" name="Rectangle 35">
            <a:extLst>
              <a:ext uri="{FF2B5EF4-FFF2-40B4-BE49-F238E27FC236}">
                <a16:creationId xmlns:a16="http://schemas.microsoft.com/office/drawing/2014/main" id="{56284121-F0B3-4C8A-A9DF-CD670D6A9BDB}"/>
              </a:ext>
            </a:extLst>
          </p:cNvPr>
          <p:cNvSpPr>
            <a:spLocks noChangeArrowheads="1"/>
          </p:cNvSpPr>
          <p:nvPr/>
        </p:nvSpPr>
        <p:spPr bwMode="auto">
          <a:xfrm>
            <a:off x="4548477" y="6089650"/>
            <a:ext cx="36931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r>
              <a:rPr lang="en-GB" altLang="en-US" b="1">
                <a:solidFill>
                  <a:schemeClr val="bg1"/>
                </a:solidFill>
              </a:rPr>
              <a:t>p</a:t>
            </a:r>
          </a:p>
        </p:txBody>
      </p:sp>
      <p:sp>
        <p:nvSpPr>
          <p:cNvPr id="185380" name="Rectangle 36">
            <a:extLst>
              <a:ext uri="{FF2B5EF4-FFF2-40B4-BE49-F238E27FC236}">
                <a16:creationId xmlns:a16="http://schemas.microsoft.com/office/drawing/2014/main" id="{44544EB5-433C-430B-AD8F-E8152BC4A9F1}"/>
              </a:ext>
            </a:extLst>
          </p:cNvPr>
          <p:cNvSpPr>
            <a:spLocks noChangeArrowheads="1"/>
          </p:cNvSpPr>
          <p:nvPr/>
        </p:nvSpPr>
        <p:spPr bwMode="auto">
          <a:xfrm>
            <a:off x="4580552" y="5683250"/>
            <a:ext cx="30198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r>
              <a:rPr lang="en-GB" altLang="en-US" b="1">
                <a:solidFill>
                  <a:schemeClr val="bg1"/>
                </a:solidFill>
              </a:rPr>
              <a:t>r</a:t>
            </a:r>
          </a:p>
        </p:txBody>
      </p:sp>
      <p:sp>
        <p:nvSpPr>
          <p:cNvPr id="185381" name="Line 37">
            <a:extLst>
              <a:ext uri="{FF2B5EF4-FFF2-40B4-BE49-F238E27FC236}">
                <a16:creationId xmlns:a16="http://schemas.microsoft.com/office/drawing/2014/main" id="{55101395-98CB-4DCB-A061-951D1EAB1716}"/>
              </a:ext>
            </a:extLst>
          </p:cNvPr>
          <p:cNvSpPr>
            <a:spLocks noChangeShapeType="1"/>
          </p:cNvSpPr>
          <p:nvPr/>
        </p:nvSpPr>
        <p:spPr bwMode="auto">
          <a:xfrm>
            <a:off x="4586288" y="6115050"/>
            <a:ext cx="292100" cy="0"/>
          </a:xfrm>
          <a:prstGeom prst="line">
            <a:avLst/>
          </a:prstGeom>
          <a:noFill/>
          <a:ln w="38100">
            <a:solidFill>
              <a:schemeClr val="bg1"/>
            </a:solidFill>
            <a:round/>
            <a:headEnd/>
            <a:tailEnd type="none" w="lg" len="lg"/>
          </a:ln>
          <a:extLst>
            <a:ext uri="{909E8E84-426E-40DD-AFC4-6F175D3DCCD1}">
              <a14:hiddenFill xmlns:a14="http://schemas.microsoft.com/office/drawing/2010/main">
                <a:noFill/>
              </a14:hiddenFill>
            </a:ext>
          </a:extLst>
        </p:spPr>
        <p:txBody>
          <a:bodyPr lIns="90000" tIns="46800" rIns="90000" bIns="46800"/>
          <a:lstStyle/>
          <a:p>
            <a:endParaRPr lang="en-GB"/>
          </a:p>
        </p:txBody>
      </p:sp>
      <p:pic>
        <p:nvPicPr>
          <p:cNvPr id="29" name="Picture 19">
            <a:hlinkClick r:id="" action="ppaction://hlinkshowjump?jump=nextslide"/>
            <a:extLst>
              <a:ext uri="{FF2B5EF4-FFF2-40B4-BE49-F238E27FC236}">
                <a16:creationId xmlns:a16="http://schemas.microsoft.com/office/drawing/2014/main" id="{E2375722-995B-4F32-B662-DFFE18398A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0" name="Picture 29">
            <a:extLst>
              <a:ext uri="{FF2B5EF4-FFF2-40B4-BE49-F238E27FC236}">
                <a16:creationId xmlns:a16="http://schemas.microsoft.com/office/drawing/2014/main" id="{1AAAE15C-4F42-43DF-8133-104BA4DBD97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53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53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53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53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535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85361"/>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853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5350"/>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8535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8536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536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8537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5352"/>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853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53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53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537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5355"/>
                                        </p:tgtEl>
                                        <p:attrNameLst>
                                          <p:attrName>style.visibility</p:attrName>
                                        </p:attrNameLst>
                                      </p:cBhvr>
                                      <p:to>
                                        <p:strVal val="visible"/>
                                      </p:to>
                                    </p:set>
                                  </p:childTnLst>
                                </p:cTn>
                              </p:par>
                            </p:childTnLst>
                          </p:cTn>
                        </p:par>
                        <p:par>
                          <p:cTn id="53" fill="hold" nodeType="withGroup">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185363"/>
                                        </p:tgtEl>
                                        <p:attrNameLst>
                                          <p:attrName>style.visibility</p:attrName>
                                        </p:attrNameLst>
                                      </p:cBhvr>
                                      <p:to>
                                        <p:strVal val="visible"/>
                                      </p:to>
                                    </p:set>
                                  </p:childTnLst>
                                </p:cTn>
                              </p:par>
                            </p:childTnLst>
                          </p:cTn>
                        </p:par>
                        <p:par>
                          <p:cTn id="56" fill="hold" nodeType="afterGroup">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1853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53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53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538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p:bldP spid="185350" grpId="0"/>
      <p:bldP spid="185352" grpId="0"/>
      <p:bldP spid="185355" grpId="0"/>
      <p:bldP spid="185357" grpId="0"/>
      <p:bldP spid="185358" grpId="0"/>
      <p:bldP spid="185359" grpId="0"/>
      <p:bldP spid="185360" grpId="0"/>
      <p:bldP spid="185361" grpId="0"/>
      <p:bldP spid="185362" grpId="0"/>
      <p:bldP spid="185351" grpId="0"/>
      <p:bldP spid="185368" grpId="0"/>
      <p:bldP spid="185369" grpId="0"/>
      <p:bldP spid="185373" grpId="0"/>
      <p:bldP spid="185374" grpId="0"/>
      <p:bldP spid="185375" grpId="0"/>
      <p:bldP spid="185363" grpId="0" animBg="1"/>
      <p:bldP spid="185378" grpId="0"/>
      <p:bldP spid="185379" grpId="0"/>
      <p:bldP spid="1853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7714248-4D35-4EEE-8BA1-EC484366D8BA}"/>
              </a:ext>
            </a:extLst>
          </p:cNvPr>
          <p:cNvSpPr>
            <a:spLocks noGrp="1" noChangeArrowheads="1"/>
          </p:cNvSpPr>
          <p:nvPr>
            <p:ph type="title"/>
          </p:nvPr>
        </p:nvSpPr>
        <p:spPr/>
        <p:txBody>
          <a:bodyPr/>
          <a:lstStyle/>
          <a:p>
            <a:pPr eaLnBrk="1" hangingPunct="1"/>
            <a:r>
              <a:rPr lang="en-GB" altLang="en-US"/>
              <a:t>What is a parsec?</a:t>
            </a:r>
          </a:p>
        </p:txBody>
      </p:sp>
      <p:sp>
        <p:nvSpPr>
          <p:cNvPr id="9219" name="Rectangle 4">
            <a:extLst>
              <a:ext uri="{FF2B5EF4-FFF2-40B4-BE49-F238E27FC236}">
                <a16:creationId xmlns:a16="http://schemas.microsoft.com/office/drawing/2014/main" id="{2FD706A4-0E29-43E7-83A2-B081F8DF57AF}"/>
              </a:ext>
            </a:extLst>
          </p:cNvPr>
          <p:cNvSpPr>
            <a:spLocks noChangeArrowheads="1"/>
          </p:cNvSpPr>
          <p:nvPr/>
        </p:nvSpPr>
        <p:spPr bwMode="auto">
          <a:xfrm>
            <a:off x="358775" y="784225"/>
            <a:ext cx="8785225" cy="194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The word parsec is a shortening of “parallax of one arcsecond.” An </a:t>
            </a:r>
            <a:r>
              <a:rPr lang="en-GB" altLang="en-US" b="1" dirty="0">
                <a:solidFill>
                  <a:srgbClr val="B80303"/>
                </a:solidFill>
              </a:rPr>
              <a:t>arcsecond</a:t>
            </a:r>
            <a:r>
              <a:rPr lang="en-GB" altLang="en-US" dirty="0"/>
              <a:t> is a small division of a degree, which is a useful measurement in astronomy because the night sky is so vast. An arcminute is a 60</a:t>
            </a:r>
            <a:r>
              <a:rPr lang="en-GB" altLang="en-US" baseline="30000" dirty="0"/>
              <a:t>th</a:t>
            </a:r>
            <a:r>
              <a:rPr lang="en-GB" altLang="en-US" dirty="0"/>
              <a:t> of a degree, and an arcsecond is a 60</a:t>
            </a:r>
            <a:r>
              <a:rPr lang="en-GB" altLang="en-US" baseline="30000" dirty="0"/>
              <a:t>th</a:t>
            </a:r>
            <a:r>
              <a:rPr lang="en-GB" altLang="en-US" dirty="0"/>
              <a:t> of an arcminute, or one 3,600</a:t>
            </a:r>
            <a:r>
              <a:rPr lang="en-GB" altLang="en-US" baseline="30000" dirty="0"/>
              <a:t>th</a:t>
            </a:r>
            <a:r>
              <a:rPr lang="en-GB" altLang="en-US" dirty="0"/>
              <a:t> of a degree.</a:t>
            </a:r>
          </a:p>
        </p:txBody>
      </p:sp>
      <p:sp>
        <p:nvSpPr>
          <p:cNvPr id="182277" name="Text Box 5">
            <a:extLst>
              <a:ext uri="{FF2B5EF4-FFF2-40B4-BE49-F238E27FC236}">
                <a16:creationId xmlns:a16="http://schemas.microsoft.com/office/drawing/2014/main" id="{29D1BDE8-B152-4DE5-BCCC-DD85A8168472}"/>
              </a:ext>
            </a:extLst>
          </p:cNvPr>
          <p:cNvSpPr txBox="1">
            <a:spLocks noChangeArrowheads="1"/>
          </p:cNvSpPr>
          <p:nvPr/>
        </p:nvSpPr>
        <p:spPr bwMode="auto">
          <a:xfrm>
            <a:off x="774700" y="3804708"/>
            <a:ext cx="759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ct val="50000"/>
              </a:spcBef>
            </a:pPr>
            <a:r>
              <a:rPr lang="en-GB" altLang="en-US" b="1" dirty="0"/>
              <a:t>1 parsec (pc) = 1 astronomical unit / 1 arcsecond</a:t>
            </a:r>
          </a:p>
        </p:txBody>
      </p:sp>
      <p:sp>
        <p:nvSpPr>
          <p:cNvPr id="182278" name="Text Box 6">
            <a:extLst>
              <a:ext uri="{FF2B5EF4-FFF2-40B4-BE49-F238E27FC236}">
                <a16:creationId xmlns:a16="http://schemas.microsoft.com/office/drawing/2014/main" id="{D709CB7C-5B07-4E10-BD86-E17197D763E5}"/>
              </a:ext>
            </a:extLst>
          </p:cNvPr>
          <p:cNvSpPr txBox="1">
            <a:spLocks noChangeArrowheads="1"/>
          </p:cNvSpPr>
          <p:nvPr/>
        </p:nvSpPr>
        <p:spPr bwMode="auto">
          <a:xfrm>
            <a:off x="381000" y="4330700"/>
            <a:ext cx="337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[1 AU = 1.5 × 10</a:t>
            </a:r>
            <a:r>
              <a:rPr lang="en-GB" altLang="en-US" baseline="30000" dirty="0"/>
              <a:t>11</a:t>
            </a:r>
            <a:r>
              <a:rPr lang="en-GB" altLang="en-US" sz="1000" dirty="0"/>
              <a:t> </a:t>
            </a:r>
            <a:r>
              <a:rPr lang="en-GB" altLang="en-US" dirty="0"/>
              <a:t>m]</a:t>
            </a:r>
          </a:p>
        </p:txBody>
      </p:sp>
      <p:sp>
        <p:nvSpPr>
          <p:cNvPr id="182279" name="Text Box 7">
            <a:extLst>
              <a:ext uri="{FF2B5EF4-FFF2-40B4-BE49-F238E27FC236}">
                <a16:creationId xmlns:a16="http://schemas.microsoft.com/office/drawing/2014/main" id="{58013FF0-FD0B-4381-A175-35DA58BAA1C7}"/>
              </a:ext>
            </a:extLst>
          </p:cNvPr>
          <p:cNvSpPr txBox="1">
            <a:spLocks noChangeArrowheads="1"/>
          </p:cNvSpPr>
          <p:nvPr/>
        </p:nvSpPr>
        <p:spPr bwMode="auto">
          <a:xfrm>
            <a:off x="3664653" y="4330700"/>
            <a:ext cx="52197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[1 arcsecond = 2</a:t>
            </a:r>
            <a:r>
              <a:rPr lang="el-GR" altLang="en-US" dirty="0">
                <a:cs typeface="Arial" panose="020B0604020202020204" pitchFamily="34" charset="0"/>
              </a:rPr>
              <a:t>π</a:t>
            </a:r>
            <a:r>
              <a:rPr lang="en-GB" altLang="en-US" dirty="0"/>
              <a:t>/(360 × 3,600)</a:t>
            </a:r>
            <a:r>
              <a:rPr lang="en-GB" altLang="en-US" sz="1000" dirty="0"/>
              <a:t> </a:t>
            </a:r>
            <a:r>
              <a:rPr lang="en-GB" altLang="en-US" dirty="0"/>
              <a:t>rad]</a:t>
            </a:r>
          </a:p>
        </p:txBody>
      </p:sp>
      <p:sp>
        <p:nvSpPr>
          <p:cNvPr id="182280" name="Text Box 8">
            <a:extLst>
              <a:ext uri="{FF2B5EF4-FFF2-40B4-BE49-F238E27FC236}">
                <a16:creationId xmlns:a16="http://schemas.microsoft.com/office/drawing/2014/main" id="{74817267-15C7-4EAD-BB4D-EE0983B1258F}"/>
              </a:ext>
            </a:extLst>
          </p:cNvPr>
          <p:cNvSpPr txBox="1">
            <a:spLocks noChangeArrowheads="1"/>
          </p:cNvSpPr>
          <p:nvPr/>
        </p:nvSpPr>
        <p:spPr bwMode="auto">
          <a:xfrm>
            <a:off x="3023659" y="4960938"/>
            <a:ext cx="3096683" cy="463846"/>
          </a:xfrm>
          <a:prstGeom prst="rect">
            <a:avLst/>
          </a:prstGeom>
          <a:solidFill>
            <a:srgbClr val="B80303"/>
          </a:solidFill>
          <a:ln>
            <a:noFill/>
          </a:ln>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ct val="50000"/>
              </a:spcBef>
            </a:pPr>
            <a:r>
              <a:rPr lang="en-GB" altLang="en-US" b="1">
                <a:solidFill>
                  <a:schemeClr val="bg1"/>
                </a:solidFill>
              </a:rPr>
              <a:t>1</a:t>
            </a:r>
            <a:r>
              <a:rPr lang="en-GB" altLang="en-US" sz="1000" b="1">
                <a:solidFill>
                  <a:schemeClr val="bg1"/>
                </a:solidFill>
              </a:rPr>
              <a:t> </a:t>
            </a:r>
            <a:r>
              <a:rPr lang="en-GB" altLang="en-US" b="1">
                <a:solidFill>
                  <a:schemeClr val="bg1"/>
                </a:solidFill>
              </a:rPr>
              <a:t>pc = 3.1 × 10</a:t>
            </a:r>
            <a:r>
              <a:rPr lang="en-GB" altLang="en-US" b="1" baseline="30000">
                <a:solidFill>
                  <a:schemeClr val="bg1"/>
                </a:solidFill>
              </a:rPr>
              <a:t>16</a:t>
            </a:r>
            <a:r>
              <a:rPr lang="en-GB" altLang="en-US" sz="1000" b="1">
                <a:solidFill>
                  <a:schemeClr val="bg1"/>
                </a:solidFill>
              </a:rPr>
              <a:t> </a:t>
            </a:r>
            <a:r>
              <a:rPr lang="en-GB" altLang="en-US" b="1">
                <a:solidFill>
                  <a:schemeClr val="bg1"/>
                </a:solidFill>
              </a:rPr>
              <a:t>m</a:t>
            </a:r>
          </a:p>
        </p:txBody>
      </p:sp>
      <p:sp>
        <p:nvSpPr>
          <p:cNvPr id="182282" name="Rectangle 10">
            <a:extLst>
              <a:ext uri="{FF2B5EF4-FFF2-40B4-BE49-F238E27FC236}">
                <a16:creationId xmlns:a16="http://schemas.microsoft.com/office/drawing/2014/main" id="{53397E2A-CDCC-4956-98E7-38FA2B3BCE7F}"/>
              </a:ext>
            </a:extLst>
          </p:cNvPr>
          <p:cNvSpPr>
            <a:spLocks noChangeArrowheads="1"/>
          </p:cNvSpPr>
          <p:nvPr/>
        </p:nvSpPr>
        <p:spPr bwMode="auto">
          <a:xfrm>
            <a:off x="370946" y="2824163"/>
            <a:ext cx="8347075" cy="833178"/>
          </a:xfrm>
          <a:prstGeom prst="rect">
            <a:avLst/>
          </a:prstGeom>
          <a:solidFill>
            <a:srgbClr val="B80303"/>
          </a:solidFill>
          <a:ln>
            <a:noFill/>
          </a:ln>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r>
              <a:rPr lang="en-GB" altLang="en-US" b="1" dirty="0">
                <a:solidFill>
                  <a:schemeClr val="bg1"/>
                </a:solidFill>
              </a:rPr>
              <a:t>A parsec is the distance away an object must be to have a parallax of one arcsecond when observed from Earth. </a:t>
            </a:r>
          </a:p>
        </p:txBody>
      </p:sp>
      <p:sp>
        <p:nvSpPr>
          <p:cNvPr id="182285" name="Text Box 13">
            <a:extLst>
              <a:ext uri="{FF2B5EF4-FFF2-40B4-BE49-F238E27FC236}">
                <a16:creationId xmlns:a16="http://schemas.microsoft.com/office/drawing/2014/main" id="{31F63569-8A52-41DF-A0EF-588D79825F46}"/>
              </a:ext>
            </a:extLst>
          </p:cNvPr>
          <p:cNvSpPr txBox="1">
            <a:spLocks noChangeArrowheads="1"/>
          </p:cNvSpPr>
          <p:nvPr/>
        </p:nvSpPr>
        <p:spPr bwMode="auto">
          <a:xfrm>
            <a:off x="358775" y="5610225"/>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How does this compare to a lightyear?</a:t>
            </a:r>
          </a:p>
        </p:txBody>
      </p:sp>
      <p:sp>
        <p:nvSpPr>
          <p:cNvPr id="182292" name="Text Box 20">
            <a:extLst>
              <a:ext uri="{FF2B5EF4-FFF2-40B4-BE49-F238E27FC236}">
                <a16:creationId xmlns:a16="http://schemas.microsoft.com/office/drawing/2014/main" id="{67A8EAFF-CA17-4240-B65D-78AA6DC7D623}"/>
              </a:ext>
            </a:extLst>
          </p:cNvPr>
          <p:cNvSpPr txBox="1">
            <a:spLocks noChangeArrowheads="1"/>
          </p:cNvSpPr>
          <p:nvPr/>
        </p:nvSpPr>
        <p:spPr bwMode="auto">
          <a:xfrm>
            <a:off x="5622925" y="5610225"/>
            <a:ext cx="267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b="1"/>
              <a:t>1</a:t>
            </a:r>
            <a:r>
              <a:rPr lang="en-GB" altLang="en-US" sz="1000" b="1"/>
              <a:t> </a:t>
            </a:r>
            <a:r>
              <a:rPr lang="en-GB" altLang="en-US" b="1"/>
              <a:t>pc = 3.3</a:t>
            </a:r>
            <a:r>
              <a:rPr lang="en-GB" altLang="en-US" sz="1000" b="1"/>
              <a:t> </a:t>
            </a:r>
            <a:r>
              <a:rPr lang="en-GB" altLang="en-US" b="1"/>
              <a:t>ly</a:t>
            </a:r>
          </a:p>
        </p:txBody>
      </p:sp>
      <p:sp>
        <p:nvSpPr>
          <p:cNvPr id="182295" name="Text Box 23">
            <a:extLst>
              <a:ext uri="{FF2B5EF4-FFF2-40B4-BE49-F238E27FC236}">
                <a16:creationId xmlns:a16="http://schemas.microsoft.com/office/drawing/2014/main" id="{E67F07BA-3347-4E44-B204-395A56292F6F}"/>
              </a:ext>
            </a:extLst>
          </p:cNvPr>
          <p:cNvSpPr txBox="1">
            <a:spLocks noChangeArrowheads="1"/>
          </p:cNvSpPr>
          <p:nvPr/>
        </p:nvSpPr>
        <p:spPr bwMode="auto">
          <a:xfrm>
            <a:off x="1485900" y="6146800"/>
            <a:ext cx="424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r" eaLnBrk="1" hangingPunct="1">
              <a:spcBef>
                <a:spcPct val="50000"/>
              </a:spcBef>
            </a:pPr>
            <a:r>
              <a:rPr lang="en-GB" altLang="en-US"/>
              <a:t>…and an astronomical unit?</a:t>
            </a:r>
          </a:p>
        </p:txBody>
      </p:sp>
      <p:sp>
        <p:nvSpPr>
          <p:cNvPr id="182296" name="Text Box 24">
            <a:extLst>
              <a:ext uri="{FF2B5EF4-FFF2-40B4-BE49-F238E27FC236}">
                <a16:creationId xmlns:a16="http://schemas.microsoft.com/office/drawing/2014/main" id="{B13C0C97-C05D-41BF-9ECE-32AD342E6240}"/>
              </a:ext>
            </a:extLst>
          </p:cNvPr>
          <p:cNvSpPr txBox="1">
            <a:spLocks noChangeArrowheads="1"/>
          </p:cNvSpPr>
          <p:nvPr/>
        </p:nvSpPr>
        <p:spPr bwMode="auto">
          <a:xfrm>
            <a:off x="5622925" y="6146800"/>
            <a:ext cx="288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b="1"/>
              <a:t>1</a:t>
            </a:r>
            <a:r>
              <a:rPr lang="en-GB" altLang="en-US" sz="1000" b="1"/>
              <a:t> </a:t>
            </a:r>
            <a:r>
              <a:rPr lang="en-GB" altLang="en-US" b="1"/>
              <a:t>pc = 2.1 × 10</a:t>
            </a:r>
            <a:r>
              <a:rPr lang="en-GB" altLang="en-US" b="1" baseline="30000"/>
              <a:t>5</a:t>
            </a:r>
            <a:r>
              <a:rPr lang="en-GB" altLang="en-US" sz="1000" b="1"/>
              <a:t> </a:t>
            </a:r>
            <a:r>
              <a:rPr lang="en-GB" altLang="en-US" b="1"/>
              <a:t>AU </a:t>
            </a:r>
          </a:p>
        </p:txBody>
      </p:sp>
      <p:pic>
        <p:nvPicPr>
          <p:cNvPr id="17" name="Picture 19">
            <a:hlinkClick r:id="" action="ppaction://hlinkshowjump?jump=nextslide"/>
            <a:extLst>
              <a:ext uri="{FF2B5EF4-FFF2-40B4-BE49-F238E27FC236}">
                <a16:creationId xmlns:a16="http://schemas.microsoft.com/office/drawing/2014/main" id="{6849F75B-298D-4330-B165-97B9FA4D7D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5" descr="notes_icon">
            <a:extLst>
              <a:ext uri="{FF2B5EF4-FFF2-40B4-BE49-F238E27FC236}">
                <a16:creationId xmlns:a16="http://schemas.microsoft.com/office/drawing/2014/main" id="{756F098C-E72C-4E38-A524-7E88766EAB0C}"/>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20" name="Picture 9">
            <a:extLst>
              <a:ext uri="{FF2B5EF4-FFF2-40B4-BE49-F238E27FC236}">
                <a16:creationId xmlns:a16="http://schemas.microsoft.com/office/drawing/2014/main" id="{A04E7C76-EDA7-4156-BB8B-B1C5B2B207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77"/>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8227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822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22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22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22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229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229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p:bldP spid="182278" grpId="0"/>
      <p:bldP spid="182279" grpId="0"/>
      <p:bldP spid="182280" grpId="0" animBg="1"/>
      <p:bldP spid="182282" grpId="0" animBg="1"/>
      <p:bldP spid="182285" grpId="0"/>
      <p:bldP spid="182292" grpId="0"/>
      <p:bldP spid="182295" grpId="0"/>
      <p:bldP spid="1822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3571BE12-33AD-49B6-B046-C4711A3B07CA}"/>
              </a:ext>
            </a:extLst>
          </p:cNvPr>
          <p:cNvSpPr>
            <a:spLocks noGrp="1" noChangeArrowheads="1"/>
          </p:cNvSpPr>
          <p:nvPr>
            <p:ph type="title"/>
          </p:nvPr>
        </p:nvSpPr>
        <p:spPr/>
        <p:txBody>
          <a:bodyPr/>
          <a:lstStyle/>
          <a:p>
            <a:pPr eaLnBrk="1" hangingPunct="1"/>
            <a:r>
              <a:rPr lang="en-GB" altLang="en-US" dirty="0"/>
              <a:t>Converting units</a:t>
            </a:r>
          </a:p>
        </p:txBody>
      </p:sp>
      <p:pic>
        <p:nvPicPr>
          <p:cNvPr id="5" name="Picture 5" descr="flash_icon">
            <a:extLst>
              <a:ext uri="{FF2B5EF4-FFF2-40B4-BE49-F238E27FC236}">
                <a16:creationId xmlns:a16="http://schemas.microsoft.com/office/drawing/2014/main" id="{FD62AF09-4711-40BE-ADA9-D25F5D7019B1}"/>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6" name="Picture 9">
            <a:extLst>
              <a:ext uri="{FF2B5EF4-FFF2-40B4-BE49-F238E27FC236}">
                <a16:creationId xmlns:a16="http://schemas.microsoft.com/office/drawing/2014/main" id="{FCA088E1-5DF2-4EA8-BF54-099E35B82D4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0B317B6-73F1-452E-81DD-F142CF8ED97B}"/>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14879</TotalTime>
  <Words>768</Words>
  <Application>Microsoft Office PowerPoint</Application>
  <PresentationFormat>On-screen Show (4:3)</PresentationFormat>
  <Paragraphs>73</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Wingdings</vt:lpstr>
      <vt:lpstr>Arial</vt:lpstr>
      <vt:lpstr>Wingdings 2</vt:lpstr>
      <vt:lpstr>Default Design</vt:lpstr>
      <vt:lpstr>3_Default Design</vt:lpstr>
      <vt:lpstr>Astronomical Distances</vt:lpstr>
      <vt:lpstr>Information</vt:lpstr>
      <vt:lpstr>The evolving Universe</vt:lpstr>
      <vt:lpstr>Astronomical distances</vt:lpstr>
      <vt:lpstr>Parallax</vt:lpstr>
      <vt:lpstr>Using parallax to measure distance</vt:lpstr>
      <vt:lpstr>What is a parsec?</vt:lpstr>
      <vt:lpstr>Converting units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Astronomical Distances</dc:title>
  <dc:subject>Boardworks High School Earth and Space Sciences</dc:subject>
  <dc:creator>Boardworks</dc:creator>
  <cp:lastModifiedBy>Tim Crilly</cp:lastModifiedBy>
  <cp:revision>299</cp:revision>
  <dcterms:created xsi:type="dcterms:W3CDTF">2009-09-12T10:20:00Z</dcterms:created>
  <dcterms:modified xsi:type="dcterms:W3CDTF">2019-01-31T15:22:28Z</dcterms:modified>
</cp:coreProperties>
</file>