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2.xml" ContentType="application/vnd.ms-office.activeX+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20"/>
  </p:notesMasterIdLst>
  <p:handoutMasterIdLst>
    <p:handoutMasterId r:id="rId21"/>
  </p:handoutMasterIdLst>
  <p:sldIdLst>
    <p:sldId id="430" r:id="rId3"/>
    <p:sldId id="490" r:id="rId4"/>
    <p:sldId id="571" r:id="rId5"/>
    <p:sldId id="618" r:id="rId6"/>
    <p:sldId id="515" r:id="rId7"/>
    <p:sldId id="516" r:id="rId8"/>
    <p:sldId id="517" r:id="rId9"/>
    <p:sldId id="518" r:id="rId10"/>
    <p:sldId id="519" r:id="rId11"/>
    <p:sldId id="520" r:id="rId12"/>
    <p:sldId id="521" r:id="rId13"/>
    <p:sldId id="619" r:id="rId14"/>
    <p:sldId id="622" r:id="rId15"/>
    <p:sldId id="620" r:id="rId16"/>
    <p:sldId id="623" r:id="rId17"/>
    <p:sldId id="621" r:id="rId18"/>
    <p:sldId id="617" r:id="rId19"/>
  </p:sldIdLst>
  <p:sldSz cx="9144000" cy="6858000" type="screen4x3"/>
  <p:notesSz cx="6858000" cy="9296400"/>
  <p:embeddedFontLst>
    <p:embeddedFont>
      <p:font typeface="Wingdings 2" panose="05020102010507070707" pitchFamily="18" charset="2"/>
      <p:regular r:id="rId22"/>
    </p:embeddedFont>
  </p:embeddedFontLst>
  <p:custDataLst>
    <p:tags r:id="rId23"/>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userDrawn="1">
          <p15:clr>
            <a:srgbClr val="A4A3A4"/>
          </p15:clr>
        </p15:guide>
        <p15:guide id="2" orient="horz" pos="3861" userDrawn="1">
          <p15:clr>
            <a:srgbClr val="A4A3A4"/>
          </p15:clr>
        </p15:guide>
        <p15:guide id="3" pos="5329" userDrawn="1">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3"/>
    <a:srgbClr val="010066"/>
    <a:srgbClr val="FF6600"/>
    <a:srgbClr val="FFCC99"/>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494"/>
        <p:guide orient="horz" pos="3861"/>
        <p:guide pos="5329"/>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4150116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32E6A5E7-62A0-4629-8352-CD771A205F8F}"/>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339690476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1104900" y="696913"/>
            <a:ext cx="4648200" cy="3486150"/>
          </a:xfrm>
          <a:ln/>
        </p:spPr>
      </p:sp>
      <p:sp>
        <p:nvSpPr>
          <p:cNvPr id="22532"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97886CFE-2941-4D56-9D93-BE61F068F8E4}"/>
              </a:ext>
            </a:extLst>
          </p:cNvPr>
          <p:cNvSpPr>
            <a:spLocks noGrp="1"/>
          </p:cNvSpPr>
          <p:nvPr>
            <p:ph type="sldNum" sz="quarter" idx="10"/>
          </p:nvPr>
        </p:nvSpPr>
        <p:spPr/>
        <p:txBody>
          <a:bodyPr/>
          <a:lstStyle/>
          <a:p>
            <a:pPr>
              <a:defRPr/>
            </a:pPr>
            <a:fld id="{3D2491E0-F370-47E7-B5E7-001C97B7B8E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Aft>
                <a:spcPct val="0"/>
              </a:spcAft>
              <a:buClrTx/>
              <a:buSzTx/>
              <a:buFontTx/>
              <a:buNone/>
              <a:tabLst/>
              <a:defRPr/>
            </a:pPr>
            <a:r>
              <a:rPr lang="en-US" b="1" noProof="0" dirty="0"/>
              <a:t>Teacher notes</a:t>
            </a:r>
          </a:p>
          <a:p>
            <a:pPr marL="0" marR="0" indent="0" algn="l" defTabSz="914400" rtl="0" eaLnBrk="0" fontAlgn="base" latinLnBrk="0" hangingPunct="0">
              <a:lnSpc>
                <a:spcPct val="100000"/>
              </a:lnSpc>
              <a:spcAft>
                <a:spcPct val="0"/>
              </a:spcAft>
              <a:buClrTx/>
              <a:buSzTx/>
              <a:buFontTx/>
              <a:buNone/>
              <a:tabLst/>
              <a:defRPr/>
            </a:pPr>
            <a:r>
              <a:rPr lang="en-US" b="0" noProof="0" dirty="0"/>
              <a:t>Students may pick one side or the other: the important factor is whether they are able to back up their arguments. They may also decide that both factors were equally important, since land plants could not have evolved as we know them without both factors occurring.</a:t>
            </a:r>
          </a:p>
          <a:p>
            <a:pPr marL="0" marR="0" indent="0" algn="l" defTabSz="914400" rtl="0" eaLnBrk="0" fontAlgn="base" latinLnBrk="0" hangingPunct="0">
              <a:lnSpc>
                <a:spcPct val="100000"/>
              </a:lnSpc>
              <a:spcAft>
                <a:spcPct val="0"/>
              </a:spcAft>
              <a:buClrTx/>
              <a:buSzTx/>
              <a:buFontTx/>
              <a:buNone/>
              <a:tabLst/>
              <a:defRPr/>
            </a:pPr>
            <a:endParaRPr lang="en-US" b="1" noProof="0" dirty="0"/>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dirty="0">
              <a:effectLst/>
            </a:endParaRPr>
          </a:p>
          <a:p>
            <a:pPr marL="0" marR="0" indent="0" algn="l" defTabSz="914400" rtl="0" eaLnBrk="0" fontAlgn="base" latinLnBrk="0" hangingPunct="0">
              <a:lnSpc>
                <a:spcPct val="100000"/>
              </a:lnSpc>
              <a:spcAft>
                <a:spcPct val="0"/>
              </a:spcAft>
              <a:buClrTx/>
              <a:buSzTx/>
              <a:buFontTx/>
              <a:buNone/>
              <a:tabLst/>
              <a:defRPr/>
            </a:pPr>
            <a:endParaRPr lang="en-US" b="1" noProof="0" dirty="0"/>
          </a:p>
          <a:p>
            <a:pPr marL="0" marR="0" indent="0" algn="l" defTabSz="914400" rtl="0" eaLnBrk="0" fontAlgn="base" latinLnBrk="0" hangingPunct="0">
              <a:lnSpc>
                <a:spcPct val="100000"/>
              </a:lnSpc>
              <a:spcAft>
                <a:spcPct val="0"/>
              </a:spcAft>
              <a:buClrTx/>
              <a:buSzTx/>
              <a:buFontTx/>
              <a:buNone/>
              <a:tabLst/>
              <a:defRPr/>
            </a:pPr>
            <a:r>
              <a:rPr lang="en-US" b="1" noProof="0" dirty="0"/>
              <a:t>Photo credit: </a:t>
            </a:r>
            <a:r>
              <a:rPr lang="en-US" b="0" noProof="0" dirty="0"/>
              <a:t>Artist’s impression of early land plants, by Eduard </a:t>
            </a:r>
            <a:r>
              <a:rPr lang="en-US" b="0" noProof="0" dirty="0" err="1"/>
              <a:t>Riou</a:t>
            </a:r>
            <a:r>
              <a:rPr lang="en-US" b="0" noProof="0" dirty="0"/>
              <a:t> (1872) is in the public domain and is reproduced free from any known copyright restrictions.</a:t>
            </a:r>
            <a:endParaRPr lang="en-US" b="1" noProof="0" dirty="0"/>
          </a:p>
        </p:txBody>
      </p:sp>
      <p:sp>
        <p:nvSpPr>
          <p:cNvPr id="4" name="Slide Number Placeholder 3">
            <a:extLst>
              <a:ext uri="{FF2B5EF4-FFF2-40B4-BE49-F238E27FC236}">
                <a16:creationId xmlns:a16="http://schemas.microsoft.com/office/drawing/2014/main" id="{DBF3BC13-8CD6-417D-B8DE-E10CF60AD6A0}"/>
              </a:ext>
            </a:extLst>
          </p:cNvPr>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b="0" dirty="0"/>
              <a:t>Coral reef © Terry Hughes, 2006, reproduced under the terms of the Creative Commons Attribution 2.5 Generic license.</a:t>
            </a:r>
            <a:endParaRPr lang="en-GB" b="1" dirty="0"/>
          </a:p>
        </p:txBody>
      </p:sp>
      <p:sp>
        <p:nvSpPr>
          <p:cNvPr id="5" name="Slide Number Placeholder 4">
            <a:extLst>
              <a:ext uri="{FF2B5EF4-FFF2-40B4-BE49-F238E27FC236}">
                <a16:creationId xmlns:a16="http://schemas.microsoft.com/office/drawing/2014/main" id="{255DE7B2-6A02-4624-8FE5-6B33C072D062}"/>
              </a:ext>
            </a:extLst>
          </p:cNvPr>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221191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The answer to this question is covered in detail on the next slide.</a:t>
            </a:r>
          </a:p>
        </p:txBody>
      </p:sp>
      <p:sp>
        <p:nvSpPr>
          <p:cNvPr id="5" name="Slide Number Placeholder 4">
            <a:extLst>
              <a:ext uri="{FF2B5EF4-FFF2-40B4-BE49-F238E27FC236}">
                <a16:creationId xmlns:a16="http://schemas.microsoft.com/office/drawing/2014/main" id="{F5DC3E45-DEF8-45DC-B0CD-53309E2BD5CF}"/>
              </a:ext>
            </a:extLst>
          </p:cNvPr>
          <p:cNvSpPr>
            <a:spLocks noGrp="1"/>
          </p:cNvSpPr>
          <p:nvPr>
            <p:ph type="sldNum" sz="quarter" idx="10"/>
          </p:nvPr>
        </p:nvSpPr>
        <p:spPr/>
        <p:txBody>
          <a:bodyPr/>
          <a:lstStyle/>
          <a:p>
            <a:pPr>
              <a:defRPr/>
            </a:pPr>
            <a:fld id="{3D2491E0-F370-47E7-B5E7-001C97B7B8ED}" type="slidenum">
              <a:rPr lang="en-US" smtClean="0"/>
              <a:pPr>
                <a:defRPr/>
              </a:pPr>
              <a:t>12</a:t>
            </a:fld>
            <a:endParaRPr lang="en-US" dirty="0"/>
          </a:p>
        </p:txBody>
      </p:sp>
    </p:spTree>
    <p:extLst>
      <p:ext uri="{BB962C8B-B14F-4D97-AF65-F5344CB8AC3E}">
        <p14:creationId xmlns:p14="http://schemas.microsoft.com/office/powerpoint/2010/main" val="387150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b="0" dirty="0"/>
              <a:t>Atafu atoll near New Zealand image is in the public domain because it was solely created by NASA.</a:t>
            </a:r>
            <a:endParaRPr lang="en-GB" b="1" dirty="0"/>
          </a:p>
        </p:txBody>
      </p:sp>
      <p:sp>
        <p:nvSpPr>
          <p:cNvPr id="5" name="Slide Number Placeholder 4">
            <a:extLst>
              <a:ext uri="{FF2B5EF4-FFF2-40B4-BE49-F238E27FC236}">
                <a16:creationId xmlns:a16="http://schemas.microsoft.com/office/drawing/2014/main" id="{CEEA1C0F-7249-4C77-909F-88633AD69F21}"/>
              </a:ext>
            </a:extLst>
          </p:cNvPr>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409922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Teacher notes</a:t>
            </a:r>
          </a:p>
          <a:p>
            <a:r>
              <a:rPr lang="en-US" b="0" noProof="0" dirty="0"/>
              <a:t>As an extra task, students could be asked to pick a species found in the Great Barrier Reef and investigate how it has adapted to survive in this particular environment. Things to consider include:</a:t>
            </a:r>
          </a:p>
          <a:p>
            <a:pPr marL="171450" indent="-171450">
              <a:buFont typeface="Arial" panose="020B0604020202020204" pitchFamily="34" charset="0"/>
              <a:buChar char="•"/>
            </a:pPr>
            <a:r>
              <a:rPr lang="en-US" b="0" noProof="0" dirty="0"/>
              <a:t>what the species eats</a:t>
            </a:r>
          </a:p>
          <a:p>
            <a:pPr marL="171450" indent="-171450">
              <a:buFont typeface="Arial" panose="020B0604020202020204" pitchFamily="34" charset="0"/>
              <a:buChar char="•"/>
            </a:pPr>
            <a:r>
              <a:rPr lang="en-US" b="0" noProof="0" dirty="0"/>
              <a:t>the environmental conditions the species needs to survive</a:t>
            </a:r>
          </a:p>
          <a:p>
            <a:pPr marL="171450" indent="-171450">
              <a:buFont typeface="Arial" panose="020B0604020202020204" pitchFamily="34" charset="0"/>
              <a:buChar char="•"/>
            </a:pPr>
            <a:r>
              <a:rPr lang="en-US" b="0" noProof="0" dirty="0"/>
              <a:t>how the species protects itself from predators.</a:t>
            </a:r>
          </a:p>
          <a:p>
            <a:endParaRPr lang="en-US" b="1" noProof="0" dirty="0"/>
          </a:p>
          <a:p>
            <a:r>
              <a:rPr lang="en-US" b="1" noProof="0" dirty="0"/>
              <a:t>Photo credit: </a:t>
            </a:r>
            <a:r>
              <a:rPr lang="en-US" b="0" noProof="0" dirty="0"/>
              <a:t>Green sea turtle © </a:t>
            </a:r>
            <a:r>
              <a:rPr lang="en-US" b="0" noProof="0" dirty="0" err="1"/>
              <a:t>Nize</a:t>
            </a:r>
            <a:r>
              <a:rPr lang="en-US" b="0" noProof="0" dirty="0"/>
              <a:t>, 2006, reproduced under the terms of the Creative Commons Attribution 2.5 Generic license.</a:t>
            </a:r>
            <a:endParaRPr lang="en-US" b="1" noProof="0" dirty="0"/>
          </a:p>
        </p:txBody>
      </p:sp>
      <p:sp>
        <p:nvSpPr>
          <p:cNvPr id="5" name="Slide Number Placeholder 4">
            <a:extLst>
              <a:ext uri="{FF2B5EF4-FFF2-40B4-BE49-F238E27FC236}">
                <a16:creationId xmlns:a16="http://schemas.microsoft.com/office/drawing/2014/main" id="{53B5A897-B152-483E-90FF-B7DD998A2C89}"/>
              </a:ext>
            </a:extLst>
          </p:cNvPr>
          <p:cNvSpPr>
            <a:spLocks noGrp="1"/>
          </p:cNvSpPr>
          <p:nvPr>
            <p:ph type="sldNum" sz="quarter" idx="10"/>
          </p:nvPr>
        </p:nvSpPr>
        <p:spPr/>
        <p:txBody>
          <a:bodyPr/>
          <a:lstStyle/>
          <a:p>
            <a:pPr>
              <a:defRPr/>
            </a:pPr>
            <a:fld id="{3D2491E0-F370-47E7-B5E7-001C97B7B8ED}" type="slidenum">
              <a:rPr lang="en-US" smtClean="0"/>
              <a:pPr>
                <a:defRPr/>
              </a:pPr>
              <a:t>14</a:t>
            </a:fld>
            <a:endParaRPr lang="en-US"/>
          </a:p>
        </p:txBody>
      </p:sp>
    </p:spTree>
    <p:extLst>
      <p:ext uri="{BB962C8B-B14F-4D97-AF65-F5344CB8AC3E}">
        <p14:creationId xmlns:p14="http://schemas.microsoft.com/office/powerpoint/2010/main" val="918798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Teacher notes</a:t>
            </a:r>
          </a:p>
          <a:p>
            <a:r>
              <a:rPr lang="en-US" b="0" noProof="0" dirty="0"/>
              <a:t>Students may need the term ‘symbiotic’ defining. A symbiotic relationship is one in which two different organisms (such as plants or animals) have a biological relationship. This relationship can be beneficial to one or both of the organisms, or harmful to one or both of the organisms. The relationship between clownfish and sea anemones is mutualistic, meaning that both organisms benefit.</a:t>
            </a:r>
          </a:p>
          <a:p>
            <a:endParaRPr lang="en-US" b="0" noProof="0" dirty="0"/>
          </a:p>
          <a:p>
            <a:r>
              <a:rPr lang="en-US" b="1" noProof="0" dirty="0"/>
              <a:t>Photo credit: </a:t>
            </a:r>
            <a:r>
              <a:rPr lang="en-US" b="0" noProof="0" dirty="0"/>
              <a:t>Clownfish image has been released into the public domain by its author, </a:t>
            </a:r>
            <a:r>
              <a:rPr lang="en-US" b="0" noProof="0" dirty="0" err="1"/>
              <a:t>janderk</a:t>
            </a:r>
            <a:r>
              <a:rPr lang="en-US" b="0" noProof="0" dirty="0"/>
              <a:t>, and is reproduced free from any known copyright restrictions.</a:t>
            </a:r>
            <a:endParaRPr lang="en-US" b="1" noProof="0" dirty="0"/>
          </a:p>
        </p:txBody>
      </p:sp>
      <p:sp>
        <p:nvSpPr>
          <p:cNvPr id="5" name="Slide Number Placeholder 4">
            <a:extLst>
              <a:ext uri="{FF2B5EF4-FFF2-40B4-BE49-F238E27FC236}">
                <a16:creationId xmlns:a16="http://schemas.microsoft.com/office/drawing/2014/main" id="{0E4EF346-3103-4228-86D4-4FEEE22FFBD5}"/>
              </a:ext>
            </a:extLst>
          </p:cNvPr>
          <p:cNvSpPr>
            <a:spLocks noGrp="1"/>
          </p:cNvSpPr>
          <p:nvPr>
            <p:ph type="sldNum" sz="quarter" idx="10"/>
          </p:nvPr>
        </p:nvSpPr>
        <p:spPr/>
        <p:txBody>
          <a:bodyPr/>
          <a:lstStyle/>
          <a:p>
            <a:pPr>
              <a:defRPr/>
            </a:pPr>
            <a:fld id="{3D2491E0-F370-47E7-B5E7-001C97B7B8ED}" type="slidenum">
              <a:rPr lang="en-US" smtClean="0"/>
              <a:pPr>
                <a:defRPr/>
              </a:pPr>
              <a:t>15</a:t>
            </a:fld>
            <a:endParaRPr lang="en-US"/>
          </a:p>
        </p:txBody>
      </p:sp>
    </p:spTree>
    <p:extLst>
      <p:ext uri="{BB962C8B-B14F-4D97-AF65-F5344CB8AC3E}">
        <p14:creationId xmlns:p14="http://schemas.microsoft.com/office/powerpoint/2010/main" val="356665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These questions could be a useful basis for extension tasks. Ask students to consider environments that are experiencing rapid change, including:</a:t>
            </a:r>
          </a:p>
          <a:p>
            <a:pPr marL="171450" indent="-171450">
              <a:buFont typeface="Arial" panose="020B0604020202020204" pitchFamily="34" charset="0"/>
              <a:buChar char="•"/>
            </a:pPr>
            <a:r>
              <a:rPr lang="en-GB" b="0" dirty="0"/>
              <a:t>the Amazon rainforest (experiencing high rates of deforestation)</a:t>
            </a:r>
          </a:p>
          <a:p>
            <a:pPr marL="171450" indent="-171450">
              <a:buFont typeface="Arial" panose="020B0604020202020204" pitchFamily="34" charset="0"/>
              <a:buChar char="•"/>
            </a:pPr>
            <a:r>
              <a:rPr lang="en-GB" b="0" dirty="0"/>
              <a:t>the Great Barrier Reef (experiencing coral bleaching due to human activities)</a:t>
            </a:r>
          </a:p>
          <a:p>
            <a:pPr marL="171450" indent="-171450">
              <a:buFont typeface="Arial" panose="020B0604020202020204" pitchFamily="34" charset="0"/>
              <a:buChar char="•"/>
            </a:pPr>
            <a:r>
              <a:rPr lang="en-GB" b="0" dirty="0"/>
              <a:t>the Sahel region (experiencing desertification and drought.)</a:t>
            </a:r>
          </a:p>
          <a:p>
            <a:pPr marL="0" indent="0">
              <a:buFont typeface="Arial" panose="020B0604020202020204" pitchFamily="34" charset="0"/>
              <a:buNone/>
            </a:pPr>
            <a:endParaRPr lang="en-GB" b="0" dirty="0"/>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can be investigated within the scope of the school laboratory, research facilities, or field (e.g., outdoor environment) with available resources and, when appropriate, frame a hypothesis based on a model or theory.</a:t>
            </a:r>
            <a:endParaRPr lang="en-GB" dirty="0">
              <a:effectLst/>
            </a:endParaRPr>
          </a:p>
        </p:txBody>
      </p:sp>
      <p:sp>
        <p:nvSpPr>
          <p:cNvPr id="5" name="Slide Number Placeholder 4">
            <a:extLst>
              <a:ext uri="{FF2B5EF4-FFF2-40B4-BE49-F238E27FC236}">
                <a16:creationId xmlns:a16="http://schemas.microsoft.com/office/drawing/2014/main" id="{0403B19F-1BD5-4EB1-83A7-ED9B55BD1D73}"/>
              </a:ext>
            </a:extLst>
          </p:cNvPr>
          <p:cNvSpPr>
            <a:spLocks noGrp="1"/>
          </p:cNvSpPr>
          <p:nvPr>
            <p:ph type="sldNum" sz="quarter" idx="10"/>
          </p:nvPr>
        </p:nvSpPr>
        <p:spPr/>
        <p:txBody>
          <a:bodyPr/>
          <a:lstStyle/>
          <a:p>
            <a:pPr>
              <a:defRPr/>
            </a:pPr>
            <a:fld id="{3D2491E0-F370-47E7-B5E7-001C97B7B8ED}" type="slidenum">
              <a:rPr lang="en-US" smtClean="0"/>
              <a:pPr>
                <a:defRPr/>
              </a:pPr>
              <a:t>16</a:t>
            </a:fld>
            <a:endParaRPr lang="en-US"/>
          </a:p>
        </p:txBody>
      </p:sp>
    </p:spTree>
    <p:extLst>
      <p:ext uri="{BB962C8B-B14F-4D97-AF65-F5344CB8AC3E}">
        <p14:creationId xmlns:p14="http://schemas.microsoft.com/office/powerpoint/2010/main" val="1883304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noProof="0" dirty="0"/>
              <a:t>Teacher notes</a:t>
            </a:r>
          </a:p>
          <a:p>
            <a:pPr eaLnBrk="1" hangingPunct="1"/>
            <a:r>
              <a:rPr lang="en-US" altLang="en-US" noProof="0" dirty="0"/>
              <a:t>This true-or-false activity could be used as a review, or at the start of class to gauge students’ existing knowledge of the subject matter. Colored traffic light cards (red = false, yellow = don’t know, green = true) could be used to make this a whole-class exercise.</a:t>
            </a:r>
          </a:p>
        </p:txBody>
      </p:sp>
      <p:sp>
        <p:nvSpPr>
          <p:cNvPr id="6" name="Slide Number Placeholder 5">
            <a:extLst>
              <a:ext uri="{FF2B5EF4-FFF2-40B4-BE49-F238E27FC236}">
                <a16:creationId xmlns:a16="http://schemas.microsoft.com/office/drawing/2014/main" id="{D33AEA50-E38C-40A8-A89A-01ED94940534}"/>
              </a:ext>
            </a:extLst>
          </p:cNvPr>
          <p:cNvSpPr>
            <a:spLocks noGrp="1"/>
          </p:cNvSpPr>
          <p:nvPr>
            <p:ph type="sldNum" sz="quarter" idx="10"/>
          </p:nvPr>
        </p:nvSpPr>
        <p:spPr/>
        <p:txBody>
          <a:bodyPr/>
          <a:lstStyle/>
          <a:p>
            <a:pPr>
              <a:defRPr/>
            </a:pPr>
            <a:fld id="{3D2491E0-F370-47E7-B5E7-001C97B7B8ED}" type="slidenum">
              <a:rPr lang="en-US" smtClean="0"/>
              <a:pPr>
                <a:defRPr/>
              </a:pPr>
              <a:t>17</a:t>
            </a:fld>
            <a:endParaRPr lang="en-US"/>
          </a:p>
        </p:txBody>
      </p:sp>
    </p:spTree>
    <p:extLst>
      <p:ext uri="{BB962C8B-B14F-4D97-AF65-F5344CB8AC3E}">
        <p14:creationId xmlns:p14="http://schemas.microsoft.com/office/powerpoint/2010/main" val="129621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C4EF71C9-A0EE-440D-A3A0-301C92377EB9}"/>
              </a:ext>
            </a:extLst>
          </p:cNvPr>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423541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503A8690-1C37-4412-9C00-E533F281F9D3}"/>
              </a:ext>
            </a:extLst>
          </p:cNvPr>
          <p:cNvSpPr>
            <a:spLocks noGrp="1" noRot="1" noChangeAspect="1" noChangeArrowheads="1" noTextEdit="1"/>
          </p:cNvSpPr>
          <p:nvPr>
            <p:ph type="sldImg"/>
          </p:nvPr>
        </p:nvSpPr>
        <p:spPr>
          <a:xfrm>
            <a:off x="1104900" y="696913"/>
            <a:ext cx="4648200" cy="3486150"/>
          </a:xfrm>
          <a:ln/>
        </p:spPr>
      </p:sp>
      <p:sp>
        <p:nvSpPr>
          <p:cNvPr id="20485" name="Rectangle 3">
            <a:extLst>
              <a:ext uri="{FF2B5EF4-FFF2-40B4-BE49-F238E27FC236}">
                <a16:creationId xmlns:a16="http://schemas.microsoft.com/office/drawing/2014/main" id="{71DE6E8A-4903-498B-B4D9-BFF08C656A5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7CEDE99-9A10-461A-8803-BB75F43E9EEE}"/>
              </a:ext>
            </a:extLst>
          </p:cNvPr>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61992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Students may need reminding that 4,500 million years is the same as 4.5 billion years.</a:t>
            </a:r>
          </a:p>
          <a:p>
            <a:endParaRPr lang="en-GB" b="0" dirty="0"/>
          </a:p>
          <a:p>
            <a:r>
              <a:rPr lang="en-GB" b="0" dirty="0"/>
              <a:t>For more detailed information on the composition and history of the Earth’s atmosphere, see the </a:t>
            </a:r>
            <a:r>
              <a:rPr lang="en-GB" b="0" i="1" dirty="0"/>
              <a:t>Earth’s Atmosphere </a:t>
            </a:r>
            <a:r>
              <a:rPr lang="en-GB" b="0" i="0" dirty="0"/>
              <a:t>presentation.</a:t>
            </a:r>
          </a:p>
          <a:p>
            <a:endParaRPr lang="en-GB" b="0" i="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5" name="Slide Number Placeholder 4">
            <a:extLst>
              <a:ext uri="{FF2B5EF4-FFF2-40B4-BE49-F238E27FC236}">
                <a16:creationId xmlns:a16="http://schemas.microsoft.com/office/drawing/2014/main" id="{ACB44DE1-1668-4128-823C-72936ABAF397}"/>
              </a:ext>
            </a:extLst>
          </p:cNvPr>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918624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5E034605-3714-4FD7-AF06-920103E47E82}"/>
              </a:ext>
            </a:extLst>
          </p:cNvPr>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As before, students may need reminding that 3 billion years is equal to 3,000 million. Encourage them to compare the evolution of plants and trees with the timeline of the atmosphere on slide 4.</a:t>
            </a:r>
          </a:p>
        </p:txBody>
      </p:sp>
      <p:sp>
        <p:nvSpPr>
          <p:cNvPr id="5" name="Slide Number Placeholder 4">
            <a:extLst>
              <a:ext uri="{FF2B5EF4-FFF2-40B4-BE49-F238E27FC236}">
                <a16:creationId xmlns:a16="http://schemas.microsoft.com/office/drawing/2014/main" id="{EDB6D8D2-20CF-4053-8560-B14721D8671B}"/>
              </a:ext>
            </a:extLst>
          </p:cNvPr>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319409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Teacher notes</a:t>
            </a:r>
          </a:p>
          <a:p>
            <a:r>
              <a:rPr lang="en-GB" b="0" dirty="0"/>
              <a:t>The importance of weathering</a:t>
            </a:r>
            <a:r>
              <a:rPr lang="en-GB" b="0" baseline="0" dirty="0"/>
              <a:t> is covered on the next slides.</a:t>
            </a:r>
          </a:p>
          <a:p>
            <a:endParaRPr lang="en-GB" b="0" baseline="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p:txBody>
      </p:sp>
      <p:sp>
        <p:nvSpPr>
          <p:cNvPr id="4" name="Slide Number Placeholder 3">
            <a:extLst>
              <a:ext uri="{FF2B5EF4-FFF2-40B4-BE49-F238E27FC236}">
                <a16:creationId xmlns:a16="http://schemas.microsoft.com/office/drawing/2014/main" id="{A6C005E3-7CE5-49A0-A179-2EC681A48E02}"/>
              </a:ext>
            </a:extLst>
          </p:cNvPr>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Teacher notes</a:t>
            </a:r>
          </a:p>
          <a:p>
            <a:r>
              <a:rPr lang="en-GB" b="0" dirty="0"/>
              <a:t>For more information on the different types of weathering, including abrasion, see the </a:t>
            </a:r>
            <a:r>
              <a:rPr lang="en-GB" b="0" i="1" dirty="0"/>
              <a:t>Weathering </a:t>
            </a:r>
            <a:r>
              <a:rPr lang="en-GB" b="0" i="0" dirty="0"/>
              <a:t>presentation.</a:t>
            </a:r>
          </a:p>
          <a:p>
            <a:endParaRPr lang="en-GB" b="0" i="0" dirty="0"/>
          </a:p>
          <a:p>
            <a:r>
              <a:rPr lang="en-GB" b="1" i="0" dirty="0"/>
              <a:t>Photo credit: </a:t>
            </a:r>
            <a:r>
              <a:rPr lang="en-GB" b="0" i="0" dirty="0"/>
              <a:t>Soil layers in Ireland image has been released into the public domain by its author, </a:t>
            </a:r>
            <a:r>
              <a:rPr lang="en-GB" b="0" i="0" dirty="0" err="1"/>
              <a:t>HolgerK</a:t>
            </a:r>
            <a:r>
              <a:rPr lang="en-GB" b="0" i="0" dirty="0"/>
              <a:t>, and is reproduced free from any known copyright restrictions.</a:t>
            </a:r>
            <a:endParaRPr lang="en-GB" b="1" dirty="0"/>
          </a:p>
        </p:txBody>
      </p:sp>
      <p:sp>
        <p:nvSpPr>
          <p:cNvPr id="4" name="Slide Number Placeholder 3">
            <a:extLst>
              <a:ext uri="{FF2B5EF4-FFF2-40B4-BE49-F238E27FC236}">
                <a16:creationId xmlns:a16="http://schemas.microsoft.com/office/drawing/2014/main" id="{EC8E6225-C49D-4017-B650-531870FB5A6F}"/>
              </a:ext>
            </a:extLst>
          </p:cNvPr>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dirty="0"/>
          </a:p>
        </p:txBody>
      </p:sp>
      <p:sp>
        <p:nvSpPr>
          <p:cNvPr id="4" name="Slide Number Placeholder 3">
            <a:extLst>
              <a:ext uri="{FF2B5EF4-FFF2-40B4-BE49-F238E27FC236}">
                <a16:creationId xmlns:a16="http://schemas.microsoft.com/office/drawing/2014/main" id="{B8A5B886-6F88-49ED-9B2F-35BFA8C023E8}"/>
              </a:ext>
            </a:extLst>
          </p:cNvPr>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1" y="1187866"/>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7"/>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2"/>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901"/>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2"/>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7"/>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4"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4"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9714" y="53977"/>
            <a:ext cx="6516687" cy="549275"/>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627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8.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6" y="44452"/>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7"/>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1" y="6177473"/>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9"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2"/>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6"/>
    </p:custDataLst>
  </p:cSld>
  <p:clrMap bg1="lt1" tx1="dk1" bg2="lt2" tx2="dk2" accent1="accent1" accent2="accent2" accent3="accent3" accent4="accent4" accent5="accent5" accent6="accent6" hlink="hlink" folHlink="folHlink"/>
  <p:sldLayoutIdLst>
    <p:sldLayoutId id="2147485175"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6" y="44452"/>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7"/>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107951" y="6177473"/>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48251" y="6633732"/>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2"/>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5"/>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 id="2147485177" r:id="rId13"/>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0.xml"/><Relationship Id="rId7" Type="http://schemas.openxmlformats.org/officeDocument/2006/relationships/image" Target="../media/image13.jp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wmf"/><Relationship Id="rId4" Type="http://schemas.openxmlformats.org/officeDocument/2006/relationships/notesSlide" Target="../notesSlides/notesSlide4.xml"/><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p:txBody>
          <a:bodyPr/>
          <a:lstStyle/>
          <a:p>
            <a:r>
              <a:rPr lang="en-GB" dirty="0"/>
              <a:t>Biogeology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Plants on land</a:t>
            </a:r>
          </a:p>
        </p:txBody>
      </p:sp>
      <p:sp>
        <p:nvSpPr>
          <p:cNvPr id="6" name="Rectangle 5"/>
          <p:cNvSpPr/>
          <p:nvPr/>
        </p:nvSpPr>
        <p:spPr>
          <a:xfrm>
            <a:off x="357190" y="765175"/>
            <a:ext cx="8335254" cy="1200329"/>
          </a:xfrm>
          <a:prstGeom prst="rect">
            <a:avLst/>
          </a:prstGeom>
        </p:spPr>
        <p:txBody>
          <a:bodyPr wrap="square">
            <a:spAutoFit/>
          </a:bodyPr>
          <a:lstStyle/>
          <a:p>
            <a:pPr>
              <a:spcBef>
                <a:spcPts val="0"/>
              </a:spcBef>
            </a:pPr>
            <a:r>
              <a:rPr lang="en-US" b="0" dirty="0">
                <a:solidFill>
                  <a:srgbClr val="010067"/>
                </a:solidFill>
              </a:rPr>
              <a:t>Scientists are not sure exactly when land plants evolved.</a:t>
            </a:r>
          </a:p>
          <a:p>
            <a:pPr>
              <a:spcBef>
                <a:spcPts val="0"/>
              </a:spcBef>
            </a:pPr>
            <a:r>
              <a:rPr lang="en-US" b="0" dirty="0">
                <a:solidFill>
                  <a:srgbClr val="010067"/>
                </a:solidFill>
              </a:rPr>
              <a:t>The earliest fossil evidence dates to about 420 million years ago, but it is possible they existed before then.</a:t>
            </a:r>
            <a:endParaRPr lang="en-GB" dirty="0"/>
          </a:p>
        </p:txBody>
      </p:sp>
      <p:pic>
        <p:nvPicPr>
          <p:cNvPr id="7"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0" name="Rectangle 9"/>
          <p:cNvSpPr/>
          <p:nvPr/>
        </p:nvSpPr>
        <p:spPr>
          <a:xfrm>
            <a:off x="357190" y="2188886"/>
            <a:ext cx="8462960" cy="461665"/>
          </a:xfrm>
          <a:prstGeom prst="rect">
            <a:avLst/>
          </a:prstGeom>
        </p:spPr>
        <p:txBody>
          <a:bodyPr wrap="square">
            <a:spAutoFit/>
          </a:bodyPr>
          <a:lstStyle/>
          <a:p>
            <a:pPr>
              <a:spcBef>
                <a:spcPts val="0"/>
              </a:spcBef>
            </a:pPr>
            <a:r>
              <a:rPr lang="en-US" b="0" dirty="0">
                <a:solidFill>
                  <a:srgbClr val="010067"/>
                </a:solidFill>
              </a:rPr>
              <a:t>Land plants could not have evolved without two key factors:</a:t>
            </a:r>
            <a:endParaRPr lang="en-GB" dirty="0"/>
          </a:p>
        </p:txBody>
      </p:sp>
      <p:sp>
        <p:nvSpPr>
          <p:cNvPr id="11" name="Text Box 14">
            <a:extLst>
              <a:ext uri="{FF2B5EF4-FFF2-40B4-BE49-F238E27FC236}">
                <a16:creationId xmlns:a16="http://schemas.microsoft.com/office/drawing/2014/main" id="{3111DFB8-B461-4AF4-A674-3B9C011F31E8}"/>
              </a:ext>
            </a:extLst>
          </p:cNvPr>
          <p:cNvSpPr txBox="1">
            <a:spLocks noChangeArrowheads="1"/>
          </p:cNvSpPr>
          <p:nvPr/>
        </p:nvSpPr>
        <p:spPr bwMode="auto">
          <a:xfrm>
            <a:off x="357158" y="2873933"/>
            <a:ext cx="4786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the evolution of photosynthesis</a:t>
            </a:r>
          </a:p>
        </p:txBody>
      </p:sp>
      <p:sp>
        <p:nvSpPr>
          <p:cNvPr id="12" name="Text Box 14">
            <a:extLst>
              <a:ext uri="{FF2B5EF4-FFF2-40B4-BE49-F238E27FC236}">
                <a16:creationId xmlns:a16="http://schemas.microsoft.com/office/drawing/2014/main" id="{3111DFB8-B461-4AF4-A674-3B9C011F31E8}"/>
              </a:ext>
            </a:extLst>
          </p:cNvPr>
          <p:cNvSpPr txBox="1">
            <a:spLocks noChangeArrowheads="1"/>
          </p:cNvSpPr>
          <p:nvPr/>
        </p:nvSpPr>
        <p:spPr bwMode="auto">
          <a:xfrm>
            <a:off x="357158" y="3558980"/>
            <a:ext cx="4786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the increase in soil fertility.</a:t>
            </a:r>
          </a:p>
        </p:txBody>
      </p:sp>
      <p:sp>
        <p:nvSpPr>
          <p:cNvPr id="13" name="Rectangle 12"/>
          <p:cNvSpPr/>
          <p:nvPr/>
        </p:nvSpPr>
        <p:spPr>
          <a:xfrm>
            <a:off x="357190" y="4244027"/>
            <a:ext cx="4786314" cy="830997"/>
          </a:xfrm>
          <a:prstGeom prst="rect">
            <a:avLst/>
          </a:prstGeom>
          <a:solidFill>
            <a:srgbClr val="FDD9D9"/>
          </a:solidFill>
        </p:spPr>
        <p:txBody>
          <a:bodyPr wrap="square">
            <a:spAutoFit/>
          </a:bodyPr>
          <a:lstStyle/>
          <a:p>
            <a:pPr>
              <a:spcBef>
                <a:spcPts val="0"/>
              </a:spcBef>
            </a:pPr>
            <a:r>
              <a:rPr lang="en-US" b="0" dirty="0">
                <a:solidFill>
                  <a:srgbClr val="010067"/>
                </a:solidFill>
              </a:rPr>
              <a:t>Which of these two factors do you think was the most important?</a:t>
            </a:r>
          </a:p>
        </p:txBody>
      </p:sp>
      <p:sp>
        <p:nvSpPr>
          <p:cNvPr id="14" name="Rectangle 13"/>
          <p:cNvSpPr/>
          <p:nvPr/>
        </p:nvSpPr>
        <p:spPr>
          <a:xfrm>
            <a:off x="323850" y="5298404"/>
            <a:ext cx="4819654" cy="830997"/>
          </a:xfrm>
          <a:prstGeom prst="rect">
            <a:avLst/>
          </a:prstGeom>
          <a:solidFill>
            <a:srgbClr val="FDD9D9"/>
          </a:solidFill>
        </p:spPr>
        <p:txBody>
          <a:bodyPr wrap="square">
            <a:spAutoFit/>
          </a:bodyPr>
          <a:lstStyle/>
          <a:p>
            <a:pPr>
              <a:spcBef>
                <a:spcPts val="0"/>
              </a:spcBef>
            </a:pPr>
            <a:r>
              <a:rPr lang="en-US" b="0" dirty="0">
                <a:solidFill>
                  <a:srgbClr val="010067"/>
                </a:solidFill>
              </a:rPr>
              <a:t>Can you construct an argument to back up your point of view?</a:t>
            </a:r>
            <a:endParaRPr lang="en-GB" dirty="0"/>
          </a:p>
        </p:txBody>
      </p:sp>
      <p:pic>
        <p:nvPicPr>
          <p:cNvPr id="8" name="Picture 2" descr="C:\Users\Lauren\Documents\Boardworks\Images\Devonianscene-green.jpg"/>
          <p:cNvPicPr>
            <a:picLocks noChangeAspect="1" noChangeArrowheads="1"/>
          </p:cNvPicPr>
          <p:nvPr/>
        </p:nvPicPr>
        <p:blipFill>
          <a:blip r:embed="rId4" cstate="print"/>
          <a:srcRect l="23344"/>
          <a:stretch>
            <a:fillRect/>
          </a:stretch>
        </p:blipFill>
        <p:spPr bwMode="auto">
          <a:xfrm>
            <a:off x="5367865" y="2980267"/>
            <a:ext cx="3452285" cy="3149134"/>
          </a:xfrm>
          <a:prstGeom prst="rect">
            <a:avLst/>
          </a:prstGeom>
          <a:noFill/>
        </p:spPr>
      </p:pic>
      <p:pic>
        <p:nvPicPr>
          <p:cNvPr id="15" name="Picture 5" descr="notes_icon">
            <a:extLst>
              <a:ext uri="{FF2B5EF4-FFF2-40B4-BE49-F238E27FC236}">
                <a16:creationId xmlns:a16="http://schemas.microsoft.com/office/drawing/2014/main" id="{A43FEE97-479C-41A1-BF8E-2C29DA88FCCF}"/>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pic>
        <p:nvPicPr>
          <p:cNvPr id="16" name="Picture 9">
            <a:extLst>
              <a:ext uri="{FF2B5EF4-FFF2-40B4-BE49-F238E27FC236}">
                <a16:creationId xmlns:a16="http://schemas.microsoft.com/office/drawing/2014/main" id="{49E0E697-756B-4AD8-A47B-590C23F675D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2444"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Coral reefs</a:t>
            </a:r>
          </a:p>
        </p:txBody>
      </p:sp>
      <p:sp>
        <p:nvSpPr>
          <p:cNvPr id="3" name="Rectangle 2"/>
          <p:cNvSpPr/>
          <p:nvPr/>
        </p:nvSpPr>
        <p:spPr>
          <a:xfrm>
            <a:off x="357190" y="799900"/>
            <a:ext cx="8139110" cy="1200329"/>
          </a:xfrm>
          <a:prstGeom prst="rect">
            <a:avLst/>
          </a:prstGeom>
        </p:spPr>
        <p:txBody>
          <a:bodyPr wrap="square">
            <a:spAutoFit/>
          </a:bodyPr>
          <a:lstStyle/>
          <a:p>
            <a:pPr>
              <a:spcBef>
                <a:spcPts val="0"/>
              </a:spcBef>
            </a:pPr>
            <a:r>
              <a:rPr lang="en-US" b="1" dirty="0">
                <a:solidFill>
                  <a:srgbClr val="B80303"/>
                </a:solidFill>
              </a:rPr>
              <a:t>Coral reefs </a:t>
            </a:r>
            <a:r>
              <a:rPr lang="en-US" b="0" dirty="0">
                <a:solidFill>
                  <a:srgbClr val="010067"/>
                </a:solidFill>
              </a:rPr>
              <a:t>are an example of an ocean ecosystem. While corals look like plants, they are actually a type of </a:t>
            </a:r>
            <a:r>
              <a:rPr lang="en-US" b="1" dirty="0">
                <a:solidFill>
                  <a:srgbClr val="B80303"/>
                </a:solidFill>
              </a:rPr>
              <a:t>sessile</a:t>
            </a:r>
            <a:r>
              <a:rPr lang="en-US" b="0" dirty="0">
                <a:solidFill>
                  <a:srgbClr val="010067"/>
                </a:solidFill>
              </a:rPr>
              <a:t> animal. Sessile animals are not able to move themselves.</a:t>
            </a:r>
            <a:endParaRPr lang="en-GB" dirty="0"/>
          </a:p>
        </p:txBody>
      </p:sp>
      <p:sp>
        <p:nvSpPr>
          <p:cNvPr id="4" name="Rectangle 3"/>
          <p:cNvSpPr/>
          <p:nvPr/>
        </p:nvSpPr>
        <p:spPr>
          <a:xfrm>
            <a:off x="357190" y="2310457"/>
            <a:ext cx="4903432" cy="1938992"/>
          </a:xfrm>
          <a:prstGeom prst="rect">
            <a:avLst/>
          </a:prstGeom>
        </p:spPr>
        <p:txBody>
          <a:bodyPr wrap="square">
            <a:spAutoFit/>
          </a:bodyPr>
          <a:lstStyle/>
          <a:p>
            <a:pPr>
              <a:spcBef>
                <a:spcPts val="0"/>
              </a:spcBef>
            </a:pPr>
            <a:r>
              <a:rPr lang="en-US" b="0" dirty="0">
                <a:solidFill>
                  <a:srgbClr val="010067"/>
                </a:solidFill>
              </a:rPr>
              <a:t>Several corals naturally secrete material made of calcium as part of their life cycle. These </a:t>
            </a:r>
            <a:r>
              <a:rPr lang="en-US" b="1" dirty="0">
                <a:solidFill>
                  <a:srgbClr val="B80303"/>
                </a:solidFill>
              </a:rPr>
              <a:t>calcium deposits </a:t>
            </a:r>
            <a:r>
              <a:rPr lang="en-US" b="0" dirty="0">
                <a:solidFill>
                  <a:srgbClr val="010067"/>
                </a:solidFill>
              </a:rPr>
              <a:t>eventually build up into a rocky formation: a coral reef.</a:t>
            </a:r>
            <a:endParaRPr lang="en-GB" dirty="0"/>
          </a:p>
        </p:txBody>
      </p:sp>
      <p:pic>
        <p:nvPicPr>
          <p:cNvPr id="7" name="Picture 6">
            <a:extLst>
              <a:ext uri="{FF2B5EF4-FFF2-40B4-BE49-F238E27FC236}">
                <a16:creationId xmlns:a16="http://schemas.microsoft.com/office/drawing/2014/main" id="{75A2E8EB-A58F-46C1-99C0-8BD6D0CBB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800" y="1984794"/>
            <a:ext cx="3111500" cy="4144543"/>
          </a:xfrm>
          <a:prstGeom prst="rect">
            <a:avLst/>
          </a:prstGeom>
        </p:spPr>
      </p:pic>
      <p:sp>
        <p:nvSpPr>
          <p:cNvPr id="8" name="Rectangle 7">
            <a:extLst>
              <a:ext uri="{FF2B5EF4-FFF2-40B4-BE49-F238E27FC236}">
                <a16:creationId xmlns:a16="http://schemas.microsoft.com/office/drawing/2014/main" id="{6A11FCBB-83DF-415D-B64F-C92E57722D27}"/>
              </a:ext>
            </a:extLst>
          </p:cNvPr>
          <p:cNvSpPr/>
          <p:nvPr/>
        </p:nvSpPr>
        <p:spPr>
          <a:xfrm>
            <a:off x="357190" y="4559677"/>
            <a:ext cx="4903432" cy="1569660"/>
          </a:xfrm>
          <a:prstGeom prst="rect">
            <a:avLst/>
          </a:prstGeom>
        </p:spPr>
        <p:txBody>
          <a:bodyPr wrap="square">
            <a:spAutoFit/>
          </a:bodyPr>
          <a:lstStyle/>
          <a:p>
            <a:pPr>
              <a:spcBef>
                <a:spcPts val="0"/>
              </a:spcBef>
            </a:pPr>
            <a:r>
              <a:rPr lang="en-US" b="0" dirty="0">
                <a:solidFill>
                  <a:srgbClr val="010067"/>
                </a:solidFill>
              </a:rPr>
              <a:t>Coral reefs are an important part of the Earth’s </a:t>
            </a:r>
            <a:r>
              <a:rPr lang="en-US" b="1" dirty="0">
                <a:solidFill>
                  <a:srgbClr val="B80303"/>
                </a:solidFill>
              </a:rPr>
              <a:t>biodiversity</a:t>
            </a:r>
            <a:r>
              <a:rPr lang="en-US" b="0" dirty="0">
                <a:solidFill>
                  <a:srgbClr val="010067"/>
                </a:solidFill>
              </a:rPr>
              <a:t>. They provide habitats for a diverse range of oceanic lifeforms.</a:t>
            </a:r>
            <a:endParaRPr lang="en-GB" dirty="0"/>
          </a:p>
        </p:txBody>
      </p:sp>
      <p:pic>
        <p:nvPicPr>
          <p:cNvPr id="9" name="Picture 19">
            <a:hlinkClick r:id="" action="ppaction://hlinkshowjump?jump=nextslide"/>
            <a:extLst>
              <a:ext uri="{FF2B5EF4-FFF2-40B4-BE49-F238E27FC236}">
                <a16:creationId xmlns:a16="http://schemas.microsoft.com/office/drawing/2014/main" id="{226C260B-45B7-4563-9B42-03C4397EAF1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7C7-D44A-4E5D-9268-E8A417D372C4}"/>
              </a:ext>
            </a:extLst>
          </p:cNvPr>
          <p:cNvSpPr>
            <a:spLocks noGrp="1"/>
          </p:cNvSpPr>
          <p:nvPr>
            <p:ph type="title"/>
          </p:nvPr>
        </p:nvSpPr>
        <p:spPr/>
        <p:txBody>
          <a:bodyPr/>
          <a:lstStyle/>
          <a:p>
            <a:r>
              <a:rPr lang="en-GB" dirty="0"/>
              <a:t>How do coral reefs form?</a:t>
            </a:r>
          </a:p>
        </p:txBody>
      </p:sp>
      <p:sp>
        <p:nvSpPr>
          <p:cNvPr id="3" name="Rectangle 2">
            <a:extLst>
              <a:ext uri="{FF2B5EF4-FFF2-40B4-BE49-F238E27FC236}">
                <a16:creationId xmlns:a16="http://schemas.microsoft.com/office/drawing/2014/main" id="{DEF0F780-4ACE-4F75-9A81-508C683B96F7}"/>
              </a:ext>
            </a:extLst>
          </p:cNvPr>
          <p:cNvSpPr/>
          <p:nvPr/>
        </p:nvSpPr>
        <p:spPr>
          <a:xfrm>
            <a:off x="4242722" y="784225"/>
            <a:ext cx="4468069" cy="1938992"/>
          </a:xfrm>
          <a:prstGeom prst="rect">
            <a:avLst/>
          </a:prstGeom>
        </p:spPr>
        <p:txBody>
          <a:bodyPr wrap="square">
            <a:spAutoFit/>
          </a:bodyPr>
          <a:lstStyle/>
          <a:p>
            <a:pPr>
              <a:spcBef>
                <a:spcPts val="0"/>
              </a:spcBef>
            </a:pPr>
            <a:r>
              <a:rPr lang="en-US" b="0" dirty="0">
                <a:solidFill>
                  <a:srgbClr val="010067"/>
                </a:solidFill>
              </a:rPr>
              <a:t>Corals typically form in shallow ocean waters around islands. They attach to the ocean floor and, as coral deposits build up, form a reef.</a:t>
            </a:r>
            <a:endParaRPr lang="en-GB" dirty="0"/>
          </a:p>
        </p:txBody>
      </p:sp>
      <p:pic>
        <p:nvPicPr>
          <p:cNvPr id="5" name="Picture 4">
            <a:extLst>
              <a:ext uri="{FF2B5EF4-FFF2-40B4-BE49-F238E27FC236}">
                <a16:creationId xmlns:a16="http://schemas.microsoft.com/office/drawing/2014/main" id="{2F1C0C01-E577-4156-AF0B-E3BB96482E9B}"/>
              </a:ext>
            </a:extLst>
          </p:cNvPr>
          <p:cNvPicPr>
            <a:picLocks noChangeAspect="1"/>
          </p:cNvPicPr>
          <p:nvPr/>
        </p:nvPicPr>
        <p:blipFill rotWithShape="1">
          <a:blip r:embed="rId3">
            <a:extLst>
              <a:ext uri="{28A0092B-C50C-407E-A947-70E740481C1C}">
                <a14:useLocalDpi xmlns:a14="http://schemas.microsoft.com/office/drawing/2010/main" val="0"/>
              </a:ext>
            </a:extLst>
          </a:blip>
          <a:srcRect l="7157" t="38555" r="6833" b="6565"/>
          <a:stretch/>
        </p:blipFill>
        <p:spPr>
          <a:xfrm>
            <a:off x="323850" y="2602269"/>
            <a:ext cx="3704381" cy="1740375"/>
          </a:xfrm>
          <a:prstGeom prst="rect">
            <a:avLst/>
          </a:prstGeom>
        </p:spPr>
      </p:pic>
      <p:pic>
        <p:nvPicPr>
          <p:cNvPr id="7" name="Picture 6">
            <a:extLst>
              <a:ext uri="{FF2B5EF4-FFF2-40B4-BE49-F238E27FC236}">
                <a16:creationId xmlns:a16="http://schemas.microsoft.com/office/drawing/2014/main" id="{8248C880-F2A9-4980-9085-53B014E96155}"/>
              </a:ext>
            </a:extLst>
          </p:cNvPr>
          <p:cNvPicPr>
            <a:picLocks noChangeAspect="1"/>
          </p:cNvPicPr>
          <p:nvPr/>
        </p:nvPicPr>
        <p:blipFill rotWithShape="1">
          <a:blip r:embed="rId4">
            <a:extLst>
              <a:ext uri="{28A0092B-C50C-407E-A947-70E740481C1C}">
                <a14:useLocalDpi xmlns:a14="http://schemas.microsoft.com/office/drawing/2010/main" val="0"/>
              </a:ext>
            </a:extLst>
          </a:blip>
          <a:srcRect l="7157" t="38555" r="6833" b="6565"/>
          <a:stretch/>
        </p:blipFill>
        <p:spPr>
          <a:xfrm>
            <a:off x="323850" y="799900"/>
            <a:ext cx="3704381" cy="1740375"/>
          </a:xfrm>
          <a:prstGeom prst="rect">
            <a:avLst/>
          </a:prstGeom>
        </p:spPr>
      </p:pic>
      <p:pic>
        <p:nvPicPr>
          <p:cNvPr id="9" name="Picture 8">
            <a:extLst>
              <a:ext uri="{FF2B5EF4-FFF2-40B4-BE49-F238E27FC236}">
                <a16:creationId xmlns:a16="http://schemas.microsoft.com/office/drawing/2014/main" id="{77004C9E-2627-47D6-9A29-55F0EDACFF0D}"/>
              </a:ext>
            </a:extLst>
          </p:cNvPr>
          <p:cNvPicPr>
            <a:picLocks noChangeAspect="1"/>
          </p:cNvPicPr>
          <p:nvPr/>
        </p:nvPicPr>
        <p:blipFill rotWithShape="1">
          <a:blip r:embed="rId5">
            <a:extLst>
              <a:ext uri="{28A0092B-C50C-407E-A947-70E740481C1C}">
                <a14:useLocalDpi xmlns:a14="http://schemas.microsoft.com/office/drawing/2010/main" val="0"/>
              </a:ext>
            </a:extLst>
          </a:blip>
          <a:srcRect l="7157" t="38555" r="6833" b="6565"/>
          <a:stretch/>
        </p:blipFill>
        <p:spPr>
          <a:xfrm>
            <a:off x="323850" y="4404638"/>
            <a:ext cx="3704381" cy="1740375"/>
          </a:xfrm>
          <a:prstGeom prst="rect">
            <a:avLst/>
          </a:prstGeom>
        </p:spPr>
      </p:pic>
      <p:sp>
        <p:nvSpPr>
          <p:cNvPr id="11" name="Rectangle 10">
            <a:extLst>
              <a:ext uri="{FF2B5EF4-FFF2-40B4-BE49-F238E27FC236}">
                <a16:creationId xmlns:a16="http://schemas.microsoft.com/office/drawing/2014/main" id="{9878D18C-3766-473B-ADAC-8E3B8B6D8F67}"/>
              </a:ext>
            </a:extLst>
          </p:cNvPr>
          <p:cNvSpPr/>
          <p:nvPr/>
        </p:nvSpPr>
        <p:spPr>
          <a:xfrm>
            <a:off x="336784" y="815575"/>
            <a:ext cx="2090327" cy="461665"/>
          </a:xfrm>
          <a:prstGeom prst="rect">
            <a:avLst/>
          </a:prstGeom>
        </p:spPr>
        <p:txBody>
          <a:bodyPr wrap="square">
            <a:spAutoFit/>
          </a:bodyPr>
          <a:lstStyle/>
          <a:p>
            <a:pPr algn="ctr">
              <a:spcBef>
                <a:spcPts val="0"/>
              </a:spcBef>
            </a:pPr>
            <a:r>
              <a:rPr lang="en-US" b="1" dirty="0">
                <a:solidFill>
                  <a:srgbClr val="010067"/>
                </a:solidFill>
              </a:rPr>
              <a:t>Fringing reef</a:t>
            </a:r>
            <a:endParaRPr lang="en-GB" b="1" dirty="0"/>
          </a:p>
        </p:txBody>
      </p:sp>
      <p:sp>
        <p:nvSpPr>
          <p:cNvPr id="12" name="Rectangle 11">
            <a:extLst>
              <a:ext uri="{FF2B5EF4-FFF2-40B4-BE49-F238E27FC236}">
                <a16:creationId xmlns:a16="http://schemas.microsoft.com/office/drawing/2014/main" id="{7BF480B6-A0DE-45F9-8F96-2D6AD99799D2}"/>
              </a:ext>
            </a:extLst>
          </p:cNvPr>
          <p:cNvSpPr/>
          <p:nvPr/>
        </p:nvSpPr>
        <p:spPr>
          <a:xfrm>
            <a:off x="336785" y="2604123"/>
            <a:ext cx="1920750" cy="461665"/>
          </a:xfrm>
          <a:prstGeom prst="rect">
            <a:avLst/>
          </a:prstGeom>
        </p:spPr>
        <p:txBody>
          <a:bodyPr wrap="square">
            <a:spAutoFit/>
          </a:bodyPr>
          <a:lstStyle/>
          <a:p>
            <a:pPr algn="ctr">
              <a:spcBef>
                <a:spcPts val="0"/>
              </a:spcBef>
            </a:pPr>
            <a:r>
              <a:rPr lang="en-US" b="1" dirty="0">
                <a:solidFill>
                  <a:srgbClr val="010067"/>
                </a:solidFill>
              </a:rPr>
              <a:t>Barrier reef</a:t>
            </a:r>
            <a:endParaRPr lang="en-GB" b="1" dirty="0"/>
          </a:p>
        </p:txBody>
      </p:sp>
      <p:sp>
        <p:nvSpPr>
          <p:cNvPr id="13" name="Rectangle 12">
            <a:extLst>
              <a:ext uri="{FF2B5EF4-FFF2-40B4-BE49-F238E27FC236}">
                <a16:creationId xmlns:a16="http://schemas.microsoft.com/office/drawing/2014/main" id="{F92EC76E-2DFF-46EC-B6E5-5A6A9715D79D}"/>
              </a:ext>
            </a:extLst>
          </p:cNvPr>
          <p:cNvSpPr/>
          <p:nvPr/>
        </p:nvSpPr>
        <p:spPr>
          <a:xfrm>
            <a:off x="336784" y="4404638"/>
            <a:ext cx="887707" cy="461665"/>
          </a:xfrm>
          <a:prstGeom prst="rect">
            <a:avLst/>
          </a:prstGeom>
        </p:spPr>
        <p:txBody>
          <a:bodyPr wrap="square">
            <a:spAutoFit/>
          </a:bodyPr>
          <a:lstStyle/>
          <a:p>
            <a:pPr algn="ctr">
              <a:spcBef>
                <a:spcPts val="0"/>
              </a:spcBef>
            </a:pPr>
            <a:r>
              <a:rPr lang="en-US" b="1" dirty="0">
                <a:solidFill>
                  <a:srgbClr val="010067"/>
                </a:solidFill>
              </a:rPr>
              <a:t>Atoll</a:t>
            </a:r>
            <a:endParaRPr lang="en-GB" b="1" dirty="0"/>
          </a:p>
        </p:txBody>
      </p:sp>
      <p:sp>
        <p:nvSpPr>
          <p:cNvPr id="14" name="Rectangle 13">
            <a:extLst>
              <a:ext uri="{FF2B5EF4-FFF2-40B4-BE49-F238E27FC236}">
                <a16:creationId xmlns:a16="http://schemas.microsoft.com/office/drawing/2014/main" id="{2635D4BE-5016-4A5C-801B-15A0DA8941E9}"/>
              </a:ext>
            </a:extLst>
          </p:cNvPr>
          <p:cNvSpPr/>
          <p:nvPr/>
        </p:nvSpPr>
        <p:spPr>
          <a:xfrm>
            <a:off x="4242722" y="2859658"/>
            <a:ext cx="4434729" cy="2308324"/>
          </a:xfrm>
          <a:prstGeom prst="rect">
            <a:avLst/>
          </a:prstGeom>
        </p:spPr>
        <p:txBody>
          <a:bodyPr wrap="square">
            <a:spAutoFit/>
          </a:bodyPr>
          <a:lstStyle/>
          <a:p>
            <a:pPr>
              <a:spcBef>
                <a:spcPts val="0"/>
              </a:spcBef>
            </a:pPr>
            <a:r>
              <a:rPr lang="en-GB" dirty="0"/>
              <a:t>When a volcanic island is worn down and </a:t>
            </a:r>
            <a:r>
              <a:rPr lang="en-GB" b="1" dirty="0">
                <a:solidFill>
                  <a:srgbClr val="B80303"/>
                </a:solidFill>
              </a:rPr>
              <a:t>subsides</a:t>
            </a:r>
            <a:r>
              <a:rPr lang="en-GB" b="1" dirty="0"/>
              <a:t> </a:t>
            </a:r>
            <a:r>
              <a:rPr lang="en-GB" dirty="0"/>
              <a:t>(sinks)  underwater over millions of years, coral reefs around it are left behind. These circular reefs are known as </a:t>
            </a:r>
            <a:r>
              <a:rPr lang="en-GB" b="1" dirty="0">
                <a:solidFill>
                  <a:srgbClr val="B80303"/>
                </a:solidFill>
              </a:rPr>
              <a:t>atolls</a:t>
            </a:r>
            <a:r>
              <a:rPr lang="en-GB" dirty="0"/>
              <a:t>.</a:t>
            </a:r>
          </a:p>
        </p:txBody>
      </p:sp>
      <p:sp>
        <p:nvSpPr>
          <p:cNvPr id="15" name="Rectangle 14">
            <a:extLst>
              <a:ext uri="{FF2B5EF4-FFF2-40B4-BE49-F238E27FC236}">
                <a16:creationId xmlns:a16="http://schemas.microsoft.com/office/drawing/2014/main" id="{3E087963-15E5-4A11-995D-5C9B6E476EFA}"/>
              </a:ext>
            </a:extLst>
          </p:cNvPr>
          <p:cNvSpPr/>
          <p:nvPr/>
        </p:nvSpPr>
        <p:spPr>
          <a:xfrm>
            <a:off x="4242722" y="5304422"/>
            <a:ext cx="4418058" cy="830997"/>
          </a:xfrm>
          <a:prstGeom prst="rect">
            <a:avLst/>
          </a:prstGeom>
          <a:solidFill>
            <a:srgbClr val="FDD9D9"/>
          </a:solidFill>
        </p:spPr>
        <p:txBody>
          <a:bodyPr wrap="square">
            <a:spAutoFit/>
          </a:bodyPr>
          <a:lstStyle/>
          <a:p>
            <a:pPr>
              <a:spcBef>
                <a:spcPts val="0"/>
              </a:spcBef>
            </a:pPr>
            <a:r>
              <a:rPr lang="en-US" b="0" dirty="0">
                <a:solidFill>
                  <a:srgbClr val="010067"/>
                </a:solidFill>
              </a:rPr>
              <a:t>How do you think coral reefs affect nearby coastlines?</a:t>
            </a:r>
            <a:endParaRPr lang="en-GB" dirty="0"/>
          </a:p>
        </p:txBody>
      </p:sp>
      <p:pic>
        <p:nvPicPr>
          <p:cNvPr id="16" name="Picture 19">
            <a:hlinkClick r:id="" action="ppaction://hlinkshowjump?jump=nextslide"/>
            <a:extLst>
              <a:ext uri="{FF2B5EF4-FFF2-40B4-BE49-F238E27FC236}">
                <a16:creationId xmlns:a16="http://schemas.microsoft.com/office/drawing/2014/main" id="{A7006EB8-185E-47E9-A8B8-52C1614D808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5" descr="notes_icon">
            <a:extLst>
              <a:ext uri="{FF2B5EF4-FFF2-40B4-BE49-F238E27FC236}">
                <a16:creationId xmlns:a16="http://schemas.microsoft.com/office/drawing/2014/main" id="{79C9CEF0-7F47-48E0-A193-ADCDB32A2D0C}"/>
              </a:ext>
            </a:extLst>
          </p:cNvPr>
          <p:cNvPicPr>
            <a:picLocks noChangeAspect="1" noChangeArrowheads="1"/>
          </p:cNvPicPr>
          <p:nvPr/>
        </p:nvPicPr>
        <p:blipFill>
          <a:blip r:embed="rId7"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280769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4BB2-670E-4272-865D-C986A21B494C}"/>
              </a:ext>
            </a:extLst>
          </p:cNvPr>
          <p:cNvSpPr>
            <a:spLocks noGrp="1"/>
          </p:cNvSpPr>
          <p:nvPr>
            <p:ph type="title"/>
          </p:nvPr>
        </p:nvSpPr>
        <p:spPr/>
        <p:txBody>
          <a:bodyPr/>
          <a:lstStyle/>
          <a:p>
            <a:r>
              <a:rPr lang="en-GB" dirty="0"/>
              <a:t>Lagoons</a:t>
            </a:r>
          </a:p>
        </p:txBody>
      </p:sp>
      <p:pic>
        <p:nvPicPr>
          <p:cNvPr id="4" name="Picture 19">
            <a:hlinkClick r:id="" action="ppaction://hlinkshowjump?jump=nextslide"/>
            <a:extLst>
              <a:ext uri="{FF2B5EF4-FFF2-40B4-BE49-F238E27FC236}">
                <a16:creationId xmlns:a16="http://schemas.microsoft.com/office/drawing/2014/main" id="{6453548E-5E39-4868-B5E7-223A1D2E09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5" name="Rectangle 4">
            <a:extLst>
              <a:ext uri="{FF2B5EF4-FFF2-40B4-BE49-F238E27FC236}">
                <a16:creationId xmlns:a16="http://schemas.microsoft.com/office/drawing/2014/main" id="{93714731-6F77-4971-9030-DD5837BF482A}"/>
              </a:ext>
            </a:extLst>
          </p:cNvPr>
          <p:cNvSpPr/>
          <p:nvPr/>
        </p:nvSpPr>
        <p:spPr>
          <a:xfrm>
            <a:off x="323849" y="784225"/>
            <a:ext cx="8172451" cy="830997"/>
          </a:xfrm>
          <a:prstGeom prst="rect">
            <a:avLst/>
          </a:prstGeom>
        </p:spPr>
        <p:txBody>
          <a:bodyPr wrap="square">
            <a:spAutoFit/>
          </a:bodyPr>
          <a:lstStyle/>
          <a:p>
            <a:pPr>
              <a:spcBef>
                <a:spcPts val="0"/>
              </a:spcBef>
            </a:pPr>
            <a:r>
              <a:rPr lang="en-US" dirty="0">
                <a:solidFill>
                  <a:srgbClr val="010067"/>
                </a:solidFill>
              </a:rPr>
              <a:t>When coral reefs form off coasts, they create </a:t>
            </a:r>
            <a:r>
              <a:rPr lang="en-US" b="1" dirty="0">
                <a:solidFill>
                  <a:srgbClr val="B80303"/>
                </a:solidFill>
              </a:rPr>
              <a:t>lagoons</a:t>
            </a:r>
            <a:r>
              <a:rPr lang="en-US" dirty="0">
                <a:solidFill>
                  <a:srgbClr val="010067"/>
                </a:solidFill>
              </a:rPr>
              <a:t>: shallow areas of water that are cut off from the ocean.</a:t>
            </a:r>
            <a:endParaRPr lang="en-GB" dirty="0"/>
          </a:p>
        </p:txBody>
      </p:sp>
      <p:pic>
        <p:nvPicPr>
          <p:cNvPr id="7" name="Picture 6">
            <a:extLst>
              <a:ext uri="{FF2B5EF4-FFF2-40B4-BE49-F238E27FC236}">
                <a16:creationId xmlns:a16="http://schemas.microsoft.com/office/drawing/2014/main" id="{1BA2F78C-A9AE-4F91-AD80-B8965ED8359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30000"/>
                    </a14:imgEffect>
                  </a14:imgLayer>
                </a14:imgProps>
              </a:ext>
              <a:ext uri="{28A0092B-C50C-407E-A947-70E740481C1C}">
                <a14:useLocalDpi xmlns:a14="http://schemas.microsoft.com/office/drawing/2010/main" val="0"/>
              </a:ext>
            </a:extLst>
          </a:blip>
          <a:stretch>
            <a:fillRect/>
          </a:stretch>
        </p:blipFill>
        <p:spPr>
          <a:xfrm>
            <a:off x="4109852" y="2638946"/>
            <a:ext cx="4386448" cy="3490392"/>
          </a:xfrm>
          <a:prstGeom prst="rect">
            <a:avLst/>
          </a:prstGeom>
          <a:solidFill>
            <a:schemeClr val="bg1">
              <a:alpha val="99000"/>
            </a:schemeClr>
          </a:solidFill>
        </p:spPr>
      </p:pic>
      <p:sp>
        <p:nvSpPr>
          <p:cNvPr id="8" name="Rectangle 7">
            <a:extLst>
              <a:ext uri="{FF2B5EF4-FFF2-40B4-BE49-F238E27FC236}">
                <a16:creationId xmlns:a16="http://schemas.microsoft.com/office/drawing/2014/main" id="{34E8976E-397F-4060-9918-AF022657772A}"/>
              </a:ext>
            </a:extLst>
          </p:cNvPr>
          <p:cNvSpPr/>
          <p:nvPr/>
        </p:nvSpPr>
        <p:spPr>
          <a:xfrm>
            <a:off x="323850" y="1726052"/>
            <a:ext cx="8172451" cy="830997"/>
          </a:xfrm>
          <a:prstGeom prst="rect">
            <a:avLst/>
          </a:prstGeom>
        </p:spPr>
        <p:txBody>
          <a:bodyPr wrap="square">
            <a:spAutoFit/>
          </a:bodyPr>
          <a:lstStyle/>
          <a:p>
            <a:pPr>
              <a:spcBef>
                <a:spcPts val="0"/>
              </a:spcBef>
            </a:pPr>
            <a:r>
              <a:rPr lang="en-US" dirty="0">
                <a:solidFill>
                  <a:srgbClr val="010067"/>
                </a:solidFill>
              </a:rPr>
              <a:t>The tides carry </a:t>
            </a:r>
            <a:r>
              <a:rPr lang="en-US" b="1" dirty="0">
                <a:solidFill>
                  <a:srgbClr val="B80303"/>
                </a:solidFill>
              </a:rPr>
              <a:t>sediment</a:t>
            </a:r>
            <a:r>
              <a:rPr lang="en-US" dirty="0">
                <a:solidFill>
                  <a:srgbClr val="010067"/>
                </a:solidFill>
              </a:rPr>
              <a:t> (silt, sand and small rocks) and deposit it around the reef, creating distinct sheltered areas.</a:t>
            </a:r>
            <a:endParaRPr lang="en-GB" dirty="0"/>
          </a:p>
        </p:txBody>
      </p:sp>
      <p:sp>
        <p:nvSpPr>
          <p:cNvPr id="9" name="Rectangle 8">
            <a:extLst>
              <a:ext uri="{FF2B5EF4-FFF2-40B4-BE49-F238E27FC236}">
                <a16:creationId xmlns:a16="http://schemas.microsoft.com/office/drawing/2014/main" id="{2C89E838-2F34-4EE2-9887-7381EE5538E6}"/>
              </a:ext>
            </a:extLst>
          </p:cNvPr>
          <p:cNvSpPr/>
          <p:nvPr/>
        </p:nvSpPr>
        <p:spPr>
          <a:xfrm>
            <a:off x="2754489" y="2667879"/>
            <a:ext cx="951704" cy="461665"/>
          </a:xfrm>
          <a:prstGeom prst="rect">
            <a:avLst/>
          </a:prstGeom>
        </p:spPr>
        <p:txBody>
          <a:bodyPr wrap="square">
            <a:spAutoFit/>
          </a:bodyPr>
          <a:lstStyle/>
          <a:p>
            <a:pPr algn="ctr">
              <a:spcBef>
                <a:spcPts val="0"/>
              </a:spcBef>
            </a:pPr>
            <a:r>
              <a:rPr lang="en-US" b="1" dirty="0">
                <a:solidFill>
                  <a:srgbClr val="010067"/>
                </a:solidFill>
              </a:rPr>
              <a:t>atoll</a:t>
            </a:r>
            <a:endParaRPr lang="en-GB" b="1" dirty="0"/>
          </a:p>
        </p:txBody>
      </p:sp>
      <p:sp>
        <p:nvSpPr>
          <p:cNvPr id="10" name="Rectangle 9">
            <a:extLst>
              <a:ext uri="{FF2B5EF4-FFF2-40B4-BE49-F238E27FC236}">
                <a16:creationId xmlns:a16="http://schemas.microsoft.com/office/drawing/2014/main" id="{4DFFB846-181C-4A93-8901-FEA21A01C71B}"/>
              </a:ext>
            </a:extLst>
          </p:cNvPr>
          <p:cNvSpPr/>
          <p:nvPr/>
        </p:nvSpPr>
        <p:spPr>
          <a:xfrm>
            <a:off x="2473822" y="3240374"/>
            <a:ext cx="1232371" cy="461665"/>
          </a:xfrm>
          <a:prstGeom prst="rect">
            <a:avLst/>
          </a:prstGeom>
        </p:spPr>
        <p:txBody>
          <a:bodyPr wrap="square">
            <a:spAutoFit/>
          </a:bodyPr>
          <a:lstStyle/>
          <a:p>
            <a:pPr algn="ctr">
              <a:spcBef>
                <a:spcPts val="0"/>
              </a:spcBef>
            </a:pPr>
            <a:r>
              <a:rPr lang="en-US" b="1" dirty="0">
                <a:solidFill>
                  <a:srgbClr val="010067"/>
                </a:solidFill>
              </a:rPr>
              <a:t>lagoon</a:t>
            </a:r>
            <a:endParaRPr lang="en-GB" b="1" dirty="0"/>
          </a:p>
        </p:txBody>
      </p:sp>
      <p:sp>
        <p:nvSpPr>
          <p:cNvPr id="11" name="Line 16">
            <a:extLst>
              <a:ext uri="{FF2B5EF4-FFF2-40B4-BE49-F238E27FC236}">
                <a16:creationId xmlns:a16="http://schemas.microsoft.com/office/drawing/2014/main" id="{5CB6355E-CC53-4078-900D-3AD5BC339091}"/>
              </a:ext>
            </a:extLst>
          </p:cNvPr>
          <p:cNvSpPr>
            <a:spLocks noChangeShapeType="1"/>
          </p:cNvSpPr>
          <p:nvPr/>
        </p:nvSpPr>
        <p:spPr bwMode="auto">
          <a:xfrm>
            <a:off x="3706193" y="2923295"/>
            <a:ext cx="1328648" cy="450716"/>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12" name="Line 16">
            <a:extLst>
              <a:ext uri="{FF2B5EF4-FFF2-40B4-BE49-F238E27FC236}">
                <a16:creationId xmlns:a16="http://schemas.microsoft.com/office/drawing/2014/main" id="{62138F8A-C1B2-426D-B339-BD321D198CBD}"/>
              </a:ext>
            </a:extLst>
          </p:cNvPr>
          <p:cNvSpPr>
            <a:spLocks noChangeShapeType="1"/>
          </p:cNvSpPr>
          <p:nvPr/>
        </p:nvSpPr>
        <p:spPr bwMode="auto">
          <a:xfrm>
            <a:off x="3706193" y="3481253"/>
            <a:ext cx="1893094" cy="420714"/>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14" name="Rectangle 13">
            <a:extLst>
              <a:ext uri="{FF2B5EF4-FFF2-40B4-BE49-F238E27FC236}">
                <a16:creationId xmlns:a16="http://schemas.microsoft.com/office/drawing/2014/main" id="{D5593DEF-E657-42FB-90B5-89ACAB698226}"/>
              </a:ext>
            </a:extLst>
          </p:cNvPr>
          <p:cNvSpPr/>
          <p:nvPr/>
        </p:nvSpPr>
        <p:spPr>
          <a:xfrm>
            <a:off x="337081" y="3812869"/>
            <a:ext cx="3772771" cy="2308324"/>
          </a:xfrm>
          <a:prstGeom prst="rect">
            <a:avLst/>
          </a:prstGeom>
        </p:spPr>
        <p:txBody>
          <a:bodyPr wrap="square">
            <a:spAutoFit/>
          </a:bodyPr>
          <a:lstStyle/>
          <a:p>
            <a:pPr>
              <a:spcBef>
                <a:spcPts val="0"/>
              </a:spcBef>
            </a:pPr>
            <a:r>
              <a:rPr lang="en-US" dirty="0">
                <a:solidFill>
                  <a:srgbClr val="010067"/>
                </a:solidFill>
              </a:rPr>
              <a:t>This image shows an </a:t>
            </a:r>
            <a:r>
              <a:rPr lang="en-US" b="1" dirty="0">
                <a:solidFill>
                  <a:srgbClr val="B80303"/>
                </a:solidFill>
              </a:rPr>
              <a:t>atoll lagoon</a:t>
            </a:r>
            <a:r>
              <a:rPr lang="en-US" dirty="0">
                <a:solidFill>
                  <a:srgbClr val="010067"/>
                </a:solidFill>
              </a:rPr>
              <a:t>: an atoll with a lagoon in its center. Lagoons can also form when barrier reefs develop along coastlines.</a:t>
            </a:r>
            <a:endParaRPr lang="en-GB" dirty="0"/>
          </a:p>
        </p:txBody>
      </p:sp>
    </p:spTree>
    <p:extLst>
      <p:ext uri="{BB962C8B-B14F-4D97-AF65-F5344CB8AC3E}">
        <p14:creationId xmlns:p14="http://schemas.microsoft.com/office/powerpoint/2010/main" val="264802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4891-903B-4BA3-B9E4-0C27D6C548EA}"/>
              </a:ext>
            </a:extLst>
          </p:cNvPr>
          <p:cNvSpPr>
            <a:spLocks noGrp="1"/>
          </p:cNvSpPr>
          <p:nvPr>
            <p:ph type="title"/>
          </p:nvPr>
        </p:nvSpPr>
        <p:spPr/>
        <p:txBody>
          <a:bodyPr/>
          <a:lstStyle/>
          <a:p>
            <a:r>
              <a:rPr lang="en-GB" dirty="0"/>
              <a:t>Coral reef habitats</a:t>
            </a:r>
          </a:p>
        </p:txBody>
      </p:sp>
      <p:sp>
        <p:nvSpPr>
          <p:cNvPr id="4" name="Rectangle 3">
            <a:extLst>
              <a:ext uri="{FF2B5EF4-FFF2-40B4-BE49-F238E27FC236}">
                <a16:creationId xmlns:a16="http://schemas.microsoft.com/office/drawing/2014/main" id="{C5D5356B-2B8D-410A-9E3F-37EA89A03089}"/>
              </a:ext>
            </a:extLst>
          </p:cNvPr>
          <p:cNvSpPr/>
          <p:nvPr/>
        </p:nvSpPr>
        <p:spPr>
          <a:xfrm>
            <a:off x="323850" y="784225"/>
            <a:ext cx="8172450" cy="1200329"/>
          </a:xfrm>
          <a:prstGeom prst="rect">
            <a:avLst/>
          </a:prstGeom>
        </p:spPr>
        <p:txBody>
          <a:bodyPr wrap="square">
            <a:spAutoFit/>
          </a:bodyPr>
          <a:lstStyle/>
          <a:p>
            <a:pPr>
              <a:spcBef>
                <a:spcPts val="0"/>
              </a:spcBef>
            </a:pPr>
            <a:r>
              <a:rPr lang="en-US" dirty="0">
                <a:solidFill>
                  <a:srgbClr val="010067"/>
                </a:solidFill>
              </a:rPr>
              <a:t>Lagoons and coral reefs provide an important habitat for coastal lifeforms. The </a:t>
            </a:r>
            <a:r>
              <a:rPr lang="en-US" b="1" dirty="0">
                <a:solidFill>
                  <a:srgbClr val="B80303"/>
                </a:solidFill>
              </a:rPr>
              <a:t>Great Barrier Reef </a:t>
            </a:r>
            <a:r>
              <a:rPr lang="en-US" dirty="0">
                <a:solidFill>
                  <a:srgbClr val="010067"/>
                </a:solidFill>
              </a:rPr>
              <a:t>off the east coast of Australia is an ecosystem with high biodiversity.</a:t>
            </a:r>
            <a:endParaRPr lang="en-GB" dirty="0"/>
          </a:p>
        </p:txBody>
      </p:sp>
      <p:sp>
        <p:nvSpPr>
          <p:cNvPr id="6" name="Rectangle 5">
            <a:extLst>
              <a:ext uri="{FF2B5EF4-FFF2-40B4-BE49-F238E27FC236}">
                <a16:creationId xmlns:a16="http://schemas.microsoft.com/office/drawing/2014/main" id="{946ED079-9410-4445-888A-A3429F10DAAB}"/>
              </a:ext>
            </a:extLst>
          </p:cNvPr>
          <p:cNvSpPr/>
          <p:nvPr/>
        </p:nvSpPr>
        <p:spPr>
          <a:xfrm>
            <a:off x="323850" y="2056380"/>
            <a:ext cx="8172450" cy="830997"/>
          </a:xfrm>
          <a:prstGeom prst="rect">
            <a:avLst/>
          </a:prstGeom>
        </p:spPr>
        <p:txBody>
          <a:bodyPr wrap="square">
            <a:spAutoFit/>
          </a:bodyPr>
          <a:lstStyle/>
          <a:p>
            <a:pPr>
              <a:spcBef>
                <a:spcPts val="0"/>
              </a:spcBef>
            </a:pPr>
            <a:r>
              <a:rPr lang="en-US" dirty="0">
                <a:solidFill>
                  <a:srgbClr val="010067"/>
                </a:solidFill>
              </a:rPr>
              <a:t>The Great Barrier Reef is home to thousands of animal species. Some of these include:</a:t>
            </a:r>
            <a:endParaRPr lang="en-GB" dirty="0"/>
          </a:p>
        </p:txBody>
      </p:sp>
      <p:sp>
        <p:nvSpPr>
          <p:cNvPr id="7" name="Text Box 14">
            <a:extLst>
              <a:ext uri="{FF2B5EF4-FFF2-40B4-BE49-F238E27FC236}">
                <a16:creationId xmlns:a16="http://schemas.microsoft.com/office/drawing/2014/main" id="{C25B3D7F-F7DE-4ABE-8CB9-107B5E2A6DC8}"/>
              </a:ext>
            </a:extLst>
          </p:cNvPr>
          <p:cNvSpPr txBox="1">
            <a:spLocks noChangeArrowheads="1"/>
          </p:cNvSpPr>
          <p:nvPr/>
        </p:nvSpPr>
        <p:spPr bwMode="auto">
          <a:xfrm>
            <a:off x="323850" y="2959203"/>
            <a:ext cx="228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sea turtles</a:t>
            </a:r>
          </a:p>
        </p:txBody>
      </p:sp>
      <p:sp>
        <p:nvSpPr>
          <p:cNvPr id="8" name="Text Box 14">
            <a:extLst>
              <a:ext uri="{FF2B5EF4-FFF2-40B4-BE49-F238E27FC236}">
                <a16:creationId xmlns:a16="http://schemas.microsoft.com/office/drawing/2014/main" id="{B3CCA8FC-0E3F-446D-87BA-20D78A19252A}"/>
              </a:ext>
            </a:extLst>
          </p:cNvPr>
          <p:cNvSpPr txBox="1">
            <a:spLocks noChangeArrowheads="1"/>
          </p:cNvSpPr>
          <p:nvPr/>
        </p:nvSpPr>
        <p:spPr bwMode="auto">
          <a:xfrm>
            <a:off x="323850" y="3492694"/>
            <a:ext cx="228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dugongs</a:t>
            </a:r>
          </a:p>
        </p:txBody>
      </p:sp>
      <p:sp>
        <p:nvSpPr>
          <p:cNvPr id="9" name="Text Box 14">
            <a:extLst>
              <a:ext uri="{FF2B5EF4-FFF2-40B4-BE49-F238E27FC236}">
                <a16:creationId xmlns:a16="http://schemas.microsoft.com/office/drawing/2014/main" id="{0B94CEAB-53FC-403C-AA3A-4FB663351B47}"/>
              </a:ext>
            </a:extLst>
          </p:cNvPr>
          <p:cNvSpPr txBox="1">
            <a:spLocks noChangeArrowheads="1"/>
          </p:cNvSpPr>
          <p:nvPr/>
        </p:nvSpPr>
        <p:spPr bwMode="auto">
          <a:xfrm>
            <a:off x="2612570" y="2959203"/>
            <a:ext cx="228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sea snakes</a:t>
            </a:r>
          </a:p>
        </p:txBody>
      </p:sp>
      <p:sp>
        <p:nvSpPr>
          <p:cNvPr id="10" name="Text Box 14">
            <a:extLst>
              <a:ext uri="{FF2B5EF4-FFF2-40B4-BE49-F238E27FC236}">
                <a16:creationId xmlns:a16="http://schemas.microsoft.com/office/drawing/2014/main" id="{F12237DE-2616-48EC-AADA-4B72F5977029}"/>
              </a:ext>
            </a:extLst>
          </p:cNvPr>
          <p:cNvSpPr txBox="1">
            <a:spLocks noChangeArrowheads="1"/>
          </p:cNvSpPr>
          <p:nvPr/>
        </p:nvSpPr>
        <p:spPr bwMode="auto">
          <a:xfrm>
            <a:off x="2612571" y="3492694"/>
            <a:ext cx="3278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saltwater crocodiles</a:t>
            </a:r>
          </a:p>
        </p:txBody>
      </p:sp>
      <p:sp>
        <p:nvSpPr>
          <p:cNvPr id="11" name="Text Box 14">
            <a:extLst>
              <a:ext uri="{FF2B5EF4-FFF2-40B4-BE49-F238E27FC236}">
                <a16:creationId xmlns:a16="http://schemas.microsoft.com/office/drawing/2014/main" id="{911E3150-0801-4B43-8BD8-A4FDD6AAFE69}"/>
              </a:ext>
            </a:extLst>
          </p:cNvPr>
          <p:cNvSpPr txBox="1">
            <a:spLocks noChangeArrowheads="1"/>
          </p:cNvSpPr>
          <p:nvPr/>
        </p:nvSpPr>
        <p:spPr bwMode="auto">
          <a:xfrm>
            <a:off x="323849" y="4026185"/>
            <a:ext cx="228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clownfish</a:t>
            </a:r>
          </a:p>
        </p:txBody>
      </p:sp>
      <p:sp>
        <p:nvSpPr>
          <p:cNvPr id="12" name="Text Box 14">
            <a:extLst>
              <a:ext uri="{FF2B5EF4-FFF2-40B4-BE49-F238E27FC236}">
                <a16:creationId xmlns:a16="http://schemas.microsoft.com/office/drawing/2014/main" id="{B27BC4AD-A1DA-4DBF-AB1E-AD310139BFAF}"/>
              </a:ext>
            </a:extLst>
          </p:cNvPr>
          <p:cNvSpPr txBox="1">
            <a:spLocks noChangeArrowheads="1"/>
          </p:cNvSpPr>
          <p:nvPr/>
        </p:nvSpPr>
        <p:spPr bwMode="auto">
          <a:xfrm>
            <a:off x="2612570" y="4026185"/>
            <a:ext cx="3278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various seabirds.</a:t>
            </a:r>
          </a:p>
        </p:txBody>
      </p:sp>
      <p:sp>
        <p:nvSpPr>
          <p:cNvPr id="13" name="Rectangle 12">
            <a:extLst>
              <a:ext uri="{FF2B5EF4-FFF2-40B4-BE49-F238E27FC236}">
                <a16:creationId xmlns:a16="http://schemas.microsoft.com/office/drawing/2014/main" id="{A520B4FA-6A5F-4A57-ADE8-A3DA7AFE3C90}"/>
              </a:ext>
            </a:extLst>
          </p:cNvPr>
          <p:cNvSpPr/>
          <p:nvPr/>
        </p:nvSpPr>
        <p:spPr>
          <a:xfrm>
            <a:off x="323850" y="4559678"/>
            <a:ext cx="6316276" cy="1569660"/>
          </a:xfrm>
          <a:prstGeom prst="rect">
            <a:avLst/>
          </a:prstGeom>
        </p:spPr>
        <p:txBody>
          <a:bodyPr wrap="square">
            <a:spAutoFit/>
          </a:bodyPr>
          <a:lstStyle/>
          <a:p>
            <a:pPr>
              <a:spcBef>
                <a:spcPts val="0"/>
              </a:spcBef>
            </a:pPr>
            <a:r>
              <a:rPr lang="en-US" dirty="0">
                <a:solidFill>
                  <a:srgbClr val="010067"/>
                </a:solidFill>
              </a:rPr>
              <a:t>The reef is also home to 2,195 known plant species and many others that we have not discovered yet. Some species are </a:t>
            </a:r>
            <a:r>
              <a:rPr lang="en-US" b="1" dirty="0">
                <a:solidFill>
                  <a:srgbClr val="B80303"/>
                </a:solidFill>
              </a:rPr>
              <a:t>endemic</a:t>
            </a:r>
            <a:r>
              <a:rPr lang="en-US" dirty="0">
                <a:solidFill>
                  <a:srgbClr val="010067"/>
                </a:solidFill>
              </a:rPr>
              <a:t>, meaning that they are only found in this area.</a:t>
            </a:r>
            <a:endParaRPr lang="en-GB" dirty="0"/>
          </a:p>
        </p:txBody>
      </p:sp>
      <p:pic>
        <p:nvPicPr>
          <p:cNvPr id="15" name="Picture 14">
            <a:extLst>
              <a:ext uri="{FF2B5EF4-FFF2-40B4-BE49-F238E27FC236}">
                <a16:creationId xmlns:a16="http://schemas.microsoft.com/office/drawing/2014/main" id="{5A15EECB-954F-4358-9889-204249521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125" y="2887376"/>
            <a:ext cx="2270512" cy="3241961"/>
          </a:xfrm>
          <a:prstGeom prst="rect">
            <a:avLst/>
          </a:prstGeom>
        </p:spPr>
      </p:pic>
      <p:pic>
        <p:nvPicPr>
          <p:cNvPr id="16" name="Picture 19">
            <a:hlinkClick r:id="" action="ppaction://hlinkshowjump?jump=nextslide"/>
            <a:extLst>
              <a:ext uri="{FF2B5EF4-FFF2-40B4-BE49-F238E27FC236}">
                <a16:creationId xmlns:a16="http://schemas.microsoft.com/office/drawing/2014/main" id="{0CD629B5-F472-46C4-8600-1FE123936B3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5" descr="notes_icon">
            <a:extLst>
              <a:ext uri="{FF2B5EF4-FFF2-40B4-BE49-F238E27FC236}">
                <a16:creationId xmlns:a16="http://schemas.microsoft.com/office/drawing/2014/main" id="{8DD75A29-7353-419C-B616-725618CE67EA}"/>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16104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482B-FD07-4FD2-A966-7AA0568029A0}"/>
              </a:ext>
            </a:extLst>
          </p:cNvPr>
          <p:cNvSpPr>
            <a:spLocks noGrp="1"/>
          </p:cNvSpPr>
          <p:nvPr>
            <p:ph type="title"/>
          </p:nvPr>
        </p:nvSpPr>
        <p:spPr>
          <a:xfrm>
            <a:off x="233363" y="53977"/>
            <a:ext cx="8688568" cy="549275"/>
          </a:xfrm>
        </p:spPr>
        <p:txBody>
          <a:bodyPr/>
          <a:lstStyle/>
          <a:p>
            <a:r>
              <a:rPr lang="en-GB" dirty="0"/>
              <a:t>Clownfish</a:t>
            </a:r>
          </a:p>
        </p:txBody>
      </p:sp>
      <p:sp>
        <p:nvSpPr>
          <p:cNvPr id="3" name="Rectangle 2">
            <a:extLst>
              <a:ext uri="{FF2B5EF4-FFF2-40B4-BE49-F238E27FC236}">
                <a16:creationId xmlns:a16="http://schemas.microsoft.com/office/drawing/2014/main" id="{A6D9BBFB-CEBD-40C9-8668-57A72971889D}"/>
              </a:ext>
            </a:extLst>
          </p:cNvPr>
          <p:cNvSpPr/>
          <p:nvPr/>
        </p:nvSpPr>
        <p:spPr>
          <a:xfrm>
            <a:off x="358775" y="784225"/>
            <a:ext cx="4644299" cy="1569660"/>
          </a:xfrm>
          <a:prstGeom prst="rect">
            <a:avLst/>
          </a:prstGeom>
        </p:spPr>
        <p:txBody>
          <a:bodyPr wrap="square">
            <a:spAutoFit/>
          </a:bodyPr>
          <a:lstStyle/>
          <a:p>
            <a:pPr>
              <a:spcBef>
                <a:spcPts val="0"/>
              </a:spcBef>
            </a:pPr>
            <a:r>
              <a:rPr lang="en-US" dirty="0">
                <a:solidFill>
                  <a:srgbClr val="010067"/>
                </a:solidFill>
              </a:rPr>
              <a:t>One example of a specifically evolved animal is the </a:t>
            </a:r>
            <a:r>
              <a:rPr lang="en-US" b="1" dirty="0">
                <a:solidFill>
                  <a:srgbClr val="B80303"/>
                </a:solidFill>
              </a:rPr>
              <a:t>clownfish</a:t>
            </a:r>
            <a:r>
              <a:rPr lang="en-US" dirty="0">
                <a:solidFill>
                  <a:srgbClr val="010067"/>
                </a:solidFill>
              </a:rPr>
              <a:t>. Clownfish live in Pacific waters, including the Great Barrier Reef.</a:t>
            </a:r>
            <a:endParaRPr lang="en-GB" dirty="0"/>
          </a:p>
        </p:txBody>
      </p:sp>
      <p:pic>
        <p:nvPicPr>
          <p:cNvPr id="5" name="Picture 4">
            <a:extLst>
              <a:ext uri="{FF2B5EF4-FFF2-40B4-BE49-F238E27FC236}">
                <a16:creationId xmlns:a16="http://schemas.microsoft.com/office/drawing/2014/main" id="{E55EDE79-7147-4900-85BC-F67F98696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074" y="967106"/>
            <a:ext cx="3493226" cy="3736071"/>
          </a:xfrm>
          <a:prstGeom prst="rect">
            <a:avLst/>
          </a:prstGeom>
        </p:spPr>
      </p:pic>
      <p:sp>
        <p:nvSpPr>
          <p:cNvPr id="6" name="Rectangle 5">
            <a:extLst>
              <a:ext uri="{FF2B5EF4-FFF2-40B4-BE49-F238E27FC236}">
                <a16:creationId xmlns:a16="http://schemas.microsoft.com/office/drawing/2014/main" id="{8F952A57-9057-427B-A71E-385065A1C6C6}"/>
              </a:ext>
            </a:extLst>
          </p:cNvPr>
          <p:cNvSpPr/>
          <p:nvPr/>
        </p:nvSpPr>
        <p:spPr>
          <a:xfrm>
            <a:off x="358775" y="2487285"/>
            <a:ext cx="4644299" cy="2308324"/>
          </a:xfrm>
          <a:prstGeom prst="rect">
            <a:avLst/>
          </a:prstGeom>
        </p:spPr>
        <p:txBody>
          <a:bodyPr wrap="square">
            <a:spAutoFit/>
          </a:bodyPr>
          <a:lstStyle/>
          <a:p>
            <a:pPr>
              <a:spcBef>
                <a:spcPts val="0"/>
              </a:spcBef>
            </a:pPr>
            <a:r>
              <a:rPr lang="en-US" dirty="0">
                <a:solidFill>
                  <a:srgbClr val="010067"/>
                </a:solidFill>
              </a:rPr>
              <a:t>Clownfish are immune to the stings of </a:t>
            </a:r>
            <a:r>
              <a:rPr lang="en-US" b="1" dirty="0">
                <a:solidFill>
                  <a:srgbClr val="B80303"/>
                </a:solidFill>
              </a:rPr>
              <a:t>sea anemones</a:t>
            </a:r>
            <a:r>
              <a:rPr lang="en-US" dirty="0">
                <a:solidFill>
                  <a:srgbClr val="010067"/>
                </a:solidFill>
              </a:rPr>
              <a:t>, so are able to live near them while being protected from predators. They also eat small organisms that could harm the anemones. </a:t>
            </a:r>
            <a:endParaRPr lang="en-GB" dirty="0"/>
          </a:p>
        </p:txBody>
      </p:sp>
      <p:sp>
        <p:nvSpPr>
          <p:cNvPr id="7" name="Rectangle 6">
            <a:extLst>
              <a:ext uri="{FF2B5EF4-FFF2-40B4-BE49-F238E27FC236}">
                <a16:creationId xmlns:a16="http://schemas.microsoft.com/office/drawing/2014/main" id="{EC313E23-B344-4AF4-B60D-B1EDC8DC59F7}"/>
              </a:ext>
            </a:extLst>
          </p:cNvPr>
          <p:cNvSpPr/>
          <p:nvPr/>
        </p:nvSpPr>
        <p:spPr>
          <a:xfrm>
            <a:off x="358775" y="4929009"/>
            <a:ext cx="8101013" cy="1200329"/>
          </a:xfrm>
          <a:prstGeom prst="rect">
            <a:avLst/>
          </a:prstGeom>
        </p:spPr>
        <p:txBody>
          <a:bodyPr wrap="square">
            <a:spAutoFit/>
          </a:bodyPr>
          <a:lstStyle/>
          <a:p>
            <a:pPr>
              <a:spcBef>
                <a:spcPts val="0"/>
              </a:spcBef>
            </a:pPr>
            <a:r>
              <a:rPr lang="en-US" dirty="0">
                <a:solidFill>
                  <a:srgbClr val="010067"/>
                </a:solidFill>
              </a:rPr>
              <a:t>This is an example of a </a:t>
            </a:r>
            <a:r>
              <a:rPr lang="en-US" b="1" dirty="0">
                <a:solidFill>
                  <a:srgbClr val="B80303"/>
                </a:solidFill>
              </a:rPr>
              <a:t>symbiotic</a:t>
            </a:r>
            <a:r>
              <a:rPr lang="en-US" dirty="0">
                <a:solidFill>
                  <a:srgbClr val="010067"/>
                </a:solidFill>
              </a:rPr>
              <a:t> relationship. Both clownfish and sea anemones live in the same environment and have </a:t>
            </a:r>
            <a:r>
              <a:rPr lang="en-US" b="1" dirty="0">
                <a:solidFill>
                  <a:srgbClr val="B80303"/>
                </a:solidFill>
              </a:rPr>
              <a:t>co-evolved</a:t>
            </a:r>
            <a:r>
              <a:rPr lang="en-US" dirty="0">
                <a:solidFill>
                  <a:srgbClr val="010067"/>
                </a:solidFill>
              </a:rPr>
              <a:t> to benefit each other.</a:t>
            </a:r>
            <a:endParaRPr lang="en-GB" dirty="0"/>
          </a:p>
        </p:txBody>
      </p:sp>
      <p:pic>
        <p:nvPicPr>
          <p:cNvPr id="8" name="Picture 19">
            <a:hlinkClick r:id="" action="ppaction://hlinkshowjump?jump=nextslide"/>
            <a:extLst>
              <a:ext uri="{FF2B5EF4-FFF2-40B4-BE49-F238E27FC236}">
                <a16:creationId xmlns:a16="http://schemas.microsoft.com/office/drawing/2014/main" id="{E105D22D-8201-4205-AE7A-704FA3C03C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notes_icon">
            <a:extLst>
              <a:ext uri="{FF2B5EF4-FFF2-40B4-BE49-F238E27FC236}">
                <a16:creationId xmlns:a16="http://schemas.microsoft.com/office/drawing/2014/main" id="{8721297F-0EEF-48A0-83E4-EA8FAAB64C7E}"/>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30558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BC4C-A4DE-4AB6-B73F-3138635A213C}"/>
              </a:ext>
            </a:extLst>
          </p:cNvPr>
          <p:cNvSpPr>
            <a:spLocks noGrp="1"/>
          </p:cNvSpPr>
          <p:nvPr>
            <p:ph type="title"/>
          </p:nvPr>
        </p:nvSpPr>
        <p:spPr/>
        <p:txBody>
          <a:bodyPr/>
          <a:lstStyle/>
          <a:p>
            <a:r>
              <a:rPr lang="en-GB" dirty="0"/>
              <a:t>Summary</a:t>
            </a:r>
          </a:p>
        </p:txBody>
      </p:sp>
      <p:sp>
        <p:nvSpPr>
          <p:cNvPr id="3" name="Rectangle 2">
            <a:extLst>
              <a:ext uri="{FF2B5EF4-FFF2-40B4-BE49-F238E27FC236}">
                <a16:creationId xmlns:a16="http://schemas.microsoft.com/office/drawing/2014/main" id="{6B6FDC22-391B-4597-9E71-B04EDD545A03}"/>
              </a:ext>
            </a:extLst>
          </p:cNvPr>
          <p:cNvSpPr/>
          <p:nvPr/>
        </p:nvSpPr>
        <p:spPr>
          <a:xfrm>
            <a:off x="358775" y="784225"/>
            <a:ext cx="8101013" cy="830997"/>
          </a:xfrm>
          <a:prstGeom prst="rect">
            <a:avLst/>
          </a:prstGeom>
        </p:spPr>
        <p:txBody>
          <a:bodyPr wrap="square">
            <a:spAutoFit/>
          </a:bodyPr>
          <a:lstStyle/>
          <a:p>
            <a:pPr>
              <a:spcBef>
                <a:spcPts val="0"/>
              </a:spcBef>
            </a:pPr>
            <a:r>
              <a:rPr lang="en-US" dirty="0">
                <a:solidFill>
                  <a:srgbClr val="010067"/>
                </a:solidFill>
              </a:rPr>
              <a:t>You have now learned about some of the ways that plants and animals interact with other elements of the biosphere.</a:t>
            </a:r>
            <a:endParaRPr lang="en-GB" dirty="0"/>
          </a:p>
        </p:txBody>
      </p:sp>
      <p:sp>
        <p:nvSpPr>
          <p:cNvPr id="4" name="Rectangle 3">
            <a:extLst>
              <a:ext uri="{FF2B5EF4-FFF2-40B4-BE49-F238E27FC236}">
                <a16:creationId xmlns:a16="http://schemas.microsoft.com/office/drawing/2014/main" id="{587C0F6A-DC33-4262-9A50-1D4912DB201D}"/>
              </a:ext>
            </a:extLst>
          </p:cNvPr>
          <p:cNvSpPr/>
          <p:nvPr/>
        </p:nvSpPr>
        <p:spPr>
          <a:xfrm>
            <a:off x="358775" y="1919599"/>
            <a:ext cx="3667315" cy="1200329"/>
          </a:xfrm>
          <a:prstGeom prst="rect">
            <a:avLst/>
          </a:prstGeom>
          <a:solidFill>
            <a:srgbClr val="FDD9D9"/>
          </a:solidFill>
        </p:spPr>
        <p:txBody>
          <a:bodyPr wrap="square">
            <a:spAutoFit/>
          </a:bodyPr>
          <a:lstStyle/>
          <a:p>
            <a:pPr>
              <a:spcBef>
                <a:spcPts val="0"/>
              </a:spcBef>
            </a:pPr>
            <a:r>
              <a:rPr lang="en-US" dirty="0">
                <a:solidFill>
                  <a:srgbClr val="010067"/>
                </a:solidFill>
              </a:rPr>
              <a:t>Are there any other examples you can think of or want to investigate?</a:t>
            </a:r>
            <a:endParaRPr lang="en-GB" dirty="0"/>
          </a:p>
        </p:txBody>
      </p:sp>
      <p:sp>
        <p:nvSpPr>
          <p:cNvPr id="6" name="Rectangle 5">
            <a:extLst>
              <a:ext uri="{FF2B5EF4-FFF2-40B4-BE49-F238E27FC236}">
                <a16:creationId xmlns:a16="http://schemas.microsoft.com/office/drawing/2014/main" id="{A207DF52-F28D-4C05-AE52-9DAF25D7CE8D}"/>
              </a:ext>
            </a:extLst>
          </p:cNvPr>
          <p:cNvSpPr/>
          <p:nvPr/>
        </p:nvSpPr>
        <p:spPr>
          <a:xfrm>
            <a:off x="358775" y="3424305"/>
            <a:ext cx="3667315" cy="1569660"/>
          </a:xfrm>
          <a:prstGeom prst="rect">
            <a:avLst/>
          </a:prstGeom>
          <a:solidFill>
            <a:srgbClr val="FDD9D9"/>
          </a:solidFill>
        </p:spPr>
        <p:txBody>
          <a:bodyPr wrap="square">
            <a:spAutoFit/>
          </a:bodyPr>
          <a:lstStyle/>
          <a:p>
            <a:pPr>
              <a:spcBef>
                <a:spcPts val="0"/>
              </a:spcBef>
            </a:pPr>
            <a:r>
              <a:rPr lang="en-US" dirty="0">
                <a:solidFill>
                  <a:srgbClr val="010067"/>
                </a:solidFill>
              </a:rPr>
              <a:t>How might specifically evolved species be vulnerable to changes in their environment?</a:t>
            </a:r>
            <a:endParaRPr lang="en-GB" dirty="0"/>
          </a:p>
        </p:txBody>
      </p:sp>
      <p:sp>
        <p:nvSpPr>
          <p:cNvPr id="7" name="Rectangle 6">
            <a:extLst>
              <a:ext uri="{FF2B5EF4-FFF2-40B4-BE49-F238E27FC236}">
                <a16:creationId xmlns:a16="http://schemas.microsoft.com/office/drawing/2014/main" id="{0A71F3EE-97E6-4235-AE50-186A49FDDE04}"/>
              </a:ext>
            </a:extLst>
          </p:cNvPr>
          <p:cNvSpPr/>
          <p:nvPr/>
        </p:nvSpPr>
        <p:spPr>
          <a:xfrm>
            <a:off x="358775" y="5298341"/>
            <a:ext cx="4854670" cy="830997"/>
          </a:xfrm>
          <a:prstGeom prst="rect">
            <a:avLst/>
          </a:prstGeom>
          <a:solidFill>
            <a:srgbClr val="FDD9D9"/>
          </a:solidFill>
        </p:spPr>
        <p:txBody>
          <a:bodyPr wrap="square">
            <a:spAutoFit/>
          </a:bodyPr>
          <a:lstStyle/>
          <a:p>
            <a:pPr>
              <a:spcBef>
                <a:spcPts val="0"/>
              </a:spcBef>
            </a:pPr>
            <a:r>
              <a:rPr lang="en-US" dirty="0">
                <a:solidFill>
                  <a:srgbClr val="010067"/>
                </a:solidFill>
              </a:rPr>
              <a:t>Can you think of any habitats that are experiencing rapid change?</a:t>
            </a:r>
            <a:endParaRPr lang="en-GB" dirty="0"/>
          </a:p>
        </p:txBody>
      </p:sp>
      <p:pic>
        <p:nvPicPr>
          <p:cNvPr id="8" name="Picture 5" descr="notes_icon">
            <a:extLst>
              <a:ext uri="{FF2B5EF4-FFF2-40B4-BE49-F238E27FC236}">
                <a16:creationId xmlns:a16="http://schemas.microsoft.com/office/drawing/2014/main" id="{3EB1EE66-8970-4CFC-A6CD-8EE14E696AA9}"/>
              </a:ext>
            </a:extLst>
          </p:cNvPr>
          <p:cNvPicPr>
            <a:picLocks noChangeAspect="1" noChangeArrowheads="1"/>
          </p:cNvPicPr>
          <p:nvPr/>
        </p:nvPicPr>
        <p:blipFill>
          <a:blip r:embed="rId3" cstate="print"/>
          <a:srcRect/>
          <a:stretch>
            <a:fillRect/>
          </a:stretch>
        </p:blipFill>
        <p:spPr bwMode="auto">
          <a:xfrm>
            <a:off x="8532815" y="134937"/>
            <a:ext cx="442913"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CC66329A-77C8-41E9-853F-6F619A8BF6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306D0BE0-1B16-4BFF-8757-BC7B8A81E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8041" y="1829286"/>
            <a:ext cx="4706437" cy="3918088"/>
          </a:xfrm>
          <a:prstGeom prst="rect">
            <a:avLst/>
          </a:prstGeom>
        </p:spPr>
      </p:pic>
      <p:pic>
        <p:nvPicPr>
          <p:cNvPr id="10" name="Picture 9">
            <a:extLst>
              <a:ext uri="{FF2B5EF4-FFF2-40B4-BE49-F238E27FC236}">
                <a16:creationId xmlns:a16="http://schemas.microsoft.com/office/drawing/2014/main" id="{5DE1CAFE-445C-4008-8E93-88BA2A21EB6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2444"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0007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528119-2F1E-4E6F-B1A1-9646E896524D}"/>
              </a:ext>
            </a:extLst>
          </p:cNvPr>
          <p:cNvSpPr>
            <a:spLocks noGrp="1"/>
          </p:cNvSpPr>
          <p:nvPr>
            <p:ph type="title"/>
          </p:nvPr>
        </p:nvSpPr>
        <p:spPr/>
        <p:txBody>
          <a:bodyPr/>
          <a:lstStyle/>
          <a:p>
            <a:r>
              <a:rPr lang="en-GB" dirty="0"/>
              <a:t>True or false?</a:t>
            </a:r>
          </a:p>
        </p:txBody>
      </p:sp>
      <p:pic>
        <p:nvPicPr>
          <p:cNvPr id="4" name="Picture 3" descr="flash_icon">
            <a:extLst>
              <a:ext uri="{FF2B5EF4-FFF2-40B4-BE49-F238E27FC236}">
                <a16:creationId xmlns:a16="http://schemas.microsoft.com/office/drawing/2014/main" id="{B4CB0E37-066B-4627-A040-BE7C094E6E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otes_icon">
            <a:extLst>
              <a:ext uri="{FF2B5EF4-FFF2-40B4-BE49-F238E27FC236}">
                <a16:creationId xmlns:a16="http://schemas.microsoft.com/office/drawing/2014/main" id="{2529E3E6-B2D3-43D2-AB12-BDD770C1DD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7422" name="ShockwaveFlash1" r:id="rId2" imgW="8699400" imgH="5308560"/>
        </mc:Choice>
        <mc:Fallback>
          <p:control name="ShockwaveFlash1" r:id="rId2" imgW="8699400" imgH="5308560">
            <p:pic>
              <p:nvPicPr>
                <p:cNvPr id="7" name="ShockwaveFlash1">
                  <a:extLst>
                    <a:ext uri="{FF2B5EF4-FFF2-40B4-BE49-F238E27FC236}">
                      <a16:creationId xmlns:a16="http://schemas.microsoft.com/office/drawing/2014/main" id="{F22BD825-246B-47DE-856E-15637A653E18}"/>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60145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C7A4E-9D2D-4DED-8855-52D3BB253639}"/>
              </a:ext>
            </a:extLst>
          </p:cNvPr>
          <p:cNvSpPr>
            <a:spLocks noGrp="1"/>
          </p:cNvSpPr>
          <p:nvPr>
            <p:ph type="title"/>
          </p:nvPr>
        </p:nvSpPr>
        <p:spPr/>
        <p:txBody>
          <a:bodyPr/>
          <a:lstStyle/>
          <a:p>
            <a:r>
              <a:rPr lang="en-GB" dirty="0"/>
              <a:t>Information</a:t>
            </a:r>
          </a:p>
        </p:txBody>
      </p:sp>
      <p:sp>
        <p:nvSpPr>
          <p:cNvPr id="7" name="Content Placeholder 6">
            <a:extLst>
              <a:ext uri="{FF2B5EF4-FFF2-40B4-BE49-F238E27FC236}">
                <a16:creationId xmlns:a16="http://schemas.microsoft.com/office/drawing/2014/main" id="{3A02D333-1327-434D-9CB4-14AC8CA846D1}"/>
              </a:ext>
            </a:extLst>
          </p:cNvPr>
          <p:cNvSpPr>
            <a:spLocks noGrp="1"/>
          </p:cNvSpPr>
          <p:nvPr>
            <p:ph idx="1"/>
          </p:nvPr>
        </p:nvSpPr>
        <p:spPr/>
        <p:txBody>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Engaging in Argument from Evidence</a:t>
            </a:r>
          </a:p>
        </p:txBody>
      </p:sp>
      <p:sp>
        <p:nvSpPr>
          <p:cNvPr id="9" name="Content Placeholder 8">
            <a:extLst>
              <a:ext uri="{FF2B5EF4-FFF2-40B4-BE49-F238E27FC236}">
                <a16:creationId xmlns:a16="http://schemas.microsoft.com/office/drawing/2014/main" id="{A9833920-BF2B-4B8C-AF11-4C158DB10BB4}"/>
              </a:ext>
            </a:extLst>
          </p:cNvPr>
          <p:cNvSpPr>
            <a:spLocks noGrp="1"/>
          </p:cNvSpPr>
          <p:nvPr>
            <p:ph idx="10"/>
          </p:nvPr>
        </p:nvSpPr>
        <p:spPr/>
        <p:txBody>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a:p>
            <a:r>
              <a:rPr lang="en-GB" sz="1600" dirty="0"/>
              <a:t>7. Stability and Change</a:t>
            </a:r>
            <a:endParaRPr lang="en-US" sz="1600" dirty="0"/>
          </a:p>
        </p:txBody>
      </p:sp>
    </p:spTree>
    <p:extLst>
      <p:ext uri="{BB962C8B-B14F-4D97-AF65-F5344CB8AC3E}">
        <p14:creationId xmlns:p14="http://schemas.microsoft.com/office/powerpoint/2010/main" val="329045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3">
            <a:extLst>
              <a:ext uri="{FF2B5EF4-FFF2-40B4-BE49-F238E27FC236}">
                <a16:creationId xmlns:a16="http://schemas.microsoft.com/office/drawing/2014/main" id="{650DC62A-7C38-4248-9427-D49CF85CEE53}"/>
              </a:ext>
            </a:extLst>
          </p:cNvPr>
          <p:cNvSpPr>
            <a:spLocks noGrp="1" noChangeArrowheads="1"/>
          </p:cNvSpPr>
          <p:nvPr>
            <p:ph type="title"/>
          </p:nvPr>
        </p:nvSpPr>
        <p:spPr/>
        <p:txBody>
          <a:bodyPr/>
          <a:lstStyle/>
          <a:p>
            <a:pPr eaLnBrk="1" hangingPunct="1"/>
            <a:r>
              <a:rPr lang="en-GB" altLang="en-US" dirty="0"/>
              <a:t>What is the biosphere?</a:t>
            </a:r>
          </a:p>
        </p:txBody>
      </p:sp>
      <p:sp>
        <p:nvSpPr>
          <p:cNvPr id="10247" name="Text Box 41">
            <a:extLst>
              <a:ext uri="{FF2B5EF4-FFF2-40B4-BE49-F238E27FC236}">
                <a16:creationId xmlns:a16="http://schemas.microsoft.com/office/drawing/2014/main" id="{48F771E6-92F6-45B8-BE61-6A9BBE3134CE}"/>
              </a:ext>
            </a:extLst>
          </p:cNvPr>
          <p:cNvSpPr txBox="1">
            <a:spLocks noChangeArrowheads="1"/>
          </p:cNvSpPr>
          <p:nvPr/>
        </p:nvSpPr>
        <p:spPr bwMode="auto">
          <a:xfrm>
            <a:off x="323851" y="784225"/>
            <a:ext cx="8172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The parts of the Earth where living organisms can be found are known as the </a:t>
            </a:r>
            <a:r>
              <a:rPr lang="en-US" altLang="en-US" b="1" dirty="0">
                <a:solidFill>
                  <a:srgbClr val="B80303"/>
                </a:solidFill>
              </a:rPr>
              <a:t>biosphere</a:t>
            </a:r>
            <a:r>
              <a:rPr lang="en-US" altLang="en-US" dirty="0"/>
              <a:t>. These include:</a:t>
            </a:r>
          </a:p>
        </p:txBody>
      </p:sp>
      <p:pic>
        <p:nvPicPr>
          <p:cNvPr id="13" name="Picture 19">
            <a:hlinkClick r:id="" action="ppaction://hlinkshowjump?jump=nextslide"/>
            <a:extLst>
              <a:ext uri="{FF2B5EF4-FFF2-40B4-BE49-F238E27FC236}">
                <a16:creationId xmlns:a16="http://schemas.microsoft.com/office/drawing/2014/main" id="{8D4BD861-A74F-4CA9-893E-E3BA0AECF3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14" name="Text Box 14">
            <a:extLst>
              <a:ext uri="{FF2B5EF4-FFF2-40B4-BE49-F238E27FC236}">
                <a16:creationId xmlns:a16="http://schemas.microsoft.com/office/drawing/2014/main" id="{D956182B-37CC-4341-B4BB-5A9E21ECDD92}"/>
              </a:ext>
            </a:extLst>
          </p:cNvPr>
          <p:cNvSpPr txBox="1">
            <a:spLocks noChangeArrowheads="1"/>
          </p:cNvSpPr>
          <p:nvPr/>
        </p:nvSpPr>
        <p:spPr bwMode="auto">
          <a:xfrm>
            <a:off x="323850" y="1720878"/>
            <a:ext cx="1619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US" altLang="en-US" dirty="0"/>
              <a:t>oceans</a:t>
            </a:r>
          </a:p>
        </p:txBody>
      </p:sp>
      <p:sp>
        <p:nvSpPr>
          <p:cNvPr id="15" name="Text Box 14">
            <a:extLst>
              <a:ext uri="{FF2B5EF4-FFF2-40B4-BE49-F238E27FC236}">
                <a16:creationId xmlns:a16="http://schemas.microsoft.com/office/drawing/2014/main" id="{F488A492-AD2D-440C-911D-18DB2DE3FF7B}"/>
              </a:ext>
            </a:extLst>
          </p:cNvPr>
          <p:cNvSpPr txBox="1">
            <a:spLocks noChangeArrowheads="1"/>
          </p:cNvSpPr>
          <p:nvPr/>
        </p:nvSpPr>
        <p:spPr bwMode="auto">
          <a:xfrm>
            <a:off x="323850" y="2288199"/>
            <a:ext cx="1619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US" altLang="en-US" dirty="0"/>
              <a:t>forests</a:t>
            </a:r>
          </a:p>
        </p:txBody>
      </p:sp>
      <p:sp>
        <p:nvSpPr>
          <p:cNvPr id="16" name="Text Box 14">
            <a:extLst>
              <a:ext uri="{FF2B5EF4-FFF2-40B4-BE49-F238E27FC236}">
                <a16:creationId xmlns:a16="http://schemas.microsoft.com/office/drawing/2014/main" id="{D67C6130-52EE-412B-9DC9-AA609DCD11AA}"/>
              </a:ext>
            </a:extLst>
          </p:cNvPr>
          <p:cNvSpPr txBox="1">
            <a:spLocks noChangeArrowheads="1"/>
          </p:cNvSpPr>
          <p:nvPr/>
        </p:nvSpPr>
        <p:spPr bwMode="auto">
          <a:xfrm>
            <a:off x="2625725" y="1720878"/>
            <a:ext cx="3568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US" altLang="en-US" dirty="0"/>
              <a:t>swamps and wetlands</a:t>
            </a:r>
          </a:p>
        </p:txBody>
      </p:sp>
      <p:sp>
        <p:nvSpPr>
          <p:cNvPr id="17" name="Text Box 14">
            <a:extLst>
              <a:ext uri="{FF2B5EF4-FFF2-40B4-BE49-F238E27FC236}">
                <a16:creationId xmlns:a16="http://schemas.microsoft.com/office/drawing/2014/main" id="{1FD18BA1-C6BC-4C36-A80A-D96187EA25E7}"/>
              </a:ext>
            </a:extLst>
          </p:cNvPr>
          <p:cNvSpPr txBox="1">
            <a:spLocks noChangeArrowheads="1"/>
          </p:cNvSpPr>
          <p:nvPr/>
        </p:nvSpPr>
        <p:spPr bwMode="auto">
          <a:xfrm>
            <a:off x="2625726" y="2288199"/>
            <a:ext cx="356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US" altLang="en-US" dirty="0"/>
              <a:t>plains and grasslands</a:t>
            </a:r>
          </a:p>
        </p:txBody>
      </p:sp>
      <p:sp>
        <p:nvSpPr>
          <p:cNvPr id="18" name="Text Box 14">
            <a:extLst>
              <a:ext uri="{FF2B5EF4-FFF2-40B4-BE49-F238E27FC236}">
                <a16:creationId xmlns:a16="http://schemas.microsoft.com/office/drawing/2014/main" id="{883D998C-646A-4CF8-8285-4E8127697595}"/>
              </a:ext>
            </a:extLst>
          </p:cNvPr>
          <p:cNvSpPr txBox="1">
            <a:spLocks noChangeArrowheads="1"/>
          </p:cNvSpPr>
          <p:nvPr/>
        </p:nvSpPr>
        <p:spPr bwMode="auto">
          <a:xfrm>
            <a:off x="6877051" y="1720878"/>
            <a:ext cx="1619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US" altLang="en-US" dirty="0"/>
              <a:t>coasts</a:t>
            </a:r>
          </a:p>
        </p:txBody>
      </p:sp>
      <p:sp>
        <p:nvSpPr>
          <p:cNvPr id="19" name="Text Box 14">
            <a:extLst>
              <a:ext uri="{FF2B5EF4-FFF2-40B4-BE49-F238E27FC236}">
                <a16:creationId xmlns:a16="http://schemas.microsoft.com/office/drawing/2014/main" id="{C14A348F-190E-4935-A970-6E538E14FCEE}"/>
              </a:ext>
            </a:extLst>
          </p:cNvPr>
          <p:cNvSpPr txBox="1">
            <a:spLocks noChangeArrowheads="1"/>
          </p:cNvSpPr>
          <p:nvPr/>
        </p:nvSpPr>
        <p:spPr bwMode="auto">
          <a:xfrm>
            <a:off x="6877051" y="2288199"/>
            <a:ext cx="1619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defTabSz="4211638" eaLnBrk="1" hangingPunct="1">
              <a:buClr>
                <a:srgbClr val="B80303"/>
              </a:buClr>
              <a:buSzPct val="100000"/>
              <a:buFont typeface="Wingdings" panose="05000000000000000000" pitchFamily="2" charset="2"/>
              <a:buChar char="l"/>
            </a:pPr>
            <a:r>
              <a:rPr lang="en-US" altLang="en-US" dirty="0"/>
              <a:t>rivers.</a:t>
            </a:r>
          </a:p>
        </p:txBody>
      </p:sp>
      <p:sp>
        <p:nvSpPr>
          <p:cNvPr id="20" name="Text Box 41">
            <a:extLst>
              <a:ext uri="{FF2B5EF4-FFF2-40B4-BE49-F238E27FC236}">
                <a16:creationId xmlns:a16="http://schemas.microsoft.com/office/drawing/2014/main" id="{189FC468-F483-43EC-986E-3DDB11AFEC80}"/>
              </a:ext>
            </a:extLst>
          </p:cNvPr>
          <p:cNvSpPr txBox="1">
            <a:spLocks noChangeArrowheads="1"/>
          </p:cNvSpPr>
          <p:nvPr/>
        </p:nvSpPr>
        <p:spPr bwMode="auto">
          <a:xfrm>
            <a:off x="323850" y="4900168"/>
            <a:ext cx="50482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Different parts of the biosphere are </a:t>
            </a:r>
            <a:r>
              <a:rPr lang="en-US" altLang="en-US" b="1" dirty="0">
                <a:solidFill>
                  <a:srgbClr val="B80303"/>
                </a:solidFill>
              </a:rPr>
              <a:t>interdependent</a:t>
            </a:r>
            <a:r>
              <a:rPr lang="en-US" altLang="en-US" dirty="0"/>
              <a:t> – meaning they depend on each other to survive.</a:t>
            </a:r>
          </a:p>
        </p:txBody>
      </p:sp>
      <p:pic>
        <p:nvPicPr>
          <p:cNvPr id="3" name="Picture 2">
            <a:extLst>
              <a:ext uri="{FF2B5EF4-FFF2-40B4-BE49-F238E27FC236}">
                <a16:creationId xmlns:a16="http://schemas.microsoft.com/office/drawing/2014/main" id="{798DF4BB-C30E-4A5C-9BF5-E683C823A4AD}"/>
              </a:ext>
            </a:extLst>
          </p:cNvPr>
          <p:cNvPicPr>
            <a:picLocks noChangeAspect="1"/>
          </p:cNvPicPr>
          <p:nvPr/>
        </p:nvPicPr>
        <p:blipFill rotWithShape="1">
          <a:blip r:embed="rId4">
            <a:extLst>
              <a:ext uri="{28A0092B-C50C-407E-A947-70E740481C1C}">
                <a14:useLocalDpi xmlns:a14="http://schemas.microsoft.com/office/drawing/2010/main" val="0"/>
              </a:ext>
            </a:extLst>
          </a:blip>
          <a:srcRect l="23921"/>
          <a:stretch/>
        </p:blipFill>
        <p:spPr>
          <a:xfrm>
            <a:off x="5543595" y="2935111"/>
            <a:ext cx="3032622" cy="3260936"/>
          </a:xfrm>
          <a:prstGeom prst="rect">
            <a:avLst/>
          </a:prstGeom>
        </p:spPr>
      </p:pic>
      <p:sp>
        <p:nvSpPr>
          <p:cNvPr id="22" name="Text Box 41">
            <a:extLst>
              <a:ext uri="{FF2B5EF4-FFF2-40B4-BE49-F238E27FC236}">
                <a16:creationId xmlns:a16="http://schemas.microsoft.com/office/drawing/2014/main" id="{3C8AD983-1F1F-4F7D-B39D-EE2AB6C79588}"/>
              </a:ext>
            </a:extLst>
          </p:cNvPr>
          <p:cNvSpPr txBox="1">
            <a:spLocks noChangeArrowheads="1"/>
          </p:cNvSpPr>
          <p:nvPr/>
        </p:nvSpPr>
        <p:spPr bwMode="auto">
          <a:xfrm>
            <a:off x="323849" y="2855520"/>
            <a:ext cx="504824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US" altLang="en-US" dirty="0"/>
              <a:t>These are all examples of </a:t>
            </a:r>
            <a:r>
              <a:rPr lang="en-US" altLang="en-US" b="1" dirty="0">
                <a:solidFill>
                  <a:srgbClr val="B80303"/>
                </a:solidFill>
              </a:rPr>
              <a:t>habitats</a:t>
            </a:r>
            <a:r>
              <a:rPr lang="en-US" altLang="en-US" dirty="0"/>
              <a:t>: environments in which plants and animals coexist. A community of animal and plant populations within a habitat makes up an </a:t>
            </a:r>
            <a:r>
              <a:rPr lang="en-US" altLang="en-US" b="1" dirty="0">
                <a:solidFill>
                  <a:srgbClr val="B80303"/>
                </a:solidFill>
              </a:rPr>
              <a:t>ecosystem</a:t>
            </a:r>
            <a:r>
              <a:rPr lang="en-US" altLang="en-US" dirty="0"/>
              <a:t>.</a:t>
            </a:r>
          </a:p>
        </p:txBody>
      </p:sp>
    </p:spTree>
    <p:extLst>
      <p:ext uri="{BB962C8B-B14F-4D97-AF65-F5344CB8AC3E}">
        <p14:creationId xmlns:p14="http://schemas.microsoft.com/office/powerpoint/2010/main" val="3071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3BFD-A319-476F-B468-6207300B9AF2}"/>
              </a:ext>
            </a:extLst>
          </p:cNvPr>
          <p:cNvSpPr>
            <a:spLocks noGrp="1"/>
          </p:cNvSpPr>
          <p:nvPr>
            <p:ph type="title"/>
          </p:nvPr>
        </p:nvSpPr>
        <p:spPr/>
        <p:txBody>
          <a:bodyPr/>
          <a:lstStyle/>
          <a:p>
            <a:r>
              <a:rPr lang="en-GB" dirty="0"/>
              <a:t>The history of the atmosphere</a:t>
            </a:r>
          </a:p>
        </p:txBody>
      </p:sp>
      <p:pic>
        <p:nvPicPr>
          <p:cNvPr id="3" name="Picture 2">
            <a:hlinkClick r:id="" action="ppaction://hlinkshowjump?jump=nextslide"/>
            <a:extLst>
              <a:ext uri="{FF2B5EF4-FFF2-40B4-BE49-F238E27FC236}">
                <a16:creationId xmlns:a16="http://schemas.microsoft.com/office/drawing/2014/main" id="{988F53D6-6A01-4C6B-B9C1-0285CF66B8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3" descr="flash_icon">
            <a:extLst>
              <a:ext uri="{FF2B5EF4-FFF2-40B4-BE49-F238E27FC236}">
                <a16:creationId xmlns:a16="http://schemas.microsoft.com/office/drawing/2014/main" id="{E789E142-28F8-487F-9F03-12019A574E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1185" y="114632"/>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notes_icon">
            <a:extLst>
              <a:ext uri="{FF2B5EF4-FFF2-40B4-BE49-F238E27FC236}">
                <a16:creationId xmlns:a16="http://schemas.microsoft.com/office/drawing/2014/main" id="{14134F25-6A3D-4AE0-A66E-D7F204822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346" y="149557"/>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52D9DDE8-F9FF-4D39-9294-5C78CEB1FD5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78153" y="86520"/>
            <a:ext cx="442911" cy="516730"/>
          </a:xfrm>
          <a:prstGeom prst="rect">
            <a:avLst/>
          </a:prstGeom>
          <a:noFill/>
          <a:ln w="9525">
            <a:noFill/>
            <a:miter lim="800000"/>
            <a:headEnd/>
            <a:tailEnd/>
          </a:ln>
        </p:spPr>
      </p:pic>
      <p:pic>
        <p:nvPicPr>
          <p:cNvPr id="4" name="Picture 3"/>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6438" name="ShockwaveFlash1" r:id="rId2" imgW="8699400" imgH="5308560"/>
        </mc:Choice>
        <mc:Fallback>
          <p:control name="ShockwaveFlash1" r:id="rId2" imgW="8699400" imgH="5308560">
            <p:pic>
              <p:nvPicPr>
                <p:cNvPr id="6" name="ShockwaveFlash1">
                  <a:extLst>
                    <a:ext uri="{FF2B5EF4-FFF2-40B4-BE49-F238E27FC236}">
                      <a16:creationId xmlns:a16="http://schemas.microsoft.com/office/drawing/2014/main" id="{F27E40D5-4333-482E-837E-113D35D0ED9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94546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36042" y="1839029"/>
            <a:ext cx="7020000" cy="1404000"/>
          </a:xfrm>
          <a:prstGeom prst="rect">
            <a:avLst/>
          </a:prstGeom>
          <a:solidFill>
            <a:srgbClr val="B80303"/>
          </a:solidFill>
          <a:ln w="50800">
            <a:noFill/>
            <a:round/>
            <a:headEnd type="none" w="sm" len="sm"/>
            <a:tailEnd type="triangle" w="lg" len="lg"/>
          </a:ln>
        </p:spPr>
        <p:txBody>
          <a:bodyPr wrap="square" rtlCol="0" anchor="ctr">
            <a:spAutoFit/>
          </a:bodyPr>
          <a:lstStyle/>
          <a:p>
            <a:pPr algn="ctr"/>
            <a:endParaRPr lang="en-GB"/>
          </a:p>
        </p:txBody>
      </p:sp>
      <p:sp>
        <p:nvSpPr>
          <p:cNvPr id="2" name="Title 1"/>
          <p:cNvSpPr>
            <a:spLocks noGrp="1"/>
          </p:cNvSpPr>
          <p:nvPr>
            <p:ph type="title"/>
          </p:nvPr>
        </p:nvSpPr>
        <p:spPr/>
        <p:txBody>
          <a:bodyPr/>
          <a:lstStyle/>
          <a:p>
            <a:r>
              <a:rPr lang="en-GB" dirty="0"/>
              <a:t>What is photosynthesis?</a:t>
            </a:r>
          </a:p>
        </p:txBody>
      </p:sp>
      <p:sp>
        <p:nvSpPr>
          <p:cNvPr id="3"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765175"/>
            <a:ext cx="8132576" cy="8309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Plants absorb </a:t>
            </a:r>
            <a:r>
              <a:rPr lang="en-US" altLang="en-US" dirty="0">
                <a:solidFill>
                  <a:srgbClr val="B80303"/>
                </a:solidFill>
              </a:rPr>
              <a:t>carbon dioxide </a:t>
            </a:r>
            <a:r>
              <a:rPr lang="en-US" altLang="en-US" b="0" dirty="0">
                <a:solidFill>
                  <a:srgbClr val="010067"/>
                </a:solidFill>
              </a:rPr>
              <a:t>(</a:t>
            </a:r>
            <a:r>
              <a:rPr lang="en-US" altLang="en-US" dirty="0">
                <a:solidFill>
                  <a:srgbClr val="B80303"/>
                </a:solidFill>
              </a:rPr>
              <a:t>CO₂</a:t>
            </a:r>
            <a:r>
              <a:rPr lang="en-US" altLang="en-US" b="0" dirty="0">
                <a:solidFill>
                  <a:srgbClr val="010067"/>
                </a:solidFill>
              </a:rPr>
              <a:t>) from the atmosphere and use it to produce </a:t>
            </a:r>
            <a:r>
              <a:rPr lang="en-US" altLang="en-US" dirty="0">
                <a:solidFill>
                  <a:srgbClr val="B80303"/>
                </a:solidFill>
              </a:rPr>
              <a:t>glucose</a:t>
            </a:r>
            <a:r>
              <a:rPr lang="en-US" altLang="en-US" b="0" dirty="0">
                <a:solidFill>
                  <a:srgbClr val="010067"/>
                </a:solidFill>
              </a:rPr>
              <a:t> and </a:t>
            </a:r>
            <a:r>
              <a:rPr lang="en-US" altLang="en-US" dirty="0">
                <a:solidFill>
                  <a:srgbClr val="B80303"/>
                </a:solidFill>
              </a:rPr>
              <a:t>oxygen</a:t>
            </a:r>
            <a:r>
              <a:rPr lang="en-US" altLang="en-US" b="0" dirty="0">
                <a:solidFill>
                  <a:srgbClr val="010067"/>
                </a:solidFill>
              </a:rPr>
              <a:t> (</a:t>
            </a:r>
            <a:r>
              <a:rPr lang="en-US" altLang="en-US" dirty="0">
                <a:solidFill>
                  <a:srgbClr val="B80303"/>
                </a:solidFill>
              </a:rPr>
              <a:t>O₂</a:t>
            </a:r>
            <a:r>
              <a:rPr lang="en-US" altLang="en-US" b="0" dirty="0">
                <a:solidFill>
                  <a:srgbClr val="010067"/>
                </a:solidFill>
              </a:rPr>
              <a:t>).</a:t>
            </a:r>
          </a:p>
        </p:txBody>
      </p:sp>
      <p:sp>
        <p:nvSpPr>
          <p:cNvPr id="4"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52146" y="1920199"/>
            <a:ext cx="6994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lgn="ctr" eaLnBrk="1" hangingPunct="1">
              <a:spcBef>
                <a:spcPts val="0"/>
              </a:spcBef>
            </a:pPr>
            <a:r>
              <a:rPr lang="en-US" altLang="en-US" dirty="0">
                <a:solidFill>
                  <a:schemeClr val="bg1"/>
                </a:solidFill>
                <a:cs typeface="Arial" panose="020B0604020202020204" pitchFamily="34" charset="0"/>
              </a:rPr>
              <a:t>6CO</a:t>
            </a:r>
            <a:r>
              <a:rPr lang="en-US" altLang="en-US" baseline="-25000" dirty="0">
                <a:solidFill>
                  <a:schemeClr val="bg1"/>
                </a:solidFill>
                <a:cs typeface="Arial" panose="020B0604020202020204" pitchFamily="34" charset="0"/>
              </a:rPr>
              <a:t>2</a:t>
            </a:r>
            <a:r>
              <a:rPr lang="en-US" altLang="en-US" dirty="0">
                <a:solidFill>
                  <a:schemeClr val="bg1"/>
                </a:solidFill>
                <a:cs typeface="Arial" panose="020B0604020202020204" pitchFamily="34" charset="0"/>
              </a:rPr>
              <a:t>    +    6H</a:t>
            </a:r>
            <a:r>
              <a:rPr lang="en-US" altLang="en-US" baseline="-25000" dirty="0">
                <a:solidFill>
                  <a:schemeClr val="bg1"/>
                </a:solidFill>
                <a:cs typeface="Arial" panose="020B0604020202020204" pitchFamily="34" charset="0"/>
              </a:rPr>
              <a:t>2</a:t>
            </a:r>
            <a:r>
              <a:rPr lang="en-US" altLang="en-US" dirty="0">
                <a:solidFill>
                  <a:schemeClr val="bg1"/>
                </a:solidFill>
                <a:cs typeface="Arial" panose="020B0604020202020204" pitchFamily="34" charset="0"/>
              </a:rPr>
              <a:t>O    </a:t>
            </a:r>
            <a:r>
              <a:rPr lang="en-US" altLang="en-US" dirty="0">
                <a:solidFill>
                  <a:schemeClr val="bg1"/>
                </a:solidFill>
                <a:cs typeface="Arial" panose="020B0604020202020204" pitchFamily="34" charset="0"/>
                <a:sym typeface="Wingdings" pitchFamily="2" charset="2"/>
              </a:rPr>
              <a:t>    C</a:t>
            </a:r>
            <a:r>
              <a:rPr lang="en-GB" baseline="-25000" dirty="0">
                <a:solidFill>
                  <a:schemeClr val="bg1"/>
                </a:solidFill>
                <a:cs typeface="Arial" panose="020B0604020202020204" pitchFamily="34" charset="0"/>
              </a:rPr>
              <a:t>6</a:t>
            </a:r>
            <a:r>
              <a:rPr lang="en-GB" dirty="0">
                <a:solidFill>
                  <a:schemeClr val="bg1"/>
                </a:solidFill>
                <a:cs typeface="Arial" panose="020B0604020202020204" pitchFamily="34" charset="0"/>
              </a:rPr>
              <a:t>H</a:t>
            </a:r>
            <a:r>
              <a:rPr lang="en-GB" baseline="-25000" dirty="0">
                <a:solidFill>
                  <a:schemeClr val="bg1"/>
                </a:solidFill>
                <a:cs typeface="Arial" panose="020B0604020202020204" pitchFamily="34" charset="0"/>
              </a:rPr>
              <a:t>12</a:t>
            </a:r>
            <a:r>
              <a:rPr lang="en-GB" dirty="0">
                <a:solidFill>
                  <a:schemeClr val="bg1"/>
                </a:solidFill>
                <a:cs typeface="Arial" panose="020B0604020202020204" pitchFamily="34" charset="0"/>
              </a:rPr>
              <a:t>O</a:t>
            </a:r>
            <a:r>
              <a:rPr lang="en-GB" baseline="-25000" dirty="0">
                <a:solidFill>
                  <a:schemeClr val="bg1"/>
                </a:solidFill>
                <a:cs typeface="Arial" panose="020B0604020202020204" pitchFamily="34" charset="0"/>
              </a:rPr>
              <a:t>6</a:t>
            </a:r>
            <a:r>
              <a:rPr lang="en-GB" dirty="0">
                <a:solidFill>
                  <a:schemeClr val="bg1"/>
                </a:solidFill>
                <a:cs typeface="Arial" panose="020B0604020202020204" pitchFamily="34" charset="0"/>
              </a:rPr>
              <a:t>    +    6O</a:t>
            </a:r>
            <a:r>
              <a:rPr lang="en-GB" baseline="-25000" dirty="0">
                <a:solidFill>
                  <a:schemeClr val="bg1"/>
                </a:solidFill>
                <a:cs typeface="Arial" panose="020B0604020202020204" pitchFamily="34" charset="0"/>
              </a:rPr>
              <a:t>2</a:t>
            </a:r>
            <a:endParaRPr lang="en-US" baseline="-25000" dirty="0">
              <a:solidFill>
                <a:schemeClr val="bg1"/>
              </a:solidFill>
              <a:cs typeface="Arial" panose="020B0604020202020204" pitchFamily="34" charset="0"/>
            </a:endParaRPr>
          </a:p>
        </p:txBody>
      </p:sp>
      <p:sp>
        <p:nvSpPr>
          <p:cNvPr id="6"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45580" y="2348827"/>
            <a:ext cx="1785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lgn="ctr" eaLnBrk="1" hangingPunct="1">
              <a:spcBef>
                <a:spcPts val="0"/>
              </a:spcBef>
            </a:pPr>
            <a:r>
              <a:rPr lang="en-US" dirty="0">
                <a:solidFill>
                  <a:schemeClr val="bg1"/>
                </a:solidFill>
              </a:rPr>
              <a:t>carbon dioxide</a:t>
            </a:r>
            <a:endParaRPr lang="en-GB" dirty="0">
              <a:solidFill>
                <a:schemeClr val="bg1"/>
              </a:solidFill>
            </a:endParaRPr>
          </a:p>
        </p:txBody>
      </p:sp>
      <p:sp>
        <p:nvSpPr>
          <p:cNvPr id="8"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1988654" y="2533493"/>
            <a:ext cx="178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lgn="ctr" eaLnBrk="1" hangingPunct="1">
              <a:spcBef>
                <a:spcPts val="0"/>
              </a:spcBef>
            </a:pPr>
            <a:r>
              <a:rPr lang="en-US" dirty="0">
                <a:solidFill>
                  <a:schemeClr val="bg1"/>
                </a:solidFill>
              </a:rPr>
              <a:t>water</a:t>
            </a:r>
            <a:endParaRPr lang="en-GB" dirty="0">
              <a:solidFill>
                <a:schemeClr val="bg1"/>
              </a:solidFill>
            </a:endParaRPr>
          </a:p>
        </p:txBody>
      </p:sp>
      <p:sp>
        <p:nvSpPr>
          <p:cNvPr id="9"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917480" y="2533493"/>
            <a:ext cx="178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lgn="ctr" eaLnBrk="1" hangingPunct="1">
              <a:spcBef>
                <a:spcPts val="0"/>
              </a:spcBef>
            </a:pPr>
            <a:r>
              <a:rPr lang="en-US" dirty="0">
                <a:solidFill>
                  <a:schemeClr val="bg1"/>
                </a:solidFill>
              </a:rPr>
              <a:t>glucose</a:t>
            </a:r>
            <a:endParaRPr lang="en-GB" dirty="0">
              <a:solidFill>
                <a:schemeClr val="bg1"/>
              </a:solidFill>
            </a:endParaRPr>
          </a:p>
        </p:txBody>
      </p:sp>
      <p:sp>
        <p:nvSpPr>
          <p:cNvPr id="10"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5560554" y="2533493"/>
            <a:ext cx="178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lgn="ctr" eaLnBrk="1" hangingPunct="1">
              <a:spcBef>
                <a:spcPts val="0"/>
              </a:spcBef>
            </a:pPr>
            <a:r>
              <a:rPr lang="en-US" dirty="0">
                <a:solidFill>
                  <a:schemeClr val="bg1"/>
                </a:solidFill>
              </a:rPr>
              <a:t>oxygen</a:t>
            </a:r>
            <a:endParaRPr lang="en-GB" dirty="0">
              <a:solidFill>
                <a:schemeClr val="bg1"/>
              </a:solidFill>
            </a:endParaRPr>
          </a:p>
        </p:txBody>
      </p:sp>
      <p:sp>
        <p:nvSpPr>
          <p:cNvPr id="12"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3485886"/>
            <a:ext cx="8132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This process is known as </a:t>
            </a:r>
            <a:r>
              <a:rPr lang="en-US" altLang="en-US" dirty="0">
                <a:solidFill>
                  <a:srgbClr val="B80303"/>
                </a:solidFill>
              </a:rPr>
              <a:t>photosynthesis</a:t>
            </a:r>
            <a:r>
              <a:rPr lang="en-US" altLang="en-US" b="0" dirty="0">
                <a:solidFill>
                  <a:srgbClr val="010067"/>
                </a:solidFill>
              </a:rPr>
              <a:t>.</a:t>
            </a:r>
          </a:p>
        </p:txBody>
      </p:sp>
      <p:sp>
        <p:nvSpPr>
          <p:cNvPr id="13"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57158" y="4190409"/>
            <a:ext cx="607223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Trees, plants and algae photosynthesize to produce glucose molecules. Glucose is a sugar and a source of energy. The oxygen produced during photosynthesis is released by the plants back into the atmosphere.</a:t>
            </a:r>
          </a:p>
        </p:txBody>
      </p:sp>
      <p:pic>
        <p:nvPicPr>
          <p:cNvPr id="16"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17">
            <a:extLst>
              <a:ext uri="{FF2B5EF4-FFF2-40B4-BE49-F238E27FC236}">
                <a16:creationId xmlns:a16="http://schemas.microsoft.com/office/drawing/2014/main" id="{5F24925A-4C40-4FCB-B0B8-D7D78E55DCD8}"/>
              </a:ext>
            </a:extLst>
          </p:cNvPr>
          <p:cNvPicPr>
            <a:picLocks noChangeAspect="1"/>
          </p:cNvPicPr>
          <p:nvPr/>
        </p:nvPicPr>
        <p:blipFill rotWithShape="1">
          <a:blip r:embed="rId4">
            <a:extLst>
              <a:ext uri="{28A0092B-C50C-407E-A947-70E740481C1C}">
                <a14:useLocalDpi xmlns:a14="http://schemas.microsoft.com/office/drawing/2010/main" val="0"/>
              </a:ext>
            </a:extLst>
          </a:blip>
          <a:srcRect l="4624" t="3402" r="6772"/>
          <a:stretch/>
        </p:blipFill>
        <p:spPr>
          <a:xfrm>
            <a:off x="6291073" y="2713769"/>
            <a:ext cx="2714498" cy="34200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6" grpId="0"/>
      <p:bldP spid="8" grpId="0"/>
      <p:bldP spid="9" grpId="0"/>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Great Oxygenation Event</a:t>
            </a:r>
          </a:p>
        </p:txBody>
      </p:sp>
      <p:sp>
        <p:nvSpPr>
          <p:cNvPr id="3"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1661954"/>
            <a:ext cx="82194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dirty="0">
                <a:solidFill>
                  <a:srgbClr val="B80303"/>
                </a:solidFill>
              </a:rPr>
              <a:t>Photosynthetic</a:t>
            </a:r>
            <a:r>
              <a:rPr lang="en-US" altLang="en-US" b="0" dirty="0">
                <a:solidFill>
                  <a:srgbClr val="010067"/>
                </a:solidFill>
              </a:rPr>
              <a:t> organisms (</a:t>
            </a:r>
            <a:r>
              <a:rPr lang="en-US" altLang="en-US" b="0" dirty="0" err="1">
                <a:solidFill>
                  <a:srgbClr val="010067"/>
                </a:solidFill>
              </a:rPr>
              <a:t>lifeforms</a:t>
            </a:r>
            <a:r>
              <a:rPr lang="en-US" altLang="en-US" b="0" dirty="0">
                <a:solidFill>
                  <a:srgbClr val="010067"/>
                </a:solidFill>
              </a:rPr>
              <a:t> that photosynthesize) release oxygen as a byproduct. The first photosynthetic organisms were bacteria that lived in the ocean about 2.1 billion years ago.</a:t>
            </a:r>
          </a:p>
        </p:txBody>
      </p:sp>
      <p:sp>
        <p:nvSpPr>
          <p:cNvPr id="4"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765175"/>
            <a:ext cx="8132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About 3 billion years ago, the Earth’s atmosphere was completely different: it contained very little oxygen. </a:t>
            </a:r>
          </a:p>
        </p:txBody>
      </p:sp>
      <p:sp>
        <p:nvSpPr>
          <p:cNvPr id="6"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3297396"/>
            <a:ext cx="5402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These bacteria produced oxygen, which eventually began to escape into the atmosphere. </a:t>
            </a:r>
          </a:p>
        </p:txBody>
      </p:sp>
      <p:sp>
        <p:nvSpPr>
          <p:cNvPr id="7"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4563506"/>
            <a:ext cx="5436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Over the next billion years, the amount of oxygen in the Earth’s atmosphere increased. This process is known as the </a:t>
            </a:r>
            <a:r>
              <a:rPr lang="en-US" altLang="en-US" dirty="0">
                <a:solidFill>
                  <a:srgbClr val="B80303"/>
                </a:solidFill>
              </a:rPr>
              <a:t>Great Oxygenation Event</a:t>
            </a:r>
            <a:r>
              <a:rPr lang="en-US" altLang="en-US" b="0" dirty="0">
                <a:solidFill>
                  <a:srgbClr val="010067"/>
                </a:solidFill>
              </a:rPr>
              <a:t>.</a:t>
            </a:r>
          </a:p>
        </p:txBody>
      </p:sp>
      <p:pic>
        <p:nvPicPr>
          <p:cNvPr id="8"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810F43E8-0BE2-4CA9-AEEC-37100726B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880" y="3039169"/>
            <a:ext cx="3113718" cy="3219268"/>
          </a:xfrm>
          <a:prstGeom prst="rect">
            <a:avLst/>
          </a:prstGeom>
        </p:spPr>
      </p:pic>
      <p:pic>
        <p:nvPicPr>
          <p:cNvPr id="10" name="Picture 5" descr="notes_icon">
            <a:extLst>
              <a:ext uri="{FF2B5EF4-FFF2-40B4-BE49-F238E27FC236}">
                <a16:creationId xmlns:a16="http://schemas.microsoft.com/office/drawing/2014/main" id="{DC2E25CC-C515-413A-AF57-A4A51DF714F0}"/>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important is oxygen?</a:t>
            </a:r>
          </a:p>
        </p:txBody>
      </p:sp>
      <p:sp>
        <p:nvSpPr>
          <p:cNvPr id="3"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765175"/>
            <a:ext cx="8132576" cy="830997"/>
          </a:xfrm>
          <a:prstGeom prst="rect">
            <a:avLst/>
          </a:prstGeom>
          <a:solidFill>
            <a:srgbClr val="FDD9D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So what was the impact of all this new oxygen that had been added into the atmosphere?</a:t>
            </a:r>
          </a:p>
        </p:txBody>
      </p:sp>
      <p:sp>
        <p:nvSpPr>
          <p:cNvPr id="4"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1714758"/>
            <a:ext cx="5851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The extra oxygen eventually transformed life on Earth.</a:t>
            </a:r>
          </a:p>
        </p:txBody>
      </p:sp>
      <p:sp>
        <p:nvSpPr>
          <p:cNvPr id="5" name="Text Box 14">
            <a:extLst>
              <a:ext uri="{FF2B5EF4-FFF2-40B4-BE49-F238E27FC236}">
                <a16:creationId xmlns:a16="http://schemas.microsoft.com/office/drawing/2014/main" id="{3111DFB8-B461-4AF4-A674-3B9C011F31E8}"/>
              </a:ext>
            </a:extLst>
          </p:cNvPr>
          <p:cNvSpPr txBox="1">
            <a:spLocks noChangeArrowheads="1"/>
          </p:cNvSpPr>
          <p:nvPr/>
        </p:nvSpPr>
        <p:spPr bwMode="auto">
          <a:xfrm>
            <a:off x="370782" y="3983256"/>
            <a:ext cx="558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It led to the evolution of </a:t>
            </a:r>
            <a:r>
              <a:rPr lang="en-GB" altLang="en-US" dirty="0">
                <a:solidFill>
                  <a:srgbClr val="B80303"/>
                </a:solidFill>
              </a:rPr>
              <a:t>aerobic</a:t>
            </a:r>
            <a:r>
              <a:rPr lang="en-GB" altLang="en-US" b="0" dirty="0"/>
              <a:t> </a:t>
            </a:r>
            <a:r>
              <a:rPr lang="en-GB" altLang="en-US" b="0" dirty="0" err="1"/>
              <a:t>lifeforms</a:t>
            </a:r>
            <a:r>
              <a:rPr lang="en-GB" altLang="en-US" b="0" dirty="0"/>
              <a:t> that breathe oxygenated air, such as birds, reptiles and humans.</a:t>
            </a:r>
          </a:p>
        </p:txBody>
      </p:sp>
      <p:sp>
        <p:nvSpPr>
          <p:cNvPr id="6" name="Text Box 14">
            <a:extLst>
              <a:ext uri="{FF2B5EF4-FFF2-40B4-BE49-F238E27FC236}">
                <a16:creationId xmlns:a16="http://schemas.microsoft.com/office/drawing/2014/main" id="{3111DFB8-B461-4AF4-A674-3B9C011F31E8}"/>
              </a:ext>
            </a:extLst>
          </p:cNvPr>
          <p:cNvSpPr txBox="1">
            <a:spLocks noChangeArrowheads="1"/>
          </p:cNvSpPr>
          <p:nvPr/>
        </p:nvSpPr>
        <p:spPr bwMode="auto">
          <a:xfrm>
            <a:off x="370782" y="2664341"/>
            <a:ext cx="558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It allowed for more types of weathering to take place, including </a:t>
            </a:r>
            <a:r>
              <a:rPr lang="en-GB" altLang="en-US" dirty="0">
                <a:solidFill>
                  <a:srgbClr val="B80303"/>
                </a:solidFill>
              </a:rPr>
              <a:t>oxidization</a:t>
            </a:r>
            <a:r>
              <a:rPr lang="en-GB" altLang="en-US" b="0" dirty="0"/>
              <a:t> of surface minerals.</a:t>
            </a:r>
          </a:p>
        </p:txBody>
      </p:sp>
      <p:sp>
        <p:nvSpPr>
          <p:cNvPr id="8"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5302169"/>
            <a:ext cx="558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If photosynthesis had never evolved, humans would not exist.</a:t>
            </a:r>
          </a:p>
        </p:txBody>
      </p:sp>
      <p:pic>
        <p:nvPicPr>
          <p:cNvPr id="9"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62177530-17B1-44B6-A27A-153115C93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557" y="1280160"/>
            <a:ext cx="2803594" cy="4861433"/>
          </a:xfrm>
          <a:prstGeom prst="rect">
            <a:avLst/>
          </a:prstGeom>
        </p:spPr>
      </p:pic>
      <p:pic>
        <p:nvPicPr>
          <p:cNvPr id="11" name="Picture 5" descr="notes_icon">
            <a:extLst>
              <a:ext uri="{FF2B5EF4-FFF2-40B4-BE49-F238E27FC236}">
                <a16:creationId xmlns:a16="http://schemas.microsoft.com/office/drawing/2014/main" id="{C8EBF7EE-8691-4335-9169-7B5B3BBF63AD}"/>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pic>
        <p:nvPicPr>
          <p:cNvPr id="12" name="Picture 9">
            <a:extLst>
              <a:ext uri="{FF2B5EF4-FFF2-40B4-BE49-F238E27FC236}">
                <a16:creationId xmlns:a16="http://schemas.microsoft.com/office/drawing/2014/main" id="{B26EEB16-B10B-4DAC-A420-673E6771D00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2444"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weathering form soils?</a:t>
            </a:r>
          </a:p>
        </p:txBody>
      </p:sp>
      <p:sp>
        <p:nvSpPr>
          <p:cNvPr id="3"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765175"/>
            <a:ext cx="8139142" cy="8309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US" altLang="en-US" b="0" dirty="0">
                <a:solidFill>
                  <a:srgbClr val="010067"/>
                </a:solidFill>
              </a:rPr>
              <a:t>Weathering is the breakdown of rocks over time. It can be categorized as </a:t>
            </a:r>
            <a:r>
              <a:rPr lang="en-US" altLang="en-US" dirty="0">
                <a:solidFill>
                  <a:srgbClr val="B80303"/>
                </a:solidFill>
              </a:rPr>
              <a:t>chemical</a:t>
            </a:r>
            <a:r>
              <a:rPr lang="en-US" altLang="en-US" b="0" dirty="0">
                <a:solidFill>
                  <a:srgbClr val="010067"/>
                </a:solidFill>
              </a:rPr>
              <a:t> or </a:t>
            </a:r>
            <a:r>
              <a:rPr lang="en-US" altLang="en-US" dirty="0">
                <a:solidFill>
                  <a:srgbClr val="B80303"/>
                </a:solidFill>
              </a:rPr>
              <a:t>mechanical</a:t>
            </a:r>
            <a:r>
              <a:rPr lang="en-US" altLang="en-US" b="0" dirty="0">
                <a:solidFill>
                  <a:srgbClr val="010067"/>
                </a:solidFill>
              </a:rPr>
              <a:t>.</a:t>
            </a:r>
          </a:p>
        </p:txBody>
      </p:sp>
      <p:pic>
        <p:nvPicPr>
          <p:cNvPr id="5" name="Picture 5" descr="notes_icon">
            <a:extLst>
              <a:ext uri="{FF2B5EF4-FFF2-40B4-BE49-F238E27FC236}">
                <a16:creationId xmlns:a16="http://schemas.microsoft.com/office/drawing/2014/main" id="{C8EBF7EE-8691-4335-9169-7B5B3BBF63AD}"/>
              </a:ext>
            </a:extLst>
          </p:cNvPr>
          <p:cNvPicPr>
            <a:picLocks noChangeAspect="1" noChangeArrowheads="1"/>
          </p:cNvPicPr>
          <p:nvPr/>
        </p:nvPicPr>
        <p:blipFill>
          <a:blip r:embed="rId3" cstate="print"/>
          <a:srcRect/>
          <a:stretch>
            <a:fillRect/>
          </a:stretch>
        </p:blipFill>
        <p:spPr bwMode="auto">
          <a:xfrm>
            <a:off x="8532815" y="134937"/>
            <a:ext cx="442913" cy="387350"/>
          </a:xfrm>
          <a:prstGeom prst="rect">
            <a:avLst/>
          </a:prstGeom>
          <a:noFill/>
          <a:ln w="9525">
            <a:noFill/>
            <a:miter lim="800000"/>
            <a:headEnd/>
            <a:tailEnd/>
          </a:ln>
        </p:spPr>
      </p:pic>
      <p:pic>
        <p:nvPicPr>
          <p:cNvPr id="6"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Rectangle 6"/>
          <p:cNvSpPr/>
          <p:nvPr/>
        </p:nvSpPr>
        <p:spPr>
          <a:xfrm>
            <a:off x="357158" y="1672574"/>
            <a:ext cx="8139142" cy="1569660"/>
          </a:xfrm>
          <a:prstGeom prst="rect">
            <a:avLst/>
          </a:prstGeom>
        </p:spPr>
        <p:txBody>
          <a:bodyPr wrap="square">
            <a:spAutoFit/>
          </a:bodyPr>
          <a:lstStyle/>
          <a:p>
            <a:r>
              <a:rPr lang="en-US" altLang="en-US" b="0" dirty="0">
                <a:solidFill>
                  <a:srgbClr val="010067"/>
                </a:solidFill>
              </a:rPr>
              <a:t>Chemical weathering involves chemical changes, such as acid rain dissolving soft rocks. Mechanical weathering </a:t>
            </a:r>
            <a:r>
              <a:rPr lang="en-US" altLang="en-US" dirty="0">
                <a:solidFill>
                  <a:srgbClr val="010067"/>
                </a:solidFill>
              </a:rPr>
              <a:t>breaks rocks </a:t>
            </a:r>
            <a:r>
              <a:rPr lang="en-US" altLang="en-US" b="0" dirty="0">
                <a:solidFill>
                  <a:srgbClr val="010067"/>
                </a:solidFill>
              </a:rPr>
              <a:t>into smaller pieces via</a:t>
            </a:r>
          </a:p>
          <a:p>
            <a:r>
              <a:rPr lang="en-US" altLang="en-US" b="0" dirty="0">
                <a:solidFill>
                  <a:srgbClr val="010067"/>
                </a:solidFill>
              </a:rPr>
              <a:t>physical processes such as </a:t>
            </a:r>
            <a:r>
              <a:rPr lang="en-US" altLang="en-US" b="1" dirty="0">
                <a:solidFill>
                  <a:srgbClr val="B80303"/>
                </a:solidFill>
              </a:rPr>
              <a:t>abrasion</a:t>
            </a:r>
            <a:r>
              <a:rPr lang="en-US" altLang="en-US" b="0" dirty="0">
                <a:solidFill>
                  <a:srgbClr val="010067"/>
                </a:solidFill>
              </a:rPr>
              <a:t>.</a:t>
            </a:r>
            <a:endParaRPr lang="en-GB" dirty="0"/>
          </a:p>
        </p:txBody>
      </p:sp>
      <p:sp>
        <p:nvSpPr>
          <p:cNvPr id="8" name="Rectangle 7"/>
          <p:cNvSpPr/>
          <p:nvPr/>
        </p:nvSpPr>
        <p:spPr>
          <a:xfrm>
            <a:off x="357158" y="3318636"/>
            <a:ext cx="6051754" cy="830997"/>
          </a:xfrm>
          <a:prstGeom prst="rect">
            <a:avLst/>
          </a:prstGeom>
        </p:spPr>
        <p:txBody>
          <a:bodyPr wrap="square">
            <a:spAutoFit/>
          </a:bodyPr>
          <a:lstStyle/>
          <a:p>
            <a:r>
              <a:rPr lang="en-US" altLang="en-US" b="0" dirty="0">
                <a:solidFill>
                  <a:srgbClr val="010067"/>
                </a:solidFill>
              </a:rPr>
              <a:t>When rocks break up into tiny pieces, they form </a:t>
            </a:r>
            <a:r>
              <a:rPr lang="en-US" altLang="en-US" b="1" dirty="0">
                <a:solidFill>
                  <a:srgbClr val="B80303"/>
                </a:solidFill>
              </a:rPr>
              <a:t>soil</a:t>
            </a:r>
            <a:r>
              <a:rPr lang="en-US" altLang="en-US" b="0" dirty="0">
                <a:solidFill>
                  <a:srgbClr val="010067"/>
                </a:solidFill>
              </a:rPr>
              <a:t>. Elements found in soil are either:</a:t>
            </a:r>
            <a:endParaRPr lang="en-GB" dirty="0"/>
          </a:p>
        </p:txBody>
      </p:sp>
      <p:sp>
        <p:nvSpPr>
          <p:cNvPr id="9" name="Text Box 14">
            <a:extLst>
              <a:ext uri="{FF2B5EF4-FFF2-40B4-BE49-F238E27FC236}">
                <a16:creationId xmlns:a16="http://schemas.microsoft.com/office/drawing/2014/main" id="{3111DFB8-B461-4AF4-A674-3B9C011F31E8}"/>
              </a:ext>
            </a:extLst>
          </p:cNvPr>
          <p:cNvSpPr txBox="1">
            <a:spLocks noChangeArrowheads="1"/>
          </p:cNvSpPr>
          <p:nvPr/>
        </p:nvSpPr>
        <p:spPr bwMode="auto">
          <a:xfrm>
            <a:off x="357158" y="4226035"/>
            <a:ext cx="4532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dirty="0">
                <a:solidFill>
                  <a:srgbClr val="B80303"/>
                </a:solidFill>
              </a:rPr>
              <a:t>organic</a:t>
            </a:r>
            <a:r>
              <a:rPr lang="en-GB" altLang="en-US" b="0" dirty="0"/>
              <a:t> (living)</a:t>
            </a:r>
          </a:p>
        </p:txBody>
      </p:sp>
      <p:sp>
        <p:nvSpPr>
          <p:cNvPr id="10" name="Text Box 14">
            <a:extLst>
              <a:ext uri="{FF2B5EF4-FFF2-40B4-BE49-F238E27FC236}">
                <a16:creationId xmlns:a16="http://schemas.microsoft.com/office/drawing/2014/main" id="{3111DFB8-B461-4AF4-A674-3B9C011F31E8}"/>
              </a:ext>
            </a:extLst>
          </p:cNvPr>
          <p:cNvSpPr txBox="1">
            <a:spLocks noChangeArrowheads="1"/>
          </p:cNvSpPr>
          <p:nvPr/>
        </p:nvSpPr>
        <p:spPr bwMode="auto">
          <a:xfrm>
            <a:off x="357158" y="4764102"/>
            <a:ext cx="4532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or </a:t>
            </a:r>
            <a:r>
              <a:rPr lang="en-GB" altLang="en-US" dirty="0">
                <a:solidFill>
                  <a:srgbClr val="B80303"/>
                </a:solidFill>
              </a:rPr>
              <a:t>inorganic</a:t>
            </a:r>
            <a:r>
              <a:rPr lang="en-GB" altLang="en-US" b="0" dirty="0"/>
              <a:t> (non-living).</a:t>
            </a:r>
          </a:p>
        </p:txBody>
      </p:sp>
      <p:sp>
        <p:nvSpPr>
          <p:cNvPr id="11" name="Rectangle 10"/>
          <p:cNvSpPr/>
          <p:nvPr/>
        </p:nvSpPr>
        <p:spPr>
          <a:xfrm>
            <a:off x="357157" y="5302169"/>
            <a:ext cx="5558221" cy="830997"/>
          </a:xfrm>
          <a:prstGeom prst="rect">
            <a:avLst/>
          </a:prstGeom>
          <a:solidFill>
            <a:srgbClr val="FDD9D9"/>
          </a:solidFill>
        </p:spPr>
        <p:txBody>
          <a:bodyPr wrap="square">
            <a:spAutoFit/>
          </a:bodyPr>
          <a:lstStyle/>
          <a:p>
            <a:r>
              <a:rPr lang="en-US" altLang="en-US" b="0" dirty="0">
                <a:solidFill>
                  <a:srgbClr val="010067"/>
                </a:solidFill>
              </a:rPr>
              <a:t>What examples of organic or inorganic</a:t>
            </a:r>
          </a:p>
          <a:p>
            <a:r>
              <a:rPr lang="en-US" altLang="en-US" b="0" dirty="0">
                <a:solidFill>
                  <a:srgbClr val="010067"/>
                </a:solidFill>
              </a:rPr>
              <a:t>soil elements can you think of?</a:t>
            </a:r>
            <a:endParaRPr lang="en-GB" dirty="0"/>
          </a:p>
        </p:txBody>
      </p:sp>
      <p:pic>
        <p:nvPicPr>
          <p:cNvPr id="18" name="Picture 17">
            <a:extLst>
              <a:ext uri="{FF2B5EF4-FFF2-40B4-BE49-F238E27FC236}">
                <a16:creationId xmlns:a16="http://schemas.microsoft.com/office/drawing/2014/main" id="{92121302-0644-4030-AAA7-9B12577A83CF}"/>
              </a:ext>
            </a:extLst>
          </p:cNvPr>
          <p:cNvPicPr>
            <a:picLocks noChangeAspect="1"/>
          </p:cNvPicPr>
          <p:nvPr/>
        </p:nvPicPr>
        <p:blipFill rotWithShape="1">
          <a:blip r:embed="rId5">
            <a:extLst>
              <a:ext uri="{28A0092B-C50C-407E-A947-70E740481C1C}">
                <a14:useLocalDpi xmlns:a14="http://schemas.microsoft.com/office/drawing/2010/main" val="0"/>
              </a:ext>
            </a:extLst>
          </a:blip>
          <a:srcRect l="17073"/>
          <a:stretch/>
        </p:blipFill>
        <p:spPr>
          <a:xfrm>
            <a:off x="6487936" y="2538507"/>
            <a:ext cx="2387964" cy="3554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DBBE7D-64DD-4981-8B61-32EEFBB94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889" y="3233237"/>
            <a:ext cx="3452621" cy="2771921"/>
          </a:xfrm>
          <a:prstGeom prst="rect">
            <a:avLst/>
          </a:prstGeom>
        </p:spPr>
      </p:pic>
      <p:sp>
        <p:nvSpPr>
          <p:cNvPr id="2" name="Title 1"/>
          <p:cNvSpPr>
            <a:spLocks noGrp="1"/>
          </p:cNvSpPr>
          <p:nvPr>
            <p:ph type="title"/>
          </p:nvPr>
        </p:nvSpPr>
        <p:spPr/>
        <p:txBody>
          <a:bodyPr/>
          <a:lstStyle/>
          <a:p>
            <a:r>
              <a:rPr lang="en-GB" dirty="0"/>
              <a:t>Soil fertility</a:t>
            </a:r>
          </a:p>
        </p:txBody>
      </p:sp>
      <p:sp>
        <p:nvSpPr>
          <p:cNvPr id="3" name="Rectangle 2"/>
          <p:cNvSpPr/>
          <p:nvPr/>
        </p:nvSpPr>
        <p:spPr>
          <a:xfrm>
            <a:off x="357158" y="765175"/>
            <a:ext cx="8139142" cy="1200329"/>
          </a:xfrm>
          <a:prstGeom prst="rect">
            <a:avLst/>
          </a:prstGeom>
        </p:spPr>
        <p:txBody>
          <a:bodyPr wrap="square">
            <a:spAutoFit/>
          </a:bodyPr>
          <a:lstStyle/>
          <a:p>
            <a:r>
              <a:rPr lang="en-US" b="0" dirty="0">
                <a:solidFill>
                  <a:srgbClr val="010067"/>
                </a:solidFill>
              </a:rPr>
              <a:t>Soil that is mainly inorganic is not very </a:t>
            </a:r>
            <a:r>
              <a:rPr lang="en-US" b="1" dirty="0">
                <a:solidFill>
                  <a:srgbClr val="B80303"/>
                </a:solidFill>
              </a:rPr>
              <a:t>fertile</a:t>
            </a:r>
            <a:r>
              <a:rPr lang="en-US" b="0" dirty="0">
                <a:solidFill>
                  <a:srgbClr val="010067"/>
                </a:solidFill>
              </a:rPr>
              <a:t>.</a:t>
            </a:r>
          </a:p>
          <a:p>
            <a:r>
              <a:rPr lang="en-US" b="0" dirty="0">
                <a:solidFill>
                  <a:srgbClr val="010067"/>
                </a:solidFill>
              </a:rPr>
              <a:t>For example, soil in a hot desert is composed of sand: inorganic rock grains. Few plants are able to grow there.</a:t>
            </a:r>
            <a:endParaRPr lang="en-GB" dirty="0"/>
          </a:p>
        </p:txBody>
      </p:sp>
      <p:sp>
        <p:nvSpPr>
          <p:cNvPr id="4" name="Rectangle 3"/>
          <p:cNvSpPr/>
          <p:nvPr/>
        </p:nvSpPr>
        <p:spPr>
          <a:xfrm>
            <a:off x="357190" y="2293095"/>
            <a:ext cx="8139110" cy="830997"/>
          </a:xfrm>
          <a:prstGeom prst="rect">
            <a:avLst/>
          </a:prstGeom>
        </p:spPr>
        <p:txBody>
          <a:bodyPr wrap="square">
            <a:spAutoFit/>
          </a:bodyPr>
          <a:lstStyle/>
          <a:p>
            <a:r>
              <a:rPr lang="en-US" b="0" dirty="0">
                <a:solidFill>
                  <a:srgbClr val="010067"/>
                </a:solidFill>
              </a:rPr>
              <a:t>Organic soil materials include decaying plant matter and </a:t>
            </a:r>
            <a:r>
              <a:rPr lang="en-US" b="1" dirty="0">
                <a:solidFill>
                  <a:srgbClr val="B80303"/>
                </a:solidFill>
              </a:rPr>
              <a:t>microorganisms</a:t>
            </a:r>
            <a:r>
              <a:rPr lang="en-US" b="0" dirty="0">
                <a:solidFill>
                  <a:srgbClr val="010067"/>
                </a:solidFill>
              </a:rPr>
              <a:t>. These elements increase soil fertility.</a:t>
            </a:r>
            <a:endParaRPr lang="en-GB" dirty="0"/>
          </a:p>
        </p:txBody>
      </p:sp>
      <p:sp>
        <p:nvSpPr>
          <p:cNvPr id="5" name="Rectangle 4"/>
          <p:cNvSpPr/>
          <p:nvPr/>
        </p:nvSpPr>
        <p:spPr>
          <a:xfrm>
            <a:off x="357158" y="3451682"/>
            <a:ext cx="5568154" cy="2677656"/>
          </a:xfrm>
          <a:prstGeom prst="rect">
            <a:avLst/>
          </a:prstGeom>
        </p:spPr>
        <p:txBody>
          <a:bodyPr wrap="square">
            <a:spAutoFit/>
          </a:bodyPr>
          <a:lstStyle/>
          <a:p>
            <a:r>
              <a:rPr lang="en-US" b="0" dirty="0">
                <a:solidFill>
                  <a:srgbClr val="010067"/>
                </a:solidFill>
              </a:rPr>
              <a:t>Evidence of weathering from</a:t>
            </a:r>
          </a:p>
          <a:p>
            <a:r>
              <a:rPr lang="en-US" b="0" dirty="0">
                <a:solidFill>
                  <a:srgbClr val="010067"/>
                </a:solidFill>
              </a:rPr>
              <a:t>ancient rocks suggests that</a:t>
            </a:r>
          </a:p>
          <a:p>
            <a:r>
              <a:rPr lang="en-US" b="0" dirty="0">
                <a:solidFill>
                  <a:srgbClr val="010067"/>
                </a:solidFill>
              </a:rPr>
              <a:t>photosynthetic microorganisms</a:t>
            </a:r>
          </a:p>
          <a:p>
            <a:r>
              <a:rPr lang="en-US" b="0" dirty="0">
                <a:solidFill>
                  <a:srgbClr val="010067"/>
                </a:solidFill>
              </a:rPr>
              <a:t>were living on land about 1.2 billion</a:t>
            </a:r>
          </a:p>
          <a:p>
            <a:r>
              <a:rPr lang="en-US" b="0" dirty="0">
                <a:solidFill>
                  <a:srgbClr val="010067"/>
                </a:solidFill>
              </a:rPr>
              <a:t>years ago. As these microorganisms</a:t>
            </a:r>
          </a:p>
          <a:p>
            <a:r>
              <a:rPr lang="en-US" b="0" dirty="0">
                <a:solidFill>
                  <a:srgbClr val="010067"/>
                </a:solidFill>
              </a:rPr>
              <a:t>developed, they gradually colonized the early land, creating fertile soils.</a:t>
            </a:r>
            <a:endParaRPr lang="en-GB" dirty="0"/>
          </a:p>
        </p:txBody>
      </p:sp>
      <p:pic>
        <p:nvPicPr>
          <p:cNvPr id="8"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SLIDE_COUNT" val="3"/>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19233</TotalTime>
  <Words>1817</Words>
  <Application>Microsoft Office PowerPoint</Application>
  <PresentationFormat>On-screen Show (4:3)</PresentationFormat>
  <Paragraphs>172</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Wingdings</vt:lpstr>
      <vt:lpstr>Arial</vt:lpstr>
      <vt:lpstr>Wingdings 2</vt:lpstr>
      <vt:lpstr>Default Design</vt:lpstr>
      <vt:lpstr>3_Default Design</vt:lpstr>
      <vt:lpstr>Biogeology</vt:lpstr>
      <vt:lpstr>Information</vt:lpstr>
      <vt:lpstr>What is the biosphere?</vt:lpstr>
      <vt:lpstr>The history of the atmosphere</vt:lpstr>
      <vt:lpstr>What is photosynthesis?</vt:lpstr>
      <vt:lpstr>The Great Oxygenation Event</vt:lpstr>
      <vt:lpstr>How important is oxygen?</vt:lpstr>
      <vt:lpstr>How does weathering form soils?</vt:lpstr>
      <vt:lpstr>Soil fertility</vt:lpstr>
      <vt:lpstr>Plants on land</vt:lpstr>
      <vt:lpstr>Coral reefs</vt:lpstr>
      <vt:lpstr>How do coral reefs form?</vt:lpstr>
      <vt:lpstr>Lagoons</vt:lpstr>
      <vt:lpstr>Coral reef habitats</vt:lpstr>
      <vt:lpstr>Clownfish</vt:lpstr>
      <vt:lpstr>Summary</vt:lpstr>
      <vt:lpstr>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Biogeology</dc:title>
  <dc:subject>Boardworks High School Earth and Space Sciences</dc:subject>
  <dc:creator>Boardworks</dc:creator>
  <cp:lastModifiedBy>Tim Crilly</cp:lastModifiedBy>
  <cp:revision>794</cp:revision>
  <dcterms:created xsi:type="dcterms:W3CDTF">2003-10-06T13:07:42Z</dcterms:created>
  <dcterms:modified xsi:type="dcterms:W3CDTF">2019-01-31T15:22:31Z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