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4.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5.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activeX/activeX6.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activeX/activeX7.xml" ContentType="application/vnd.ms-office.activeX+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934" r:id="rId1"/>
    <p:sldMasterId id="2147483949" r:id="rId2"/>
  </p:sldMasterIdLst>
  <p:notesMasterIdLst>
    <p:notesMasterId r:id="rId23"/>
  </p:notesMasterIdLst>
  <p:handoutMasterIdLst>
    <p:handoutMasterId r:id="rId24"/>
  </p:handoutMasterIdLst>
  <p:sldIdLst>
    <p:sldId id="430" r:id="rId3"/>
    <p:sldId id="488" r:id="rId4"/>
    <p:sldId id="432" r:id="rId5"/>
    <p:sldId id="434" r:id="rId6"/>
    <p:sldId id="435" r:id="rId7"/>
    <p:sldId id="455" r:id="rId8"/>
    <p:sldId id="437" r:id="rId9"/>
    <p:sldId id="451" r:id="rId10"/>
    <p:sldId id="452" r:id="rId11"/>
    <p:sldId id="450" r:id="rId12"/>
    <p:sldId id="438" r:id="rId13"/>
    <p:sldId id="453" r:id="rId14"/>
    <p:sldId id="439" r:id="rId15"/>
    <p:sldId id="440" r:id="rId16"/>
    <p:sldId id="365" r:id="rId17"/>
    <p:sldId id="442" r:id="rId18"/>
    <p:sldId id="443" r:id="rId19"/>
    <p:sldId id="454" r:id="rId20"/>
    <p:sldId id="445" r:id="rId21"/>
    <p:sldId id="446" r:id="rId22"/>
  </p:sldIdLst>
  <p:sldSz cx="9144000" cy="6858000" type="screen4x3"/>
  <p:notesSz cx="6858000" cy="9296400"/>
  <p:embeddedFontLst>
    <p:embeddedFont>
      <p:font typeface="Wingdings 2" panose="05020102010507070707" pitchFamily="18" charset="2"/>
      <p:regular r:id="rId25"/>
    </p:embeddedFont>
  </p:embeddedFontLst>
  <p:custDataLst>
    <p:tags r:id="rId2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0"/>
    <a:srgbClr val="CC0099"/>
    <a:srgbClr val="33CC33"/>
    <a:srgbClr val="009900"/>
    <a:srgbClr val="010066"/>
    <a:srgbClr val="FF6161"/>
    <a:srgbClr val="003399"/>
    <a:srgbClr val="FFC19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varScale="1">
        <p:scale>
          <a:sx n="85" d="100"/>
          <a:sy n="85" d="100"/>
        </p:scale>
        <p:origin x="540" y="78"/>
      </p:cViewPr>
      <p:guideLst>
        <p:guide orient="horz" pos="494"/>
        <p:guide orient="horz" pos="3876"/>
        <p:guide pos="5375"/>
        <p:guide pos="216"/>
      </p:guideLst>
    </p:cSldViewPr>
  </p:slideViewPr>
  <p:outlineViewPr>
    <p:cViewPr>
      <p:scale>
        <a:sx n="33" d="100"/>
        <a:sy n="33" d="100"/>
      </p:scale>
      <p:origin x="0" y="-426"/>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E2B73E3A-E141-4536-A90F-5F030A5F0713}"/>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AE0F901-B7DA-40D6-8D0A-DD512CA81163}" type="slidenum">
              <a:rPr lang="en-GB" altLang="en-US"/>
              <a:pPr/>
              <a:t>‹#›</a:t>
            </a:fld>
            <a:endParaRPr lang="en-GB" altLang="en-US"/>
          </a:p>
        </p:txBody>
      </p:sp>
      <p:sp>
        <p:nvSpPr>
          <p:cNvPr id="6" name="Rectangle 7">
            <a:extLst>
              <a:ext uri="{FF2B5EF4-FFF2-40B4-BE49-F238E27FC236}">
                <a16:creationId xmlns:a16="http://schemas.microsoft.com/office/drawing/2014/main" id="{0B0AEDDF-3436-4A20-8CFB-F4DBCF4E1E06}"/>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F83AEC70-DE38-4078-85A0-15C4A882FB8C}"/>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3971696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3" name="Rectangle 4">
            <a:extLst>
              <a:ext uri="{FF2B5EF4-FFF2-40B4-BE49-F238E27FC236}">
                <a16:creationId xmlns:a16="http://schemas.microsoft.com/office/drawing/2014/main" id="{CBE024BE-F6F4-4EC3-95ED-B659B09BD3C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ADB9FD3E-E60A-47B3-892B-EA056036A8A4}"/>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1F62A19E-54E9-4338-A918-ED69645CA864}"/>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1D8457F-6174-4A00-BB69-A7F27C404A2E}" type="slidenum">
              <a:rPr lang="en-US" altLang="en-US"/>
              <a:pPr/>
              <a:t>‹#›</a:t>
            </a:fld>
            <a:endParaRPr lang="en-US" altLang="en-US"/>
          </a:p>
        </p:txBody>
      </p:sp>
      <p:sp>
        <p:nvSpPr>
          <p:cNvPr id="8" name="Rectangle 7">
            <a:extLst>
              <a:ext uri="{FF2B5EF4-FFF2-40B4-BE49-F238E27FC236}">
                <a16:creationId xmlns:a16="http://schemas.microsoft.com/office/drawing/2014/main" id="{4C9722AB-4493-4586-AD04-042085E470C0}"/>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15504305-DDBF-4852-A5B6-FA4C5BA528DA}"/>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104780549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8446101A-6230-4F59-A6AB-4998CDF3E879}"/>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18A2E77F-E98E-4D80-9331-A8F010E191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B405177-7E8C-4EA4-B35B-2A73046D6016}"/>
              </a:ext>
            </a:extLst>
          </p:cNvPr>
          <p:cNvSpPr>
            <a:spLocks noGrp="1"/>
          </p:cNvSpPr>
          <p:nvPr>
            <p:ph type="sldNum" sz="quarter" idx="10"/>
          </p:nvPr>
        </p:nvSpPr>
        <p:spPr/>
        <p:txBody>
          <a:bodyPr/>
          <a:lstStyle/>
          <a:p>
            <a:fld id="{31D8457F-6174-4A00-BB69-A7F27C404A2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6FEA9A0B-4A3B-43D1-B010-29472F579A0C}"/>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5B93C864-AE77-449C-AFE7-3C6B080CA8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Photo credits: </a:t>
            </a:r>
            <a:r>
              <a:rPr lang="en-GB" altLang="en-US" dirty="0">
                <a:latin typeface="Arial" panose="020B0604020202020204" pitchFamily="34" charset="0"/>
              </a:rPr>
              <a:t>sunburn: </a:t>
            </a:r>
            <a:r>
              <a:rPr lang="en-US" altLang="en-US" dirty="0">
                <a:latin typeface="Arial" panose="020B0604020202020204" pitchFamily="34" charset="0"/>
              </a:rPr>
              <a:t>© </a:t>
            </a:r>
            <a:r>
              <a:rPr lang="en-GB" altLang="en-US" dirty="0">
                <a:latin typeface="Arial" panose="020B0604020202020204" pitchFamily="34" charset="0"/>
              </a:rPr>
              <a:t>Suzanne Tucker, </a:t>
            </a:r>
            <a:r>
              <a:rPr lang="en-US" altLang="en-US" dirty="0">
                <a:latin typeface="Arial" panose="020B0604020202020204" pitchFamily="34" charset="0"/>
              </a:rPr>
              <a:t>cataracts: © </a:t>
            </a:r>
            <a:r>
              <a:rPr lang="en-GB" altLang="en-US" dirty="0" err="1">
                <a:latin typeface="Arial" panose="020B0604020202020204" pitchFamily="34" charset="0"/>
              </a:rPr>
              <a:t>marekuliasz</a:t>
            </a:r>
            <a:r>
              <a:rPr lang="en-GB" altLang="en-US" dirty="0">
                <a:latin typeface="Arial" panose="020B0604020202020204" pitchFamily="34" charset="0"/>
              </a:rPr>
              <a:t>, </a:t>
            </a:r>
            <a:r>
              <a:rPr lang="en-US" altLang="en-US" dirty="0">
                <a:latin typeface="Arial" panose="020B0604020202020204" pitchFamily="34" charset="0"/>
              </a:rPr>
              <a:t>aged skin: © </a:t>
            </a:r>
            <a:r>
              <a:rPr lang="en-GB" altLang="en-US" dirty="0" err="1">
                <a:latin typeface="Arial" panose="020B0604020202020204" pitchFamily="34" charset="0"/>
              </a:rPr>
              <a:t>Galushko</a:t>
            </a:r>
            <a:r>
              <a:rPr lang="en-GB" altLang="en-US" dirty="0">
                <a:latin typeface="Arial" panose="020B0604020202020204" pitchFamily="34" charset="0"/>
              </a:rPr>
              <a:t> Sergey, </a:t>
            </a:r>
            <a:r>
              <a:rPr lang="en-US" altLang="en-US" dirty="0">
                <a:latin typeface="Arial" panose="020B0604020202020204" pitchFamily="34" charset="0"/>
              </a:rPr>
              <a:t>skin cancer: © </a:t>
            </a:r>
            <a:r>
              <a:rPr lang="en-GB" altLang="en-US" dirty="0">
                <a:latin typeface="Arial" panose="020B0604020202020204" pitchFamily="34" charset="0"/>
              </a:rPr>
              <a:t>R. Michael Ballard, all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1A7FABB-BD87-4A05-8CF4-0269E0EBC7B7}"/>
              </a:ext>
            </a:extLst>
          </p:cNvPr>
          <p:cNvSpPr>
            <a:spLocks noGrp="1"/>
          </p:cNvSpPr>
          <p:nvPr>
            <p:ph type="sldNum" sz="quarter" idx="10"/>
          </p:nvPr>
        </p:nvSpPr>
        <p:spPr/>
        <p:txBody>
          <a:bodyPr/>
          <a:lstStyle/>
          <a:p>
            <a:fld id="{31D8457F-6174-4A00-BB69-A7F27C404A2E}"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4BC9A300-1ADF-43BE-8D9C-1420E5D969AA}"/>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8CA0FCD6-F701-4A22-B108-A95AE11FEC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The Montreal Protocol is viewed as one of the most successful international environmental agreements, and has been well adhered to by the international community. It is an important example of a situation in which scientific evidence has been acted upon by governments for the protection of the environment and human health. Students could research other international environmental agreements, such as the Kyoto Protocol, and discuss the relative success or failure of these agreements.</a:t>
            </a:r>
          </a:p>
        </p:txBody>
      </p:sp>
      <p:sp>
        <p:nvSpPr>
          <p:cNvPr id="2" name="Slide Number Placeholder 1">
            <a:extLst>
              <a:ext uri="{FF2B5EF4-FFF2-40B4-BE49-F238E27FC236}">
                <a16:creationId xmlns:a16="http://schemas.microsoft.com/office/drawing/2014/main" id="{5E365332-F77D-4994-B8B7-102DCF9FF941}"/>
              </a:ext>
            </a:extLst>
          </p:cNvPr>
          <p:cNvSpPr>
            <a:spLocks noGrp="1"/>
          </p:cNvSpPr>
          <p:nvPr>
            <p:ph type="sldNum" sz="quarter" idx="10"/>
          </p:nvPr>
        </p:nvSpPr>
        <p:spPr/>
        <p:txBody>
          <a:bodyPr/>
          <a:lstStyle/>
          <a:p>
            <a:fld id="{31D8457F-6174-4A00-BB69-A7F27C404A2E}"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633D370E-8C22-4111-914C-E70312C42BC7}"/>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6C78B688-AE76-4F7E-9B8F-D8B2C00BB3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The chemical stability of CFCs was initially seen as an advantage, since they did not break down to release toxic products into the environment. The disadvantages of this stability – that the molecules only break down at high altitudes – became clear long after their use became widespread. CFCs reach the environment through several routes. These include the use of aerosols and leakages from refrigeration equipment. Prior to 2001 there was no legislative requirement for EU member states to remove CFCs from refrigeration equipment before disposal. </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8E252C10-8188-4F35-A3D9-65C03AFDC481}"/>
              </a:ext>
            </a:extLst>
          </p:cNvPr>
          <p:cNvSpPr>
            <a:spLocks noGrp="1"/>
          </p:cNvSpPr>
          <p:nvPr>
            <p:ph type="sldNum" sz="quarter" idx="10"/>
          </p:nvPr>
        </p:nvSpPr>
        <p:spPr/>
        <p:txBody>
          <a:bodyPr/>
          <a:lstStyle/>
          <a:p>
            <a:fld id="{31D8457F-6174-4A00-BB69-A7F27C404A2E}"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B8E43F6B-E57C-4D4D-9FE1-88E218AF2AA8}"/>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2A297A69-C02B-45EE-AF46-F1D0FFC393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It may help to explain that the chlorine free radical is the same as a chlorine atom. It has seven outer electrons, which is one short of a full shell. This makes it extremely reactive.</a:t>
            </a:r>
            <a:endParaRPr lang="en-GB" altLang="en-US" b="1" i="1" dirty="0">
              <a:latin typeface="Arial" panose="020B0604020202020204" pitchFamily="34" charset="0"/>
            </a:endParaRPr>
          </a:p>
          <a:p>
            <a:pPr>
              <a:spcBef>
                <a:spcPts val="432"/>
              </a:spcBef>
            </a:pPr>
            <a:endParaRPr lang="en-GB" altLang="en-US" b="1" i="1"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B9960099-D061-48F7-8666-C9BEB4F1CF78}"/>
              </a:ext>
            </a:extLst>
          </p:cNvPr>
          <p:cNvSpPr>
            <a:spLocks noGrp="1"/>
          </p:cNvSpPr>
          <p:nvPr>
            <p:ph type="sldNum" sz="quarter" idx="10"/>
          </p:nvPr>
        </p:nvSpPr>
        <p:spPr/>
        <p:txBody>
          <a:bodyPr/>
          <a:lstStyle/>
          <a:p>
            <a:fld id="{31D8457F-6174-4A00-BB69-A7F27C404A2E}"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F4DAC58-D8E4-4BB7-9A82-56FB527AE805}"/>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B9CE97EB-5DC1-4E0B-9852-FB30D1059C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Chlorine radicals are eventually removed from the stratosphere by sinks such as methane. Chlorine radicals can react with methane to produce hydrogen chloride, which exists in the stratosphere as an undissociated molecule.</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F374B573-AC1B-48E5-B0DC-47DAD99D8488}"/>
              </a:ext>
            </a:extLst>
          </p:cNvPr>
          <p:cNvSpPr>
            <a:spLocks noGrp="1"/>
          </p:cNvSpPr>
          <p:nvPr>
            <p:ph type="sldNum" sz="quarter" idx="10"/>
          </p:nvPr>
        </p:nvSpPr>
        <p:spPr/>
        <p:txBody>
          <a:bodyPr/>
          <a:lstStyle/>
          <a:p>
            <a:fld id="{31D8457F-6174-4A00-BB69-A7F27C404A2E}"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3BA7F6B5-F853-43D5-8C10-680492361D6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D67F456A-5E0B-46A4-B7D6-CC6A8666D1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t>Teacher notes</a:t>
            </a:r>
          </a:p>
          <a:p>
            <a:pPr eaLnBrk="1" hangingPunct="1">
              <a:spcBef>
                <a:spcPts val="432"/>
              </a:spcBef>
            </a:pPr>
            <a:r>
              <a:rPr lang="en-GB" altLang="en-US" dirty="0"/>
              <a:t>The images on this slide show ozone levels measured each October between 1979 and 1990. The measurements represented are in Dobson Units. The units were developed by British scientist, Gordon Dobson, who invented a device for measuring ozone in the 1920s. See the notes on the next slide for more information.</a:t>
            </a:r>
          </a:p>
          <a:p>
            <a:pPr marL="0" marR="0" lvl="0" indent="0" algn="l" defTabSz="914400" rtl="0" eaLnBrk="1" fontAlgn="base" latinLnBrk="0" hangingPunct="1">
              <a:spcBef>
                <a:spcPts val="432"/>
              </a:spcBef>
              <a:spcAft>
                <a:spcPct val="0"/>
              </a:spcAft>
              <a:buClrTx/>
              <a:buSzTx/>
              <a:buFontTx/>
              <a:buNone/>
              <a:tabLst/>
              <a:defRPr/>
            </a:pPr>
            <a:endParaRPr lang="en-GB" altLang="en-US" b="1"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marL="0" marR="0" lvl="0" indent="0" algn="l" defTabSz="914400" rtl="0" eaLnBrk="1" fontAlgn="base" latinLnBrk="0" hangingPunct="1">
              <a:spcBef>
                <a:spcPts val="432"/>
              </a:spcBef>
              <a:spcAft>
                <a:spcPct val="0"/>
              </a:spcAft>
              <a:buClrTx/>
              <a:buSzTx/>
              <a:buFontTx/>
              <a:buNone/>
              <a:tabLst/>
              <a:defRPr/>
            </a:pPr>
            <a:endParaRPr lang="en-GB" altLang="en-US" b="1" dirty="0"/>
          </a:p>
          <a:p>
            <a:pPr marL="0" marR="0" lvl="0" indent="0" algn="l" defTabSz="914400" rtl="0" eaLnBrk="1" fontAlgn="base" latinLnBrk="0" hangingPunct="1">
              <a:spcBef>
                <a:spcPts val="432"/>
              </a:spcBef>
              <a:spcAft>
                <a:spcPct val="0"/>
              </a:spcAft>
              <a:buClrTx/>
              <a:buSzTx/>
              <a:buFontTx/>
              <a:buNone/>
              <a:tabLst/>
              <a:defRPr/>
            </a:pPr>
            <a:r>
              <a:rPr lang="en-GB" altLang="en-US" b="1" dirty="0"/>
              <a:t>Photo credit:</a:t>
            </a:r>
            <a:r>
              <a:rPr lang="en-GB" altLang="en-US" dirty="0"/>
              <a:t> </a:t>
            </a:r>
            <a:r>
              <a:rPr lang="en-US" altLang="en-US" dirty="0"/>
              <a:t>© </a:t>
            </a:r>
            <a:r>
              <a:rPr lang="en-US" altLang="en-US" dirty="0" err="1"/>
              <a:t>Jupiterimages</a:t>
            </a:r>
            <a:r>
              <a:rPr lang="en-US" altLang="en-US" dirty="0"/>
              <a:t> Corporation 2018</a:t>
            </a:r>
            <a:endParaRPr lang="en-GB" altLang="en-US" dirty="0"/>
          </a:p>
        </p:txBody>
      </p:sp>
      <p:sp>
        <p:nvSpPr>
          <p:cNvPr id="2" name="Slide Number Placeholder 1">
            <a:extLst>
              <a:ext uri="{FF2B5EF4-FFF2-40B4-BE49-F238E27FC236}">
                <a16:creationId xmlns:a16="http://schemas.microsoft.com/office/drawing/2014/main" id="{EF9BC513-ED00-4B4F-8752-D3349174BD47}"/>
              </a:ext>
            </a:extLst>
          </p:cNvPr>
          <p:cNvSpPr>
            <a:spLocks noGrp="1"/>
          </p:cNvSpPr>
          <p:nvPr>
            <p:ph type="sldNum" sz="quarter" idx="10"/>
          </p:nvPr>
        </p:nvSpPr>
        <p:spPr/>
        <p:txBody>
          <a:bodyPr/>
          <a:lstStyle/>
          <a:p>
            <a:fld id="{31D8457F-6174-4A00-BB69-A7F27C404A2E}" type="slidenum">
              <a:rPr lang="en-US" altLang="en-US" smtClean="0"/>
              <a:pPr/>
              <a:t>15</a:t>
            </a:fld>
            <a:endParaRPr lang="en-US" altLang="en-US"/>
          </a:p>
        </p:txBody>
      </p:sp>
    </p:spTree>
    <p:extLst>
      <p:ext uri="{BB962C8B-B14F-4D97-AF65-F5344CB8AC3E}">
        <p14:creationId xmlns:p14="http://schemas.microsoft.com/office/powerpoint/2010/main" val="307185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63F3EC7B-DE8B-4781-A136-97158A3A31CF}"/>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3306211D-2601-4C6D-B6D8-12B18C7B0CC1}"/>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spcBef>
                <a:spcPts val="432"/>
              </a:spcBef>
            </a:pPr>
            <a:r>
              <a:rPr lang="en-GB" altLang="en-US" b="1" dirty="0">
                <a:latin typeface="Arial" panose="020B0604020202020204" pitchFamily="34" charset="0"/>
              </a:rPr>
              <a:t>Teacher notes</a:t>
            </a:r>
          </a:p>
          <a:p>
            <a:pPr>
              <a:lnSpc>
                <a:spcPct val="120000"/>
              </a:lnSpc>
              <a:spcBef>
                <a:spcPts val="432"/>
              </a:spcBef>
            </a:pPr>
            <a:r>
              <a:rPr lang="en-GB" altLang="en-US" dirty="0">
                <a:latin typeface="Arial" panose="020B0604020202020204" pitchFamily="34" charset="0"/>
              </a:rPr>
              <a:t>Despite the success of the Montreal Protocol in Europe, CFCs are still in use today. The Montreal Protocol did not ban production of CFCs with immediate effect; rather, production was to be decreased gradually, reaching zero by 2000. Refrigerators produced before this are still in use today. </a:t>
            </a:r>
          </a:p>
          <a:p>
            <a:pPr>
              <a:lnSpc>
                <a:spcPct val="120000"/>
              </a:lnSpc>
              <a:spcBef>
                <a:spcPts val="432"/>
              </a:spcBef>
            </a:pPr>
            <a:endParaRPr lang="en-GB" altLang="en-US" dirty="0">
              <a:latin typeface="Arial" panose="020B0604020202020204" pitchFamily="34" charset="0"/>
            </a:endParaRPr>
          </a:p>
          <a:p>
            <a:pPr marL="0" marR="0" lvl="0" indent="0" algn="l" defTabSz="914400" rtl="0" eaLnBrk="0" fontAlgn="base" latinLnBrk="0" hangingPunct="0">
              <a:lnSpc>
                <a:spcPct val="12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a:p>
            <a:pPr>
              <a:lnSpc>
                <a:spcPct val="120000"/>
              </a:lnSpc>
              <a:spcBef>
                <a:spcPts val="432"/>
              </a:spcBef>
            </a:pPr>
            <a:endParaRPr lang="en-GB" altLang="en-US" b="1" dirty="0">
              <a:latin typeface="Arial" panose="020B0604020202020204" pitchFamily="34" charset="0"/>
            </a:endParaRPr>
          </a:p>
          <a:p>
            <a:pPr>
              <a:lnSpc>
                <a:spcPct val="120000"/>
              </a:lnSpc>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NASA</a:t>
            </a:r>
          </a:p>
          <a:p>
            <a:pPr>
              <a:lnSpc>
                <a:spcPct val="120000"/>
              </a:lnSpc>
              <a:spcBef>
                <a:spcPts val="432"/>
              </a:spcBef>
            </a:pPr>
            <a:r>
              <a:rPr lang="en-GB" altLang="en-US" dirty="0">
                <a:latin typeface="Arial" panose="020B0604020202020204" pitchFamily="34" charset="0"/>
              </a:rPr>
              <a:t>The image shows levels of ozone above Antarctica, in the Southern Hemisphere, using data recorded on 26</a:t>
            </a:r>
            <a:r>
              <a:rPr lang="en-GB" altLang="en-US" baseline="30000" dirty="0">
                <a:latin typeface="Arial" panose="020B0604020202020204" pitchFamily="34" charset="0"/>
              </a:rPr>
              <a:t>th</a:t>
            </a:r>
            <a:r>
              <a:rPr lang="en-GB" altLang="en-US" dirty="0">
                <a:latin typeface="Arial" panose="020B0604020202020204" pitchFamily="34" charset="0"/>
              </a:rPr>
              <a:t> August 2006. During the summer months, ozone levels are at their lowest, so data from this time is more likely to reveal ozone damage. Ozone levels are measured in Dobson Units. One Dobson Unit would form a layer 10 micrometres thick, if held at standard temperature and pressure. A measurement of less than 200 Dobson Units indicates a “hole” in the ozone layer. The dark blue areas of the image show ozone levels of 220 Dobson Units or below.       </a:t>
            </a:r>
          </a:p>
          <a:p>
            <a:pPr>
              <a:lnSpc>
                <a:spcPct val="120000"/>
              </a:lnSpc>
              <a:spcBef>
                <a:spcPts val="432"/>
              </a:spcBef>
            </a:pPr>
            <a:r>
              <a:rPr lang="en-GB" altLang="en-US" dirty="0">
                <a:latin typeface="Arial" panose="020B0604020202020204" pitchFamily="34" charset="0"/>
              </a:rPr>
              <a:t>This image was reproduced from a NASA database, which includes data from 1979 to 2006. The database could be used by students to explore the changes to the ozone layer.</a:t>
            </a:r>
          </a:p>
        </p:txBody>
      </p:sp>
      <p:sp>
        <p:nvSpPr>
          <p:cNvPr id="2" name="Slide Number Placeholder 1">
            <a:extLst>
              <a:ext uri="{FF2B5EF4-FFF2-40B4-BE49-F238E27FC236}">
                <a16:creationId xmlns:a16="http://schemas.microsoft.com/office/drawing/2014/main" id="{A41E97A7-43C1-44B5-AA48-32F6200D28CD}"/>
              </a:ext>
            </a:extLst>
          </p:cNvPr>
          <p:cNvSpPr>
            <a:spLocks noGrp="1"/>
          </p:cNvSpPr>
          <p:nvPr>
            <p:ph type="sldNum" sz="quarter" idx="10"/>
          </p:nvPr>
        </p:nvSpPr>
        <p:spPr/>
        <p:txBody>
          <a:bodyPr/>
          <a:lstStyle/>
          <a:p>
            <a:fld id="{31D8457F-6174-4A00-BB69-A7F27C404A2E}"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5E5A3683-03F8-4360-BD36-BFFA63CBB5BD}"/>
              </a:ext>
            </a:extLst>
          </p:cNvPr>
          <p:cNvSpPr>
            <a:spLocks noGrp="1" noRot="1" noChangeAspect="1" noChangeArrowheads="1" noTextEdit="1"/>
          </p:cNvSpPr>
          <p:nvPr>
            <p:ph type="sldImg"/>
          </p:nvPr>
        </p:nvSpPr>
        <p:spPr>
          <a:ln/>
        </p:spPr>
      </p:sp>
      <p:sp>
        <p:nvSpPr>
          <p:cNvPr id="226307" name="Rectangle 3">
            <a:extLst>
              <a:ext uri="{FF2B5EF4-FFF2-40B4-BE49-F238E27FC236}">
                <a16:creationId xmlns:a16="http://schemas.microsoft.com/office/drawing/2014/main" id="{14C4ABBF-8E08-40F5-8F87-37E373645C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Over the course of 100 years, each alkane molecule has the same effect as 10 carbon dioxide molecules, while each HFC molecule has the same effect on the atmosphere as at least 1000 carbon dioxide molecules. HFCs were targeted in the Kyoto Protocol and wealthy countries are now seeking to reduce their production.</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0A79F956-2E05-4946-BB24-E243696BB9C8}"/>
              </a:ext>
            </a:extLst>
          </p:cNvPr>
          <p:cNvSpPr>
            <a:spLocks noGrp="1"/>
          </p:cNvSpPr>
          <p:nvPr>
            <p:ph type="sldNum" sz="quarter" idx="10"/>
          </p:nvPr>
        </p:nvSpPr>
        <p:spPr/>
        <p:txBody>
          <a:bodyPr/>
          <a:lstStyle/>
          <a:p>
            <a:fld id="{31D8457F-6174-4A00-BB69-A7F27C404A2E}"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07811748-3FE5-4855-BC7B-0628D1BC4F8F}"/>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A8BBA33E-E98B-48C5-9F84-8E22686F2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voting activity enables the individual opinions of the class to be represented graphically. It could be used as a precursor to a debate on the use of CFCs, HFCs and alkanes. The class could vote again after the debate to see if their opinions have changed.</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76309006-FB0E-4EB4-ACFD-F22945A2153E}"/>
              </a:ext>
            </a:extLst>
          </p:cNvPr>
          <p:cNvSpPr>
            <a:spLocks noGrp="1"/>
          </p:cNvSpPr>
          <p:nvPr>
            <p:ph type="sldNum" sz="quarter" idx="10"/>
          </p:nvPr>
        </p:nvSpPr>
        <p:spPr/>
        <p:txBody>
          <a:bodyPr/>
          <a:lstStyle/>
          <a:p>
            <a:fld id="{31D8457F-6174-4A00-BB69-A7F27C404A2E}"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8DA6F59B-8B12-4E88-ADD0-8730A4C43999}"/>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42DB1F8F-F4DC-4035-95DF-CB502FFF24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0BF3139-E310-4260-8F11-5EB08DA64DE8}"/>
              </a:ext>
            </a:extLst>
          </p:cNvPr>
          <p:cNvSpPr>
            <a:spLocks noGrp="1"/>
          </p:cNvSpPr>
          <p:nvPr>
            <p:ph type="sldNum" sz="quarter" idx="10"/>
          </p:nvPr>
        </p:nvSpPr>
        <p:spPr/>
        <p:txBody>
          <a:bodyPr/>
          <a:lstStyle/>
          <a:p>
            <a:fld id="{31D8457F-6174-4A00-BB69-A7F27C404A2E}"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DBC2BF3-672E-446B-8DAA-5D2135DDF302}"/>
              </a:ext>
            </a:extLst>
          </p:cNvPr>
          <p:cNvSpPr>
            <a:spLocks noGrp="1"/>
          </p:cNvSpPr>
          <p:nvPr>
            <p:ph type="sldNum" sz="quarter" idx="10"/>
          </p:nvPr>
        </p:nvSpPr>
        <p:spPr/>
        <p:txBody>
          <a:bodyPr/>
          <a:lstStyle/>
          <a:p>
            <a:fld id="{31D8457F-6174-4A00-BB69-A7F27C404A2E}" type="slidenum">
              <a:rPr lang="en-US" altLang="en-US" smtClean="0"/>
              <a:pPr/>
              <a:t>2</a:t>
            </a:fld>
            <a:endParaRPr lang="en-US" altLang="en-US"/>
          </a:p>
        </p:txBody>
      </p:sp>
    </p:spTree>
    <p:extLst>
      <p:ext uri="{BB962C8B-B14F-4D97-AF65-F5344CB8AC3E}">
        <p14:creationId xmlns:p14="http://schemas.microsoft.com/office/powerpoint/2010/main" val="1799243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58795BBF-C179-44C0-BA04-CEB669D898AB}"/>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9B506C2A-2BE8-48E9-BEFA-FDE6D3E4C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882FA0B-2F4D-4969-BDA3-B512004AEB78}"/>
              </a:ext>
            </a:extLst>
          </p:cNvPr>
          <p:cNvSpPr>
            <a:spLocks noGrp="1"/>
          </p:cNvSpPr>
          <p:nvPr>
            <p:ph type="sldNum" sz="quarter" idx="10"/>
          </p:nvPr>
        </p:nvSpPr>
        <p:spPr/>
        <p:txBody>
          <a:bodyPr/>
          <a:lstStyle/>
          <a:p>
            <a:fld id="{31D8457F-6174-4A00-BB69-A7F27C404A2E}" type="slidenum">
              <a:rPr lang="en-US" altLang="en-US" smtClean="0"/>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83091585-AFBC-4CD4-A6BF-6112E04F7D53}"/>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A8EA4C44-0D96-40E4-9E4E-3EDA0BDD54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Students should be aware that CFCs are not naturally found in the environment. They are synthesized by people, using feedstocks such as alkanes.</a:t>
            </a:r>
          </a:p>
        </p:txBody>
      </p:sp>
      <p:sp>
        <p:nvSpPr>
          <p:cNvPr id="2" name="Slide Number Placeholder 1">
            <a:extLst>
              <a:ext uri="{FF2B5EF4-FFF2-40B4-BE49-F238E27FC236}">
                <a16:creationId xmlns:a16="http://schemas.microsoft.com/office/drawing/2014/main" id="{DDDBA6BE-15E4-484B-9D72-79B50CE203A2}"/>
              </a:ext>
            </a:extLst>
          </p:cNvPr>
          <p:cNvSpPr>
            <a:spLocks noGrp="1"/>
          </p:cNvSpPr>
          <p:nvPr>
            <p:ph type="sldNum" sz="quarter" idx="10"/>
          </p:nvPr>
        </p:nvSpPr>
        <p:spPr/>
        <p:txBody>
          <a:bodyPr/>
          <a:lstStyle/>
          <a:p>
            <a:fld id="{31D8457F-6174-4A00-BB69-A7F27C404A2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73D42B77-FBF4-4FF2-AF05-006CA30511DB}"/>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id="{067A2A83-6138-4944-B9B5-3D255E13F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5DF371E-A7AD-4FEF-A5B7-0F8E5CCCC9CF}"/>
              </a:ext>
            </a:extLst>
          </p:cNvPr>
          <p:cNvSpPr>
            <a:spLocks noGrp="1"/>
          </p:cNvSpPr>
          <p:nvPr>
            <p:ph type="sldNum" sz="quarter" idx="10"/>
          </p:nvPr>
        </p:nvSpPr>
        <p:spPr/>
        <p:txBody>
          <a:bodyPr/>
          <a:lstStyle/>
          <a:p>
            <a:fld id="{31D8457F-6174-4A00-BB69-A7F27C404A2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B3B34BA7-D1AD-4679-A6F4-894386B3BA66}"/>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id="{A5A1D144-3B38-4A82-9955-41FF44E580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Ask students what they think the impact of this discovery was. They should be aware that the discovery of CFCs was initially seen as a great success. Refrigeration extends the shelf-life of food products and helps to control food-borne diseases. Prior to the use of CFCs, refrigeration gases led to many deaths. Early refrigeration gases were toxic and often leaked, causing deaths from the inhalation of the toxic fumes. Replacements were sought by Midgely’s employers, and his team was challenged to develop an alternative. Midgely and his team developed dichlorodifluoromethane, CCl</a:t>
            </a:r>
            <a:r>
              <a:rPr lang="en-GB" altLang="en-US" baseline="-25000" dirty="0">
                <a:latin typeface="Arial" panose="020B0604020202020204" pitchFamily="34" charset="0"/>
              </a:rPr>
              <a:t>2</a:t>
            </a:r>
            <a:r>
              <a:rPr lang="en-GB" altLang="en-US" dirty="0">
                <a:latin typeface="Arial" panose="020B0604020202020204" pitchFamily="34" charset="0"/>
              </a:rPr>
              <a:t>F</a:t>
            </a:r>
            <a:r>
              <a:rPr lang="en-GB" altLang="en-US" baseline="-25000" dirty="0">
                <a:latin typeface="Arial" panose="020B0604020202020204" pitchFamily="34" charset="0"/>
              </a:rPr>
              <a:t>2</a:t>
            </a:r>
            <a:r>
              <a:rPr lang="en-GB" altLang="en-US" dirty="0">
                <a:latin typeface="Arial" panose="020B0604020202020204" pitchFamily="34" charset="0"/>
              </a:rPr>
              <a:t>, which they named Freon. The team believed that the stability of the covalent bonds within the compound would prevent the release of toxic breakdown products. The gas proved to be non-toxic and non-flammable, and was lauded as a success. CFCs were soon found to have many other applications.</a:t>
            </a:r>
          </a:p>
          <a:p>
            <a:pPr>
              <a:spcBef>
                <a:spcPts val="432"/>
              </a:spcBef>
            </a:pPr>
            <a:endParaRPr lang="en-GB" altLang="en-US" b="1" dirty="0">
              <a:latin typeface="Arial" panose="020B0604020202020204" pitchFamily="34" charset="0"/>
            </a:endParaRPr>
          </a:p>
          <a:p>
            <a:pPr>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Lauderdale County, Alabama. Tennessee Valley Authority (TVA). An electric refrigerator helps Mrs. Case keep eggs fresh. By Arthur Rothstein, 1942. Source: Library of Congress, Prints &amp; Photographs Division, FSA/OWI Collection, [LC-USW3-003911-D]. This image is in the public domain because it is a work of the U.S. Federal Government and is therefore not subject to copyright.</a:t>
            </a:r>
          </a:p>
        </p:txBody>
      </p:sp>
      <p:sp>
        <p:nvSpPr>
          <p:cNvPr id="2" name="Slide Number Placeholder 1">
            <a:extLst>
              <a:ext uri="{FF2B5EF4-FFF2-40B4-BE49-F238E27FC236}">
                <a16:creationId xmlns:a16="http://schemas.microsoft.com/office/drawing/2014/main" id="{6A666085-2B67-474F-8749-98C15C41078D}"/>
              </a:ext>
            </a:extLst>
          </p:cNvPr>
          <p:cNvSpPr>
            <a:spLocks noGrp="1"/>
          </p:cNvSpPr>
          <p:nvPr>
            <p:ph type="sldNum" sz="quarter" idx="10"/>
          </p:nvPr>
        </p:nvSpPr>
        <p:spPr/>
        <p:txBody>
          <a:bodyPr/>
          <a:lstStyle/>
          <a:p>
            <a:fld id="{31D8457F-6174-4A00-BB69-A7F27C404A2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933E8BBA-17B7-4EB1-AAB3-EA946DC84754}"/>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id="{33BACEBA-AD2A-43A5-807E-13EA7CACE2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This activity contains several discussion points relating to items that would once have contained CFCs. The first modern air freshener was developed in the 1940s using a CFC propellant. Expanded polystyrene foam</a:t>
            </a:r>
            <a:r>
              <a:rPr lang="en-GB" altLang="en-US" b="1" dirty="0">
                <a:latin typeface="Arial" panose="020B0604020202020204" pitchFamily="34" charset="0"/>
              </a:rPr>
              <a:t> </a:t>
            </a:r>
            <a:r>
              <a:rPr lang="en-GB" altLang="en-US" dirty="0">
                <a:latin typeface="Arial" panose="020B0604020202020204" pitchFamily="34" charset="0"/>
              </a:rPr>
              <a:t>is still used as a packaging material, however, CFCs have now been replaced with other gases, such as carbon dioxide.</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131441A-FEFC-4964-9C8A-4C21EFF826C3}"/>
              </a:ext>
            </a:extLst>
          </p:cNvPr>
          <p:cNvSpPr>
            <a:spLocks noGrp="1"/>
          </p:cNvSpPr>
          <p:nvPr>
            <p:ph type="sldNum" sz="quarter" idx="10"/>
          </p:nvPr>
        </p:nvSpPr>
        <p:spPr/>
        <p:txBody>
          <a:bodyPr/>
          <a:lstStyle/>
          <a:p>
            <a:fld id="{31D8457F-6174-4A00-BB69-A7F27C404A2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34E2AFAB-7CCB-4D93-933B-D22BB35FA2DB}"/>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2E32FB13-28AF-4A9E-9C5F-905CBCC1A7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US" altLang="en-US" b="1" dirty="0">
                <a:latin typeface="Arial" panose="020B0604020202020204" pitchFamily="34" charset="0"/>
              </a:rPr>
              <a:t>Teacher notes</a:t>
            </a:r>
          </a:p>
          <a:p>
            <a:pPr>
              <a:spcBef>
                <a:spcPts val="432"/>
              </a:spcBef>
            </a:pPr>
            <a:r>
              <a:rPr lang="en-US" altLang="en-US" dirty="0">
                <a:latin typeface="Arial" panose="020B0604020202020204" pitchFamily="34" charset="0"/>
              </a:rPr>
              <a:t>The image shows the space shuttle Endeavour silhouetted against Earth’s atmosphere. The image was taken in 2010 by a crew member of the International Space Station. </a:t>
            </a:r>
            <a:r>
              <a:rPr lang="en-GB" altLang="en-US" dirty="0">
                <a:latin typeface="Arial" panose="020B0604020202020204" pitchFamily="34" charset="0"/>
              </a:rPr>
              <a:t>The orange layer is the troposphere (0-10 km from the surface), where all of Earth’s weather and clouds are generated and contained. This orange layer gives way to the whitish stratosphere (10-50 km from the surface) and then into the mesosphere (50-80 km from the surface). Most ozone is contained within the stratosphere, forming a layer at about 25 km above Earth’s surface. </a:t>
            </a:r>
          </a:p>
          <a:p>
            <a:pPr>
              <a:spcBef>
                <a:spcPts val="432"/>
              </a:spcBef>
            </a:pPr>
            <a:endParaRPr lang="en-GB" altLang="en-US" dirty="0">
              <a:latin typeface="Arial" panose="020B0604020202020204" pitchFamily="34" charset="0"/>
            </a:endParaRPr>
          </a:p>
          <a:p>
            <a:pPr>
              <a:spcBef>
                <a:spcPts val="432"/>
              </a:spcBef>
            </a:pPr>
            <a:r>
              <a:rPr lang="en-GB" altLang="en-US" b="1" dirty="0">
                <a:latin typeface="Arial" panose="020B0604020202020204" pitchFamily="34" charset="0"/>
              </a:rPr>
              <a:t>Photo credit:</a:t>
            </a:r>
            <a:r>
              <a:rPr lang="en-US" altLang="en-US" dirty="0">
                <a:latin typeface="Arial" panose="020B0604020202020204" pitchFamily="34" charset="0"/>
              </a:rPr>
              <a:t> NASA</a:t>
            </a:r>
          </a:p>
        </p:txBody>
      </p:sp>
      <p:sp>
        <p:nvSpPr>
          <p:cNvPr id="2" name="Slide Number Placeholder 1">
            <a:extLst>
              <a:ext uri="{FF2B5EF4-FFF2-40B4-BE49-F238E27FC236}">
                <a16:creationId xmlns:a16="http://schemas.microsoft.com/office/drawing/2014/main" id="{ECDA43A7-BFB7-4DB0-8158-886CB53C53FB}"/>
              </a:ext>
            </a:extLst>
          </p:cNvPr>
          <p:cNvSpPr>
            <a:spLocks noGrp="1"/>
          </p:cNvSpPr>
          <p:nvPr>
            <p:ph type="sldNum" sz="quarter" idx="10"/>
          </p:nvPr>
        </p:nvSpPr>
        <p:spPr/>
        <p:txBody>
          <a:bodyPr/>
          <a:lstStyle/>
          <a:p>
            <a:fld id="{31D8457F-6174-4A00-BB69-A7F27C404A2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2FC1EC2F-BEB0-4257-8EDB-54FF7391400F}"/>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71A279EB-2B97-434E-B1B1-4B08EE2959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The images on this slide show ozone levels measured each October between 1979 and 1990. The measurements represented are in Dobson Units. The units were developed by Gordon Dobson, a British Scientist who invented a device for measuring ozone in the 1920s. Dobson Units are discussed further in slide 16.</a:t>
            </a:r>
          </a:p>
          <a:p>
            <a:pPr>
              <a:spcBef>
                <a:spcPts val="432"/>
              </a:spcBef>
            </a:pPr>
            <a:endParaRPr lang="en-GB" altLang="en-US" dirty="0">
              <a:latin typeface="Arial" panose="020B0604020202020204" pitchFamily="34" charset="0"/>
            </a:endParaRPr>
          </a:p>
          <a:p>
            <a:pPr>
              <a:spcBef>
                <a:spcPts val="432"/>
              </a:spcBef>
            </a:pPr>
            <a:r>
              <a:rPr lang="en-GB" altLang="en-US" b="1" dirty="0">
                <a:latin typeface="Arial" panose="020B0604020202020204" pitchFamily="34" charset="0"/>
              </a:rPr>
              <a:t>Image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09262D2-FF2F-4A2D-A31C-BDC0CCC4C49B}"/>
              </a:ext>
            </a:extLst>
          </p:cNvPr>
          <p:cNvSpPr>
            <a:spLocks noGrp="1"/>
          </p:cNvSpPr>
          <p:nvPr>
            <p:ph type="sldNum" sz="quarter" idx="10"/>
          </p:nvPr>
        </p:nvSpPr>
        <p:spPr/>
        <p:txBody>
          <a:bodyPr/>
          <a:lstStyle/>
          <a:p>
            <a:fld id="{31D8457F-6174-4A00-BB69-A7F27C404A2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AA0461EF-3C9A-4504-8895-60124065B642}"/>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3DD62CA3-DDED-478A-A7BD-CF4D7D45BD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spcBef>
                <a:spcPts val="432"/>
              </a:spcBef>
            </a:pPr>
            <a:r>
              <a:rPr lang="en-GB" altLang="en-US" b="1" dirty="0">
                <a:latin typeface="Arial" panose="020B0604020202020204" pitchFamily="34" charset="0"/>
              </a:rPr>
              <a:t>Teacher notes</a:t>
            </a:r>
          </a:p>
          <a:p>
            <a:pPr>
              <a:lnSpc>
                <a:spcPct val="120000"/>
              </a:lnSpc>
              <a:spcBef>
                <a:spcPts val="432"/>
              </a:spcBef>
            </a:pPr>
            <a:r>
              <a:rPr lang="en-GB" altLang="en-US" dirty="0">
                <a:latin typeface="Arial" panose="020B0604020202020204" pitchFamily="34" charset="0"/>
              </a:rPr>
              <a:t>This eight stage flash animation shows how ozone absorbs ultraviolet light in the stratosphere. The animation can be used to illustrate the function of the ozone layer in supporting life on Earth. The end of the animation asks students to consider the effect of decreasing the concentration of ozone in the ozone layer. The effect of lower ozone concentrations is a reduction in the absorption of UV radiation by the ozone layer. This would cause an increase in the amount of UV radiation reaching Earth’s surface. The effects of increased UV exposure are covered in the following slide. </a:t>
            </a:r>
          </a:p>
          <a:p>
            <a:pPr>
              <a:lnSpc>
                <a:spcPct val="120000"/>
              </a:lnSpc>
              <a:spcBef>
                <a:spcPts val="432"/>
              </a:spcBef>
            </a:pPr>
            <a:r>
              <a:rPr lang="en-GB" altLang="en-US" dirty="0">
                <a:latin typeface="Arial" panose="020B0604020202020204" pitchFamily="34" charset="0"/>
              </a:rPr>
              <a:t>The penultimate stage of the animation shows that most of the UV radiation is absorbed by the ozone layer. This most accurately depicts the absorption of UV-b radiation, as 95% of UV-b is absorbed by the ozone layer. UV-c radiation has a shorter wavelength than UV-b, and 100% of it is absorbed. UV-a has a longer wavelength than UV-b and only 5% of it is absorbed, however, UV-a is much less damaging to living organisms than UV-b radiation.</a:t>
            </a:r>
          </a:p>
          <a:p>
            <a:pPr>
              <a:lnSpc>
                <a:spcPct val="120000"/>
              </a:lnSpc>
              <a:spcBef>
                <a:spcPts val="432"/>
              </a:spcBef>
            </a:pPr>
            <a:endParaRPr lang="en-GB" altLang="en-US" dirty="0">
              <a:latin typeface="Arial" panose="020B0604020202020204" pitchFamily="34" charset="0"/>
            </a:endParaRPr>
          </a:p>
          <a:p>
            <a:pPr marL="0" marR="0" lvl="0" indent="0" algn="l" defTabSz="914400" rtl="0" eaLnBrk="0" fontAlgn="base" latinLnBrk="0" hangingPunct="0">
              <a:lnSpc>
                <a:spcPct val="12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0" fontAlgn="base" latinLnBrk="0" hangingPunct="0">
              <a:lnSpc>
                <a:spcPct val="12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99A64B35-7181-44EE-99CA-5AB6EA3266B4}"/>
              </a:ext>
            </a:extLst>
          </p:cNvPr>
          <p:cNvSpPr>
            <a:spLocks noGrp="1"/>
          </p:cNvSpPr>
          <p:nvPr>
            <p:ph type="sldNum" sz="quarter" idx="10"/>
          </p:nvPr>
        </p:nvSpPr>
        <p:spPr/>
        <p:txBody>
          <a:bodyPr/>
          <a:lstStyle/>
          <a:p>
            <a:fld id="{31D8457F-6174-4A00-BB69-A7F27C404A2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230876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59840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5972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6727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73087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191873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84339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144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86360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82099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1193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1458772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680061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74569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542167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91068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92956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12284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2788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1397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81586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930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4392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5489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0423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9827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6"/>
    </p:custDataLst>
    <p:extLst>
      <p:ext uri="{BB962C8B-B14F-4D97-AF65-F5344CB8AC3E}">
        <p14:creationId xmlns:p14="http://schemas.microsoft.com/office/powerpoint/2010/main" val="191542807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extLst>
      <p:ext uri="{BB962C8B-B14F-4D97-AF65-F5344CB8AC3E}">
        <p14:creationId xmlns:p14="http://schemas.microsoft.com/office/powerpoint/2010/main" val="228414956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0.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1.xml"/><Relationship Id="rId10" Type="http://schemas.openxmlformats.org/officeDocument/2006/relationships/image" Target="../media/image12.wmf"/><Relationship Id="rId4" Type="http://schemas.openxmlformats.org/officeDocument/2006/relationships/slideLayout" Target="../slideLayouts/slideLayout7.xml"/><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3.png"/><Relationship Id="rId2" Type="http://schemas.openxmlformats.org/officeDocument/2006/relationships/tags" Target="../tags/tag43.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13.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7.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5.xml"/><Relationship Id="rId7" Type="http://schemas.openxmlformats.org/officeDocument/2006/relationships/image" Target="../media/image13.png"/><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18.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control" Target="../activeX/activeX6.xml"/><Relationship Id="rId7" Type="http://schemas.openxmlformats.org/officeDocument/2006/relationships/image" Target="../media/image13.png"/><Relationship Id="rId2" Type="http://schemas.openxmlformats.org/officeDocument/2006/relationships/tags" Target="../tags/tag49.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19.xml"/><Relationship Id="rId4" Type="http://schemas.openxmlformats.org/officeDocument/2006/relationships/slideLayout" Target="../slideLayouts/slideLayout7.xml"/><Relationship Id="rId9"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control" Target="../activeX/activeX7.xml"/><Relationship Id="rId7" Type="http://schemas.openxmlformats.org/officeDocument/2006/relationships/image" Target="../media/image14.jpg"/><Relationship Id="rId2" Type="http://schemas.openxmlformats.org/officeDocument/2006/relationships/tags" Target="../tags/tag50.xml"/><Relationship Id="rId1" Type="http://schemas.openxmlformats.org/officeDocument/2006/relationships/vmlDrawing" Target="../drawings/vmlDrawing7.vml"/><Relationship Id="rId6" Type="http://schemas.openxmlformats.org/officeDocument/2006/relationships/image" Target="../media/image13.png"/><Relationship Id="rId5" Type="http://schemas.openxmlformats.org/officeDocument/2006/relationships/notesSlide" Target="../notesSlides/notesSlide20.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2.wmf"/><Relationship Id="rId4" Type="http://schemas.openxmlformats.org/officeDocument/2006/relationships/slideLayout" Target="../slideLayouts/slideLayout7.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9.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4" name="Rectangle 10">
            <a:extLst>
              <a:ext uri="{FF2B5EF4-FFF2-40B4-BE49-F238E27FC236}">
                <a16:creationId xmlns:a16="http://schemas.microsoft.com/office/drawing/2014/main" id="{6C5FDBB8-61E8-4361-BDBA-5066D515844F}"/>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t>CFCs </a:t>
            </a:r>
            <a:br>
              <a:rPr lang="en-GB" altLang="en-US" dirty="0"/>
            </a:br>
            <a:r>
              <a:rPr lang="en-GB" altLang="en-US" dirty="0"/>
              <a:t>and the Environment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54" name="Picture 42" descr="CFCs_shutterstock_89950288_">
            <a:extLst>
              <a:ext uri="{FF2B5EF4-FFF2-40B4-BE49-F238E27FC236}">
                <a16:creationId xmlns:a16="http://schemas.microsoft.com/office/drawing/2014/main" id="{B7FD0DC0-E7E2-41EC-9888-889D9557F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663700"/>
            <a:ext cx="3717925" cy="2232025"/>
          </a:xfrm>
          <a:prstGeom prst="rect">
            <a:avLst/>
          </a:prstGeom>
          <a:noFill/>
          <a:ln w="38100">
            <a:solidFill>
              <a:srgbClr val="010066"/>
            </a:solidFill>
            <a:miter lim="800000"/>
            <a:headEnd/>
            <a:tailEnd/>
          </a:ln>
          <a:extLst>
            <a:ext uri="{909E8E84-426E-40DD-AFC4-6F175D3DCCD1}">
              <a14:hiddenFill xmlns:a14="http://schemas.microsoft.com/office/drawing/2010/main">
                <a:solidFill>
                  <a:srgbClr val="FFFFFF"/>
                </a:solidFill>
              </a14:hiddenFill>
            </a:ext>
          </a:extLst>
        </p:spPr>
      </p:pic>
      <p:pic>
        <p:nvPicPr>
          <p:cNvPr id="243755" name="Picture 43" descr="CFCs_shutterstock_76756939_">
            <a:extLst>
              <a:ext uri="{FF2B5EF4-FFF2-40B4-BE49-F238E27FC236}">
                <a16:creationId xmlns:a16="http://schemas.microsoft.com/office/drawing/2014/main" id="{5D474E65-A16F-4907-86EB-5F4850167D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3921125"/>
            <a:ext cx="3717925" cy="2232025"/>
          </a:xfrm>
          <a:prstGeom prst="rect">
            <a:avLst/>
          </a:prstGeom>
          <a:noFill/>
          <a:ln w="38100">
            <a:solidFill>
              <a:srgbClr val="010066"/>
            </a:solidFill>
            <a:miter lim="800000"/>
            <a:headEnd/>
            <a:tailEnd/>
          </a:ln>
          <a:extLst>
            <a:ext uri="{909E8E84-426E-40DD-AFC4-6F175D3DCCD1}">
              <a14:hiddenFill xmlns:a14="http://schemas.microsoft.com/office/drawing/2010/main">
                <a:solidFill>
                  <a:srgbClr val="FFFFFF"/>
                </a:solidFill>
              </a14:hiddenFill>
            </a:ext>
          </a:extLst>
        </p:spPr>
      </p:pic>
      <p:pic>
        <p:nvPicPr>
          <p:cNvPr id="243756" name="Picture 44" descr="CFCs_shutterstock_39000460_">
            <a:extLst>
              <a:ext uri="{FF2B5EF4-FFF2-40B4-BE49-F238E27FC236}">
                <a16:creationId xmlns:a16="http://schemas.microsoft.com/office/drawing/2014/main" id="{D3DEB00B-5B4E-4A0B-831E-36AB285291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0575" y="3921125"/>
            <a:ext cx="3717925" cy="2230438"/>
          </a:xfrm>
          <a:prstGeom prst="rect">
            <a:avLst/>
          </a:prstGeom>
          <a:noFill/>
          <a:ln w="38100">
            <a:solidFill>
              <a:srgbClr val="010066"/>
            </a:solidFill>
            <a:miter lim="800000"/>
            <a:headEnd/>
            <a:tailEnd/>
          </a:ln>
          <a:extLst>
            <a:ext uri="{909E8E84-426E-40DD-AFC4-6F175D3DCCD1}">
              <a14:hiddenFill xmlns:a14="http://schemas.microsoft.com/office/drawing/2010/main">
                <a:solidFill>
                  <a:srgbClr val="FFFFFF"/>
                </a:solidFill>
              </a14:hiddenFill>
            </a:ext>
          </a:extLst>
        </p:spPr>
      </p:pic>
      <p:pic>
        <p:nvPicPr>
          <p:cNvPr id="243757" name="Picture 45" descr="CFCs_sunburn_56132251_small">
            <a:extLst>
              <a:ext uri="{FF2B5EF4-FFF2-40B4-BE49-F238E27FC236}">
                <a16:creationId xmlns:a16="http://schemas.microsoft.com/office/drawing/2014/main" id="{8859C1E5-0AF8-43C6-9B70-580AADC83E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725" y="1663700"/>
            <a:ext cx="3717925" cy="2230438"/>
          </a:xfrm>
          <a:prstGeom prst="rect">
            <a:avLst/>
          </a:prstGeom>
          <a:noFill/>
          <a:ln w="38100">
            <a:solidFill>
              <a:srgbClr val="010066"/>
            </a:solidFill>
            <a:miter lim="800000"/>
            <a:headEnd/>
            <a:tailEnd/>
          </a:ln>
          <a:extLst>
            <a:ext uri="{909E8E84-426E-40DD-AFC4-6F175D3DCCD1}">
              <a14:hiddenFill xmlns:a14="http://schemas.microsoft.com/office/drawing/2010/main">
                <a:solidFill>
                  <a:srgbClr val="FFFFFF"/>
                </a:solidFill>
              </a14:hiddenFill>
            </a:ext>
          </a:extLst>
        </p:spPr>
      </p:pic>
      <p:sp>
        <p:nvSpPr>
          <p:cNvPr id="243714" name="Rectangle 2">
            <a:extLst>
              <a:ext uri="{FF2B5EF4-FFF2-40B4-BE49-F238E27FC236}">
                <a16:creationId xmlns:a16="http://schemas.microsoft.com/office/drawing/2014/main" id="{D2EB1F12-0BDD-4C24-949F-ADA3770EFE11}"/>
              </a:ext>
            </a:extLst>
          </p:cNvPr>
          <p:cNvSpPr>
            <a:spLocks noGrp="1" noChangeArrowheads="1"/>
          </p:cNvSpPr>
          <p:nvPr>
            <p:ph type="title"/>
          </p:nvPr>
        </p:nvSpPr>
        <p:spPr/>
        <p:txBody>
          <a:bodyPr/>
          <a:lstStyle/>
          <a:p>
            <a:r>
              <a:rPr lang="en-GB" altLang="en-US"/>
              <a:t>Effects of UV exposure</a:t>
            </a:r>
          </a:p>
        </p:txBody>
      </p:sp>
      <p:sp>
        <p:nvSpPr>
          <p:cNvPr id="243719" name="Text Box 7">
            <a:extLst>
              <a:ext uri="{FF2B5EF4-FFF2-40B4-BE49-F238E27FC236}">
                <a16:creationId xmlns:a16="http://schemas.microsoft.com/office/drawing/2014/main" id="{8B654A9C-BCE3-49AF-9E92-CA94E8EDA1EB}"/>
              </a:ext>
            </a:extLst>
          </p:cNvPr>
          <p:cNvSpPr txBox="1">
            <a:spLocks noChangeArrowheads="1"/>
          </p:cNvSpPr>
          <p:nvPr/>
        </p:nvSpPr>
        <p:spPr bwMode="auto">
          <a:xfrm>
            <a:off x="342900" y="784225"/>
            <a:ext cx="8189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Increased levels of ultraviolet light can lead to medical problems such as:</a:t>
            </a:r>
          </a:p>
        </p:txBody>
      </p:sp>
      <p:sp>
        <p:nvSpPr>
          <p:cNvPr id="243722" name="Text Box 10">
            <a:extLst>
              <a:ext uri="{FF2B5EF4-FFF2-40B4-BE49-F238E27FC236}">
                <a16:creationId xmlns:a16="http://schemas.microsoft.com/office/drawing/2014/main" id="{93B6F8EA-841F-4099-97F4-BF24F382D2FD}"/>
              </a:ext>
            </a:extLst>
          </p:cNvPr>
          <p:cNvSpPr txBox="1">
            <a:spLocks noChangeArrowheads="1"/>
          </p:cNvSpPr>
          <p:nvPr/>
        </p:nvSpPr>
        <p:spPr bwMode="auto">
          <a:xfrm>
            <a:off x="857250" y="3432175"/>
            <a:ext cx="3714750" cy="457200"/>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increased risk of sunburn</a:t>
            </a:r>
          </a:p>
        </p:txBody>
      </p:sp>
      <p:sp>
        <p:nvSpPr>
          <p:cNvPr id="243758" name="Text Box 46">
            <a:extLst>
              <a:ext uri="{FF2B5EF4-FFF2-40B4-BE49-F238E27FC236}">
                <a16:creationId xmlns:a16="http://schemas.microsoft.com/office/drawing/2014/main" id="{CAB59ADA-E31C-4CF8-B69A-653FF32F05D3}"/>
              </a:ext>
            </a:extLst>
          </p:cNvPr>
          <p:cNvSpPr txBox="1">
            <a:spLocks noChangeArrowheads="1"/>
          </p:cNvSpPr>
          <p:nvPr/>
        </p:nvSpPr>
        <p:spPr bwMode="auto">
          <a:xfrm>
            <a:off x="4608513" y="3432175"/>
            <a:ext cx="3686175" cy="442913"/>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300"/>
              <a:t>increased risk of cataracts</a:t>
            </a:r>
          </a:p>
        </p:txBody>
      </p:sp>
      <p:sp>
        <p:nvSpPr>
          <p:cNvPr id="243760" name="Text Box 48">
            <a:extLst>
              <a:ext uri="{FF2B5EF4-FFF2-40B4-BE49-F238E27FC236}">
                <a16:creationId xmlns:a16="http://schemas.microsoft.com/office/drawing/2014/main" id="{57BE2E3A-165A-489A-8976-3BA71DE0C3EF}"/>
              </a:ext>
            </a:extLst>
          </p:cNvPr>
          <p:cNvSpPr txBox="1">
            <a:spLocks noChangeArrowheads="1"/>
          </p:cNvSpPr>
          <p:nvPr/>
        </p:nvSpPr>
        <p:spPr bwMode="auto">
          <a:xfrm>
            <a:off x="846138" y="5715000"/>
            <a:ext cx="3724275" cy="442913"/>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300"/>
              <a:t>accelerated ageing of skin</a:t>
            </a:r>
          </a:p>
        </p:txBody>
      </p:sp>
      <p:sp>
        <p:nvSpPr>
          <p:cNvPr id="243761" name="Text Box 49">
            <a:extLst>
              <a:ext uri="{FF2B5EF4-FFF2-40B4-BE49-F238E27FC236}">
                <a16:creationId xmlns:a16="http://schemas.microsoft.com/office/drawing/2014/main" id="{AE7E6C29-4B0E-42A2-83E2-C87F78EC14AC}"/>
              </a:ext>
            </a:extLst>
          </p:cNvPr>
          <p:cNvSpPr txBox="1">
            <a:spLocks noChangeArrowheads="1"/>
          </p:cNvSpPr>
          <p:nvPr/>
        </p:nvSpPr>
        <p:spPr bwMode="auto">
          <a:xfrm>
            <a:off x="4597400" y="5715000"/>
            <a:ext cx="3724275" cy="427038"/>
          </a:xfrm>
          <a:prstGeom prst="rect">
            <a:avLst/>
          </a:prstGeom>
          <a:solidFill>
            <a:srgbClr val="FFFFFF">
              <a:alpha val="7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200"/>
              <a:t>increased risk of skin cancer</a:t>
            </a:r>
          </a:p>
        </p:txBody>
      </p:sp>
      <p:pic>
        <p:nvPicPr>
          <p:cNvPr id="13" name="Picture 19">
            <a:hlinkClick r:id="" action="ppaction://hlinkshowjump?jump=nextslide"/>
            <a:extLst>
              <a:ext uri="{FF2B5EF4-FFF2-40B4-BE49-F238E27FC236}">
                <a16:creationId xmlns:a16="http://schemas.microsoft.com/office/drawing/2014/main" id="{EDC24155-A52B-4590-824B-08C2B3C9E0F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37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7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3756"/>
                                        </p:tgtEl>
                                        <p:attrNameLst>
                                          <p:attrName>style.visibility</p:attrName>
                                        </p:attrNameLst>
                                      </p:cBhvr>
                                      <p:to>
                                        <p:strVal val="visible"/>
                                      </p:to>
                                    </p:set>
                                  </p:childTnLst>
                                </p:cTn>
                              </p:par>
                            </p:childTnLst>
                          </p:cTn>
                        </p:par>
                      </p:childTnLst>
                    </p:cTn>
                  </p:par>
                  <p:par>
                    <p:cTn id="13" fill="hold">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37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37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37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37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2" grpId="0" animBg="1"/>
      <p:bldP spid="243758" grpId="0" animBg="1"/>
      <p:bldP spid="243760" grpId="0" animBg="1"/>
      <p:bldP spid="2437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C92B106A-DFD2-463A-BE0E-992C18877E68}"/>
              </a:ext>
            </a:extLst>
          </p:cNvPr>
          <p:cNvSpPr>
            <a:spLocks noGrp="1" noChangeArrowheads="1"/>
          </p:cNvSpPr>
          <p:nvPr>
            <p:ph type="title"/>
          </p:nvPr>
        </p:nvSpPr>
        <p:spPr/>
        <p:txBody>
          <a:bodyPr/>
          <a:lstStyle/>
          <a:p>
            <a:r>
              <a:rPr lang="en-GB" altLang="en-US" dirty="0"/>
              <a:t>The Montreal Protocol</a:t>
            </a:r>
          </a:p>
        </p:txBody>
      </p:sp>
      <p:pic>
        <p:nvPicPr>
          <p:cNvPr id="8" name="Picture 19">
            <a:hlinkClick r:id="" action="ppaction://hlinkshowjump?jump=nextslide"/>
            <a:extLst>
              <a:ext uri="{FF2B5EF4-FFF2-40B4-BE49-F238E27FC236}">
                <a16:creationId xmlns:a16="http://schemas.microsoft.com/office/drawing/2014/main" id="{8BC2C2B0-6AB0-4A1E-90F8-D4A83A578E8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F397E8A8-43A8-468C-B1BC-1FF26C3BCCA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2690E482-61C8-4B55-8749-930F0CC9A06B}"/>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507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887A31B-0A48-4F79-AADC-F0F46698816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4358C97F-86AF-4AF8-BCC9-2F7AE8CB0138}"/>
              </a:ext>
            </a:extLst>
          </p:cNvPr>
          <p:cNvSpPr>
            <a:spLocks noGrp="1" noChangeArrowheads="1"/>
          </p:cNvSpPr>
          <p:nvPr>
            <p:ph type="title"/>
          </p:nvPr>
        </p:nvSpPr>
        <p:spPr/>
        <p:txBody>
          <a:bodyPr/>
          <a:lstStyle/>
          <a:p>
            <a:r>
              <a:rPr lang="en-GB" altLang="en-US"/>
              <a:t>CFCs in the atmosphere</a:t>
            </a:r>
          </a:p>
        </p:txBody>
      </p:sp>
      <p:sp>
        <p:nvSpPr>
          <p:cNvPr id="250884" name="Text Box 4">
            <a:extLst>
              <a:ext uri="{FF2B5EF4-FFF2-40B4-BE49-F238E27FC236}">
                <a16:creationId xmlns:a16="http://schemas.microsoft.com/office/drawing/2014/main" id="{E749851B-12C8-4AC6-8052-088621C09313}"/>
              </a:ext>
            </a:extLst>
          </p:cNvPr>
          <p:cNvSpPr txBox="1">
            <a:spLocks noChangeArrowheads="1"/>
          </p:cNvSpPr>
          <p:nvPr/>
        </p:nvSpPr>
        <p:spPr bwMode="auto">
          <a:xfrm>
            <a:off x="342900" y="1858963"/>
            <a:ext cx="44577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Under most conditions CFC molecules are inert, however, the ultraviolet light in the stratosphere is strong enough to break the molecules apart.</a:t>
            </a:r>
          </a:p>
        </p:txBody>
      </p:sp>
      <p:sp>
        <p:nvSpPr>
          <p:cNvPr id="250885" name="Text Box 5">
            <a:extLst>
              <a:ext uri="{FF2B5EF4-FFF2-40B4-BE49-F238E27FC236}">
                <a16:creationId xmlns:a16="http://schemas.microsoft.com/office/drawing/2014/main" id="{F62B996F-C8B2-4990-94CF-C179D09230CD}"/>
              </a:ext>
            </a:extLst>
          </p:cNvPr>
          <p:cNvSpPr txBox="1">
            <a:spLocks noChangeArrowheads="1"/>
          </p:cNvSpPr>
          <p:nvPr/>
        </p:nvSpPr>
        <p:spPr bwMode="auto">
          <a:xfrm>
            <a:off x="342900" y="4029075"/>
            <a:ext cx="4600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CFC molecules are broken down in the stratosphere to give highly reactive chlorine atoms.</a:t>
            </a:r>
          </a:p>
        </p:txBody>
      </p:sp>
      <p:pic>
        <p:nvPicPr>
          <p:cNvPr id="250887" name="Picture 7" descr="CFCs_earth and atmosphere">
            <a:extLst>
              <a:ext uri="{FF2B5EF4-FFF2-40B4-BE49-F238E27FC236}">
                <a16:creationId xmlns:a16="http://schemas.microsoft.com/office/drawing/2014/main" id="{95529D07-FDE7-450A-A061-07EB7F14F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75" y="1684338"/>
            <a:ext cx="3973513" cy="3973512"/>
          </a:xfrm>
          <a:prstGeom prst="rect">
            <a:avLst/>
          </a:prstGeom>
          <a:noFill/>
          <a:extLst>
            <a:ext uri="{909E8E84-426E-40DD-AFC4-6F175D3DCCD1}">
              <a14:hiddenFill xmlns:a14="http://schemas.microsoft.com/office/drawing/2010/main">
                <a:solidFill>
                  <a:srgbClr val="FFFFFF"/>
                </a:solidFill>
              </a14:hiddenFill>
            </a:ext>
          </a:extLst>
        </p:spPr>
      </p:pic>
      <p:sp>
        <p:nvSpPr>
          <p:cNvPr id="250888" name="AutoShape 8">
            <a:extLst>
              <a:ext uri="{FF2B5EF4-FFF2-40B4-BE49-F238E27FC236}">
                <a16:creationId xmlns:a16="http://schemas.microsoft.com/office/drawing/2014/main" id="{F4E78204-51B4-4FFB-92A1-27EC2339EF96}"/>
              </a:ext>
            </a:extLst>
          </p:cNvPr>
          <p:cNvSpPr>
            <a:spLocks noChangeArrowheads="1"/>
          </p:cNvSpPr>
          <p:nvPr/>
        </p:nvSpPr>
        <p:spPr bwMode="auto">
          <a:xfrm>
            <a:off x="1181100" y="5476875"/>
            <a:ext cx="6454775" cy="838200"/>
          </a:xfrm>
          <a:prstGeom prst="roundRect">
            <a:avLst>
              <a:gd name="adj" fmla="val 0"/>
            </a:avLst>
          </a:prstGeom>
          <a:solidFill>
            <a:srgbClr val="B80300"/>
          </a:solidFill>
          <a:ln w="44450" algn="ctr">
            <a:noFill/>
            <a:round/>
            <a:headEnd/>
            <a:tailEnd/>
          </a:ln>
          <a:effectLst/>
        </p:spPr>
        <p:txBody>
          <a:bodyPr anchor="ctr">
            <a:spAutoFit/>
          </a:bodyPr>
          <a:lstStyle/>
          <a:p>
            <a:endParaRPr lang="en-US" dirty="0"/>
          </a:p>
        </p:txBody>
      </p:sp>
      <p:sp>
        <p:nvSpPr>
          <p:cNvPr id="250892" name="Text Box 12">
            <a:extLst>
              <a:ext uri="{FF2B5EF4-FFF2-40B4-BE49-F238E27FC236}">
                <a16:creationId xmlns:a16="http://schemas.microsoft.com/office/drawing/2014/main" id="{D519A6A1-EEAE-4CF9-AC00-C2DA5AC9C1E7}"/>
              </a:ext>
            </a:extLst>
          </p:cNvPr>
          <p:cNvSpPr txBox="1">
            <a:spLocks noChangeArrowheads="1"/>
          </p:cNvSpPr>
          <p:nvPr/>
        </p:nvSpPr>
        <p:spPr bwMode="auto">
          <a:xfrm>
            <a:off x="1673225" y="5659438"/>
            <a:ext cx="1120775"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dirty="0">
                <a:solidFill>
                  <a:schemeClr val="bg1"/>
                </a:solidFill>
              </a:rPr>
              <a:t>CCl</a:t>
            </a:r>
            <a:r>
              <a:rPr lang="en-GB" altLang="en-US" b="1" baseline="-25000" dirty="0">
                <a:solidFill>
                  <a:schemeClr val="bg1"/>
                </a:solidFill>
              </a:rPr>
              <a:t>2</a:t>
            </a:r>
            <a:r>
              <a:rPr lang="en-GB" altLang="en-US" b="1" dirty="0">
                <a:solidFill>
                  <a:schemeClr val="bg1"/>
                </a:solidFill>
              </a:rPr>
              <a:t>F</a:t>
            </a:r>
            <a:r>
              <a:rPr lang="en-GB" altLang="en-US" b="1" baseline="-25000" dirty="0">
                <a:solidFill>
                  <a:schemeClr val="bg1"/>
                </a:solidFill>
              </a:rPr>
              <a:t>2</a:t>
            </a:r>
          </a:p>
        </p:txBody>
      </p:sp>
      <p:sp>
        <p:nvSpPr>
          <p:cNvPr id="250896" name="Text Box 16">
            <a:extLst>
              <a:ext uri="{FF2B5EF4-FFF2-40B4-BE49-F238E27FC236}">
                <a16:creationId xmlns:a16="http://schemas.microsoft.com/office/drawing/2014/main" id="{50471AD2-78EB-45AF-BB95-977D358AF07D}"/>
              </a:ext>
            </a:extLst>
          </p:cNvPr>
          <p:cNvSpPr txBox="1">
            <a:spLocks noChangeArrowheads="1"/>
          </p:cNvSpPr>
          <p:nvPr/>
        </p:nvSpPr>
        <p:spPr bwMode="auto">
          <a:xfrm>
            <a:off x="342900" y="784225"/>
            <a:ext cx="839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When CFCs are released into the environment they are dispersed by air currents and carried into the stratosphere.</a:t>
            </a:r>
          </a:p>
        </p:txBody>
      </p:sp>
      <p:grpSp>
        <p:nvGrpSpPr>
          <p:cNvPr id="250904" name="Group 24">
            <a:extLst>
              <a:ext uri="{FF2B5EF4-FFF2-40B4-BE49-F238E27FC236}">
                <a16:creationId xmlns:a16="http://schemas.microsoft.com/office/drawing/2014/main" id="{4FA78AD7-5850-4C27-B13E-C64BAE290610}"/>
              </a:ext>
            </a:extLst>
          </p:cNvPr>
          <p:cNvGrpSpPr>
            <a:grpSpLocks/>
          </p:cNvGrpSpPr>
          <p:nvPr/>
        </p:nvGrpSpPr>
        <p:grpSpPr bwMode="auto">
          <a:xfrm>
            <a:off x="4797425" y="5659438"/>
            <a:ext cx="2282825" cy="457200"/>
            <a:chOff x="3022" y="3565"/>
            <a:chExt cx="1438" cy="288"/>
          </a:xfrm>
        </p:grpSpPr>
        <p:sp>
          <p:nvSpPr>
            <p:cNvPr id="250891" name="Text Box 11">
              <a:extLst>
                <a:ext uri="{FF2B5EF4-FFF2-40B4-BE49-F238E27FC236}">
                  <a16:creationId xmlns:a16="http://schemas.microsoft.com/office/drawing/2014/main" id="{7141D5A0-E75C-42AD-9259-F1BAAD27053C}"/>
                </a:ext>
              </a:extLst>
            </p:cNvPr>
            <p:cNvSpPr txBox="1">
              <a:spLocks noChangeArrowheads="1"/>
            </p:cNvSpPr>
            <p:nvPr/>
          </p:nvSpPr>
          <p:spPr bwMode="auto">
            <a:xfrm>
              <a:off x="3768" y="3596"/>
              <a:ext cx="2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chemeClr val="bg1"/>
                  </a:solidFill>
                </a:rPr>
                <a:t>+</a:t>
              </a:r>
            </a:p>
          </p:txBody>
        </p:sp>
        <p:sp>
          <p:nvSpPr>
            <p:cNvPr id="250894" name="Text Box 14">
              <a:extLst>
                <a:ext uri="{FF2B5EF4-FFF2-40B4-BE49-F238E27FC236}">
                  <a16:creationId xmlns:a16="http://schemas.microsoft.com/office/drawing/2014/main" id="{D428E01F-9122-411F-8247-0BB528B169D6}"/>
                </a:ext>
              </a:extLst>
            </p:cNvPr>
            <p:cNvSpPr txBox="1">
              <a:spLocks noChangeArrowheads="1"/>
            </p:cNvSpPr>
            <p:nvPr/>
          </p:nvSpPr>
          <p:spPr bwMode="auto">
            <a:xfrm>
              <a:off x="4085" y="3565"/>
              <a:ext cx="375"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a:solidFill>
                    <a:schemeClr val="bg1"/>
                  </a:solidFill>
                </a:rPr>
                <a:t>Cl•</a:t>
              </a:r>
            </a:p>
          </p:txBody>
        </p:sp>
        <p:sp>
          <p:nvSpPr>
            <p:cNvPr id="250898" name="Text Box 18">
              <a:extLst>
                <a:ext uri="{FF2B5EF4-FFF2-40B4-BE49-F238E27FC236}">
                  <a16:creationId xmlns:a16="http://schemas.microsoft.com/office/drawing/2014/main" id="{0372943C-8B77-4177-B142-2FFC17718F9B}"/>
                </a:ext>
              </a:extLst>
            </p:cNvPr>
            <p:cNvSpPr txBox="1">
              <a:spLocks noChangeArrowheads="1"/>
            </p:cNvSpPr>
            <p:nvPr/>
          </p:nvSpPr>
          <p:spPr bwMode="auto">
            <a:xfrm>
              <a:off x="3022" y="3565"/>
              <a:ext cx="702"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a:solidFill>
                    <a:schemeClr val="bg1"/>
                  </a:solidFill>
                </a:rPr>
                <a:t>CClF</a:t>
              </a:r>
              <a:r>
                <a:rPr lang="en-GB" altLang="en-US" b="1" baseline="-25000">
                  <a:solidFill>
                    <a:schemeClr val="bg1"/>
                  </a:solidFill>
                </a:rPr>
                <a:t>2</a:t>
              </a:r>
              <a:r>
                <a:rPr lang="en-GB" altLang="en-US" b="1">
                  <a:solidFill>
                    <a:schemeClr val="bg1"/>
                  </a:solidFill>
                </a:rPr>
                <a:t>•</a:t>
              </a:r>
            </a:p>
          </p:txBody>
        </p:sp>
      </p:grpSp>
      <p:sp>
        <p:nvSpPr>
          <p:cNvPr id="250899" name="Text Box 19">
            <a:extLst>
              <a:ext uri="{FF2B5EF4-FFF2-40B4-BE49-F238E27FC236}">
                <a16:creationId xmlns:a16="http://schemas.microsoft.com/office/drawing/2014/main" id="{40329599-B550-4D63-AFBD-7035A8F503E3}"/>
              </a:ext>
            </a:extLst>
          </p:cNvPr>
          <p:cNvSpPr txBox="1">
            <a:spLocks noChangeArrowheads="1"/>
          </p:cNvSpPr>
          <p:nvPr/>
        </p:nvSpPr>
        <p:spPr bwMode="auto">
          <a:xfrm>
            <a:off x="3006725" y="5502275"/>
            <a:ext cx="15049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200" i="1">
                <a:solidFill>
                  <a:schemeClr val="bg1"/>
                </a:solidFill>
              </a:rPr>
              <a:t>UV light</a:t>
            </a:r>
            <a:r>
              <a:rPr lang="en-GB" altLang="en-US">
                <a:solidFill>
                  <a:schemeClr val="bg1"/>
                </a:solidFill>
              </a:rPr>
              <a:t>  </a:t>
            </a:r>
          </a:p>
        </p:txBody>
      </p:sp>
      <p:sp>
        <p:nvSpPr>
          <p:cNvPr id="250900" name="Line 20">
            <a:extLst>
              <a:ext uri="{FF2B5EF4-FFF2-40B4-BE49-F238E27FC236}">
                <a16:creationId xmlns:a16="http://schemas.microsoft.com/office/drawing/2014/main" id="{6A94EFB8-2D68-4105-A22A-C1A9DD7B07E3}"/>
              </a:ext>
            </a:extLst>
          </p:cNvPr>
          <p:cNvSpPr>
            <a:spLocks noChangeShapeType="1"/>
          </p:cNvSpPr>
          <p:nvPr/>
        </p:nvSpPr>
        <p:spPr bwMode="auto">
          <a:xfrm flipV="1">
            <a:off x="2952750" y="5970588"/>
            <a:ext cx="1749425" cy="0"/>
          </a:xfrm>
          <a:prstGeom prst="line">
            <a:avLst/>
          </a:prstGeom>
          <a:noFill/>
          <a:ln w="38100">
            <a:solidFill>
              <a:schemeClr val="bg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solidFill>
                <a:schemeClr val="bg1"/>
              </a:solidFill>
            </a:endParaRPr>
          </a:p>
        </p:txBody>
      </p:sp>
      <p:pic>
        <p:nvPicPr>
          <p:cNvPr id="17" name="Picture 19">
            <a:hlinkClick r:id="" action="ppaction://hlinkshowjump?jump=nextslide"/>
            <a:extLst>
              <a:ext uri="{FF2B5EF4-FFF2-40B4-BE49-F238E27FC236}">
                <a16:creationId xmlns:a16="http://schemas.microsoft.com/office/drawing/2014/main" id="{68944B0F-E690-40F6-9E85-1C415CE5541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5" descr="notes_icon">
            <a:extLst>
              <a:ext uri="{FF2B5EF4-FFF2-40B4-BE49-F238E27FC236}">
                <a16:creationId xmlns:a16="http://schemas.microsoft.com/office/drawing/2014/main" id="{AFED6B1A-58DE-4D36-97AF-B2A55FC26744}"/>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19" name="Picture 9">
            <a:extLst>
              <a:ext uri="{FF2B5EF4-FFF2-40B4-BE49-F238E27FC236}">
                <a16:creationId xmlns:a16="http://schemas.microsoft.com/office/drawing/2014/main" id="{5B9EE192-1DEA-483D-88E4-67638660B57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8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08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0892"/>
                                        </p:tgtEl>
                                        <p:attrNameLst>
                                          <p:attrName>style.visibility</p:attrName>
                                        </p:attrNameLst>
                                      </p:cBhvr>
                                      <p:to>
                                        <p:strVal val="visible"/>
                                      </p:to>
                                    </p:set>
                                  </p:childTnLst>
                                </p:cTn>
                              </p:par>
                            </p:childTnLst>
                          </p:cTn>
                        </p:par>
                        <p:par>
                          <p:cTn id="17" fill="hold" nodeType="afterGroup">
                            <p:stCondLst>
                              <p:cond delay="0"/>
                            </p:stCondLst>
                            <p:childTnLst>
                              <p:par>
                                <p:cTn id="18" presetID="22" presetClass="entr" presetSubtype="8" fill="hold" nodeType="afterEffect">
                                  <p:stCondLst>
                                    <p:cond delay="0"/>
                                  </p:stCondLst>
                                  <p:childTnLst>
                                    <p:set>
                                      <p:cBhvr>
                                        <p:cTn id="19" dur="1" fill="hold">
                                          <p:stCondLst>
                                            <p:cond delay="0"/>
                                          </p:stCondLst>
                                        </p:cTn>
                                        <p:tgtEl>
                                          <p:spTgt spid="250900"/>
                                        </p:tgtEl>
                                        <p:attrNameLst>
                                          <p:attrName>style.visibility</p:attrName>
                                        </p:attrNameLst>
                                      </p:cBhvr>
                                      <p:to>
                                        <p:strVal val="visible"/>
                                      </p:to>
                                    </p:set>
                                    <p:animEffect transition="in" filter="wipe(left)">
                                      <p:cBhvr>
                                        <p:cTn id="20" dur="500"/>
                                        <p:tgtEl>
                                          <p:spTgt spid="250900"/>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50899"/>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25090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p:bldP spid="250885" grpId="0"/>
      <p:bldP spid="250892" grpId="0"/>
      <p:bldP spid="2508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ACF57162-81B0-45E4-8742-D935F6DB5DBD}"/>
              </a:ext>
            </a:extLst>
          </p:cNvPr>
          <p:cNvSpPr>
            <a:spLocks noGrp="1" noChangeArrowheads="1"/>
          </p:cNvSpPr>
          <p:nvPr>
            <p:ph type="title"/>
          </p:nvPr>
        </p:nvSpPr>
        <p:spPr/>
        <p:txBody>
          <a:bodyPr/>
          <a:lstStyle/>
          <a:p>
            <a:r>
              <a:rPr lang="en-GB" altLang="en-US" dirty="0"/>
              <a:t>Free radical formation</a:t>
            </a:r>
          </a:p>
        </p:txBody>
      </p:sp>
      <p:pic>
        <p:nvPicPr>
          <p:cNvPr id="7" name="Picture 19">
            <a:hlinkClick r:id="" action="ppaction://hlinkshowjump?jump=nextslide"/>
            <a:extLst>
              <a:ext uri="{FF2B5EF4-FFF2-40B4-BE49-F238E27FC236}">
                <a16:creationId xmlns:a16="http://schemas.microsoft.com/office/drawing/2014/main" id="{D9758F1E-368D-4FFD-B08F-6363A78EB5D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F76535B-5967-4A24-855F-5E3DF3DA833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435F3830-45C3-4647-81FD-DE96BB11E96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4721F9D-75F1-4805-8BAE-C5AFB202DDB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711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C7D51EC-DE45-4CE4-94D3-C7AA8030C77A}"/>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62" name="AutoShape 26">
            <a:extLst>
              <a:ext uri="{FF2B5EF4-FFF2-40B4-BE49-F238E27FC236}">
                <a16:creationId xmlns:a16="http://schemas.microsoft.com/office/drawing/2014/main" id="{A4B9091A-1493-4772-BCBD-1A8130DFB78C}"/>
              </a:ext>
            </a:extLst>
          </p:cNvPr>
          <p:cNvSpPr>
            <a:spLocks noChangeArrowheads="1"/>
          </p:cNvSpPr>
          <p:nvPr/>
        </p:nvSpPr>
        <p:spPr bwMode="auto">
          <a:xfrm>
            <a:off x="1323975" y="3819525"/>
            <a:ext cx="6454775" cy="838200"/>
          </a:xfrm>
          <a:prstGeom prst="roundRect">
            <a:avLst>
              <a:gd name="adj" fmla="val 0"/>
            </a:avLst>
          </a:prstGeom>
          <a:solidFill>
            <a:srgbClr val="B80300"/>
          </a:solidFill>
          <a:ln w="44450" algn="ctr">
            <a:noFill/>
            <a:round/>
            <a:headEnd/>
            <a:tailEnd/>
          </a:ln>
          <a:effectLst/>
        </p:spPr>
        <p:txBody>
          <a:bodyPr anchor="ctr">
            <a:spAutoFit/>
          </a:bodyPr>
          <a:lstStyle/>
          <a:p>
            <a:endParaRPr lang="en-US"/>
          </a:p>
        </p:txBody>
      </p:sp>
      <p:sp>
        <p:nvSpPr>
          <p:cNvPr id="219160" name="AutoShape 24">
            <a:extLst>
              <a:ext uri="{FF2B5EF4-FFF2-40B4-BE49-F238E27FC236}">
                <a16:creationId xmlns:a16="http://schemas.microsoft.com/office/drawing/2014/main" id="{99B438A9-AC9D-4C96-8A1A-0639D485A3AC}"/>
              </a:ext>
            </a:extLst>
          </p:cNvPr>
          <p:cNvSpPr>
            <a:spLocks noChangeArrowheads="1"/>
          </p:cNvSpPr>
          <p:nvPr/>
        </p:nvSpPr>
        <p:spPr bwMode="auto">
          <a:xfrm>
            <a:off x="1238250" y="1778000"/>
            <a:ext cx="6454775" cy="838200"/>
          </a:xfrm>
          <a:prstGeom prst="roundRect">
            <a:avLst>
              <a:gd name="adj" fmla="val 0"/>
            </a:avLst>
          </a:prstGeom>
          <a:solidFill>
            <a:srgbClr val="B80300"/>
          </a:solidFill>
          <a:ln w="44450" algn="ctr">
            <a:noFill/>
            <a:round/>
            <a:headEnd/>
            <a:tailEnd/>
          </a:ln>
          <a:effectLst/>
        </p:spPr>
        <p:txBody>
          <a:bodyPr anchor="ctr">
            <a:spAutoFit/>
          </a:bodyPr>
          <a:lstStyle/>
          <a:p>
            <a:endParaRPr lang="en-US"/>
          </a:p>
        </p:txBody>
      </p:sp>
      <p:sp>
        <p:nvSpPr>
          <p:cNvPr id="219138" name="Rectangle 2">
            <a:extLst>
              <a:ext uri="{FF2B5EF4-FFF2-40B4-BE49-F238E27FC236}">
                <a16:creationId xmlns:a16="http://schemas.microsoft.com/office/drawing/2014/main" id="{B55D9821-85D3-4EBD-A3CC-8578922BA9A7}"/>
              </a:ext>
            </a:extLst>
          </p:cNvPr>
          <p:cNvSpPr>
            <a:spLocks noGrp="1" noChangeArrowheads="1"/>
          </p:cNvSpPr>
          <p:nvPr>
            <p:ph type="title"/>
          </p:nvPr>
        </p:nvSpPr>
        <p:spPr/>
        <p:txBody>
          <a:bodyPr/>
          <a:lstStyle/>
          <a:p>
            <a:r>
              <a:rPr lang="en-GB" altLang="en-US"/>
              <a:t>Reaction with ozone</a:t>
            </a:r>
          </a:p>
        </p:txBody>
      </p:sp>
      <p:grpSp>
        <p:nvGrpSpPr>
          <p:cNvPr id="219167" name="Group 31">
            <a:extLst>
              <a:ext uri="{FF2B5EF4-FFF2-40B4-BE49-F238E27FC236}">
                <a16:creationId xmlns:a16="http://schemas.microsoft.com/office/drawing/2014/main" id="{F61D4BF4-0BCE-4A1D-8687-37F94B0C8F36}"/>
              </a:ext>
            </a:extLst>
          </p:cNvPr>
          <p:cNvGrpSpPr>
            <a:grpSpLocks/>
          </p:cNvGrpSpPr>
          <p:nvPr/>
        </p:nvGrpSpPr>
        <p:grpSpPr bwMode="auto">
          <a:xfrm>
            <a:off x="2133600" y="1957388"/>
            <a:ext cx="4640263" cy="492125"/>
            <a:chOff x="1344" y="1233"/>
            <a:chExt cx="2923" cy="310"/>
          </a:xfrm>
        </p:grpSpPr>
        <p:sp>
          <p:nvSpPr>
            <p:cNvPr id="219142" name="Text Box 6">
              <a:extLst>
                <a:ext uri="{FF2B5EF4-FFF2-40B4-BE49-F238E27FC236}">
                  <a16:creationId xmlns:a16="http://schemas.microsoft.com/office/drawing/2014/main" id="{2964E5B4-93C7-492B-8CFA-189C574B817A}"/>
                </a:ext>
              </a:extLst>
            </p:cNvPr>
            <p:cNvSpPr txBox="1">
              <a:spLocks noChangeArrowheads="1"/>
            </p:cNvSpPr>
            <p:nvPr/>
          </p:nvSpPr>
          <p:spPr bwMode="auto">
            <a:xfrm>
              <a:off x="1780" y="1252"/>
              <a:ext cx="2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chemeClr val="bg1"/>
                  </a:solidFill>
                </a:rPr>
                <a:t>+</a:t>
              </a:r>
            </a:p>
          </p:txBody>
        </p:sp>
        <p:sp>
          <p:nvSpPr>
            <p:cNvPr id="219143" name="Text Box 7">
              <a:extLst>
                <a:ext uri="{FF2B5EF4-FFF2-40B4-BE49-F238E27FC236}">
                  <a16:creationId xmlns:a16="http://schemas.microsoft.com/office/drawing/2014/main" id="{EBD372C4-93B6-4C86-973D-E29B874A80CF}"/>
                </a:ext>
              </a:extLst>
            </p:cNvPr>
            <p:cNvSpPr txBox="1">
              <a:spLocks noChangeArrowheads="1"/>
            </p:cNvSpPr>
            <p:nvPr/>
          </p:nvSpPr>
          <p:spPr bwMode="auto">
            <a:xfrm>
              <a:off x="2570" y="1252"/>
              <a:ext cx="40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b="1" dirty="0">
                  <a:solidFill>
                    <a:schemeClr val="bg1"/>
                  </a:solidFill>
                  <a:cs typeface="Arial" panose="020B0604020202020204" pitchFamily="34" charset="0"/>
                  <a:sym typeface="Monotype Sorts" pitchFamily="2" charset="2"/>
                </a:rPr>
                <a:t>→</a:t>
              </a:r>
              <a:endParaRPr lang="en-GB" altLang="en-US" b="1" dirty="0">
                <a:solidFill>
                  <a:schemeClr val="bg1"/>
                </a:solidFill>
                <a:sym typeface="Monotype Sorts" pitchFamily="2" charset="2"/>
              </a:endParaRPr>
            </a:p>
          </p:txBody>
        </p:sp>
        <p:sp>
          <p:nvSpPr>
            <p:cNvPr id="219144" name="Text Box 8">
              <a:extLst>
                <a:ext uri="{FF2B5EF4-FFF2-40B4-BE49-F238E27FC236}">
                  <a16:creationId xmlns:a16="http://schemas.microsoft.com/office/drawing/2014/main" id="{824BBA20-1C61-47A9-8886-AE5938DB7975}"/>
                </a:ext>
              </a:extLst>
            </p:cNvPr>
            <p:cNvSpPr txBox="1">
              <a:spLocks noChangeArrowheads="1"/>
            </p:cNvSpPr>
            <p:nvPr/>
          </p:nvSpPr>
          <p:spPr bwMode="auto">
            <a:xfrm>
              <a:off x="3570" y="1252"/>
              <a:ext cx="2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chemeClr val="bg1"/>
                  </a:solidFill>
                </a:rPr>
                <a:t>+</a:t>
              </a:r>
            </a:p>
          </p:txBody>
        </p:sp>
        <p:sp>
          <p:nvSpPr>
            <p:cNvPr id="219145" name="Text Box 9">
              <a:extLst>
                <a:ext uri="{FF2B5EF4-FFF2-40B4-BE49-F238E27FC236}">
                  <a16:creationId xmlns:a16="http://schemas.microsoft.com/office/drawing/2014/main" id="{C386E1AC-3CA6-4929-8183-B0B000783EE6}"/>
                </a:ext>
              </a:extLst>
            </p:cNvPr>
            <p:cNvSpPr txBox="1">
              <a:spLocks noChangeArrowheads="1"/>
            </p:cNvSpPr>
            <p:nvPr/>
          </p:nvSpPr>
          <p:spPr bwMode="auto">
            <a:xfrm>
              <a:off x="1344" y="1233"/>
              <a:ext cx="375"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dirty="0">
                  <a:solidFill>
                    <a:schemeClr val="bg1"/>
                  </a:solidFill>
                </a:rPr>
                <a:t>Cl•</a:t>
              </a:r>
            </a:p>
          </p:txBody>
        </p:sp>
        <p:sp>
          <p:nvSpPr>
            <p:cNvPr id="219146" name="Text Box 10">
              <a:extLst>
                <a:ext uri="{FF2B5EF4-FFF2-40B4-BE49-F238E27FC236}">
                  <a16:creationId xmlns:a16="http://schemas.microsoft.com/office/drawing/2014/main" id="{0812CE26-3197-4F60-B0A4-C4D77DC62BD7}"/>
                </a:ext>
              </a:extLst>
            </p:cNvPr>
            <p:cNvSpPr txBox="1">
              <a:spLocks noChangeArrowheads="1"/>
            </p:cNvSpPr>
            <p:nvPr/>
          </p:nvSpPr>
          <p:spPr bwMode="auto">
            <a:xfrm>
              <a:off x="2140" y="1233"/>
              <a:ext cx="336"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a:solidFill>
                    <a:schemeClr val="bg1"/>
                  </a:solidFill>
                </a:rPr>
                <a:t>O</a:t>
              </a:r>
              <a:r>
                <a:rPr lang="en-GB" altLang="en-US" b="1" baseline="-25000">
                  <a:solidFill>
                    <a:schemeClr val="bg1"/>
                  </a:solidFill>
                </a:rPr>
                <a:t>3</a:t>
              </a:r>
            </a:p>
          </p:txBody>
        </p:sp>
        <p:sp>
          <p:nvSpPr>
            <p:cNvPr id="219147" name="Text Box 11">
              <a:extLst>
                <a:ext uri="{FF2B5EF4-FFF2-40B4-BE49-F238E27FC236}">
                  <a16:creationId xmlns:a16="http://schemas.microsoft.com/office/drawing/2014/main" id="{4E0E1524-52D5-4524-A81B-2A908CAE5BEB}"/>
                </a:ext>
              </a:extLst>
            </p:cNvPr>
            <p:cNvSpPr txBox="1">
              <a:spLocks noChangeArrowheads="1"/>
            </p:cNvSpPr>
            <p:nvPr/>
          </p:nvSpPr>
          <p:spPr bwMode="auto">
            <a:xfrm>
              <a:off x="2985" y="1233"/>
              <a:ext cx="524"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dirty="0" err="1">
                  <a:solidFill>
                    <a:schemeClr val="bg1"/>
                  </a:solidFill>
                </a:rPr>
                <a:t>ClO</a:t>
              </a:r>
              <a:r>
                <a:rPr lang="en-GB" altLang="en-US" b="1" dirty="0">
                  <a:solidFill>
                    <a:schemeClr val="bg1"/>
                  </a:solidFill>
                </a:rPr>
                <a:t>•</a:t>
              </a:r>
            </a:p>
          </p:txBody>
        </p:sp>
        <p:sp>
          <p:nvSpPr>
            <p:cNvPr id="219148" name="Text Box 12">
              <a:extLst>
                <a:ext uri="{FF2B5EF4-FFF2-40B4-BE49-F238E27FC236}">
                  <a16:creationId xmlns:a16="http://schemas.microsoft.com/office/drawing/2014/main" id="{C9885EF7-D602-47D8-BFD5-840271658A54}"/>
                </a:ext>
              </a:extLst>
            </p:cNvPr>
            <p:cNvSpPr txBox="1">
              <a:spLocks noChangeArrowheads="1"/>
            </p:cNvSpPr>
            <p:nvPr/>
          </p:nvSpPr>
          <p:spPr bwMode="auto">
            <a:xfrm>
              <a:off x="3931" y="1233"/>
              <a:ext cx="336"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a:solidFill>
                    <a:schemeClr val="bg1"/>
                  </a:solidFill>
                </a:rPr>
                <a:t>O</a:t>
              </a:r>
              <a:r>
                <a:rPr lang="en-GB" altLang="en-US" b="1" baseline="-25000">
                  <a:solidFill>
                    <a:schemeClr val="bg1"/>
                  </a:solidFill>
                </a:rPr>
                <a:t>2</a:t>
              </a:r>
            </a:p>
          </p:txBody>
        </p:sp>
      </p:grpSp>
      <p:grpSp>
        <p:nvGrpSpPr>
          <p:cNvPr id="219168" name="Group 32">
            <a:extLst>
              <a:ext uri="{FF2B5EF4-FFF2-40B4-BE49-F238E27FC236}">
                <a16:creationId xmlns:a16="http://schemas.microsoft.com/office/drawing/2014/main" id="{F76CE25D-8230-4353-A469-3B1A1A1A3879}"/>
              </a:ext>
            </a:extLst>
          </p:cNvPr>
          <p:cNvGrpSpPr>
            <a:grpSpLocks/>
          </p:cNvGrpSpPr>
          <p:nvPr/>
        </p:nvGrpSpPr>
        <p:grpSpPr bwMode="auto">
          <a:xfrm>
            <a:off x="2078038" y="4022725"/>
            <a:ext cx="4841875" cy="492125"/>
            <a:chOff x="1309" y="2534"/>
            <a:chExt cx="3050" cy="310"/>
          </a:xfrm>
        </p:grpSpPr>
        <p:sp>
          <p:nvSpPr>
            <p:cNvPr id="219151" name="Text Box 15">
              <a:extLst>
                <a:ext uri="{FF2B5EF4-FFF2-40B4-BE49-F238E27FC236}">
                  <a16:creationId xmlns:a16="http://schemas.microsoft.com/office/drawing/2014/main" id="{C253F75C-F72B-4079-8820-555891CEDFC2}"/>
                </a:ext>
              </a:extLst>
            </p:cNvPr>
            <p:cNvSpPr txBox="1">
              <a:spLocks noChangeArrowheads="1"/>
            </p:cNvSpPr>
            <p:nvPr/>
          </p:nvSpPr>
          <p:spPr bwMode="auto">
            <a:xfrm>
              <a:off x="1818" y="2553"/>
              <a:ext cx="2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chemeClr val="bg1"/>
                  </a:solidFill>
                </a:rPr>
                <a:t>+</a:t>
              </a:r>
            </a:p>
          </p:txBody>
        </p:sp>
        <p:sp>
          <p:nvSpPr>
            <p:cNvPr id="219152" name="Text Box 16">
              <a:extLst>
                <a:ext uri="{FF2B5EF4-FFF2-40B4-BE49-F238E27FC236}">
                  <a16:creationId xmlns:a16="http://schemas.microsoft.com/office/drawing/2014/main" id="{D48CECA1-EF8B-4346-BCBE-72D0FC319718}"/>
                </a:ext>
              </a:extLst>
            </p:cNvPr>
            <p:cNvSpPr txBox="1">
              <a:spLocks noChangeArrowheads="1"/>
            </p:cNvSpPr>
            <p:nvPr/>
          </p:nvSpPr>
          <p:spPr bwMode="auto">
            <a:xfrm>
              <a:off x="2608" y="2553"/>
              <a:ext cx="3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b="1" dirty="0">
                  <a:solidFill>
                    <a:schemeClr val="bg1"/>
                  </a:solidFill>
                  <a:cs typeface="Arial" panose="020B0604020202020204" pitchFamily="34" charset="0"/>
                  <a:sym typeface="Monotype Sorts" pitchFamily="2" charset="2"/>
                </a:rPr>
                <a:t>→</a:t>
              </a:r>
              <a:endParaRPr lang="en-GB" altLang="en-US" b="1" dirty="0">
                <a:solidFill>
                  <a:schemeClr val="bg1"/>
                </a:solidFill>
                <a:sym typeface="Monotype Sorts" pitchFamily="2" charset="2"/>
              </a:endParaRPr>
            </a:p>
          </p:txBody>
        </p:sp>
        <p:sp>
          <p:nvSpPr>
            <p:cNvPr id="219153" name="Text Box 17">
              <a:extLst>
                <a:ext uri="{FF2B5EF4-FFF2-40B4-BE49-F238E27FC236}">
                  <a16:creationId xmlns:a16="http://schemas.microsoft.com/office/drawing/2014/main" id="{AAFF7EF6-A604-49CA-B629-5EC90F35C362}"/>
                </a:ext>
              </a:extLst>
            </p:cNvPr>
            <p:cNvSpPr txBox="1">
              <a:spLocks noChangeArrowheads="1"/>
            </p:cNvSpPr>
            <p:nvPr/>
          </p:nvSpPr>
          <p:spPr bwMode="auto">
            <a:xfrm>
              <a:off x="3608" y="2553"/>
              <a:ext cx="2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a:solidFill>
                    <a:schemeClr val="bg1"/>
                  </a:solidFill>
                </a:rPr>
                <a:t>+</a:t>
              </a:r>
            </a:p>
          </p:txBody>
        </p:sp>
        <p:sp>
          <p:nvSpPr>
            <p:cNvPr id="219154" name="Text Box 18">
              <a:extLst>
                <a:ext uri="{FF2B5EF4-FFF2-40B4-BE49-F238E27FC236}">
                  <a16:creationId xmlns:a16="http://schemas.microsoft.com/office/drawing/2014/main" id="{FAFBA6E8-573F-4431-AE97-946A3999C457}"/>
                </a:ext>
              </a:extLst>
            </p:cNvPr>
            <p:cNvSpPr txBox="1">
              <a:spLocks noChangeArrowheads="1"/>
            </p:cNvSpPr>
            <p:nvPr/>
          </p:nvSpPr>
          <p:spPr bwMode="auto">
            <a:xfrm>
              <a:off x="1309" y="2534"/>
              <a:ext cx="524"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a:solidFill>
                    <a:schemeClr val="bg1"/>
                  </a:solidFill>
                </a:rPr>
                <a:t>ClO</a:t>
              </a:r>
              <a:r>
                <a:rPr lang="en-GB" altLang="en-US" b="1">
                  <a:solidFill>
                    <a:schemeClr val="bg1"/>
                  </a:solidFill>
                  <a:cs typeface="Arial" panose="020B0604020202020204" pitchFamily="34" charset="0"/>
                </a:rPr>
                <a:t>•</a:t>
              </a:r>
            </a:p>
          </p:txBody>
        </p:sp>
        <p:sp>
          <p:nvSpPr>
            <p:cNvPr id="219155" name="Text Box 19">
              <a:extLst>
                <a:ext uri="{FF2B5EF4-FFF2-40B4-BE49-F238E27FC236}">
                  <a16:creationId xmlns:a16="http://schemas.microsoft.com/office/drawing/2014/main" id="{09C1050D-0987-481B-907E-666B109D54EF}"/>
                </a:ext>
              </a:extLst>
            </p:cNvPr>
            <p:cNvSpPr txBox="1">
              <a:spLocks noChangeArrowheads="1"/>
            </p:cNvSpPr>
            <p:nvPr/>
          </p:nvSpPr>
          <p:spPr bwMode="auto">
            <a:xfrm>
              <a:off x="2178" y="2534"/>
              <a:ext cx="336"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a:solidFill>
                    <a:schemeClr val="bg1"/>
                  </a:solidFill>
                </a:rPr>
                <a:t>O</a:t>
              </a:r>
              <a:r>
                <a:rPr lang="en-GB" altLang="en-US" b="1" baseline="-25000">
                  <a:solidFill>
                    <a:schemeClr val="bg1"/>
                  </a:solidFill>
                </a:rPr>
                <a:t>3</a:t>
              </a:r>
            </a:p>
          </p:txBody>
        </p:sp>
        <p:sp>
          <p:nvSpPr>
            <p:cNvPr id="219156" name="Text Box 20">
              <a:extLst>
                <a:ext uri="{FF2B5EF4-FFF2-40B4-BE49-F238E27FC236}">
                  <a16:creationId xmlns:a16="http://schemas.microsoft.com/office/drawing/2014/main" id="{9FA2537B-AC0E-4867-A99C-735C57E790E8}"/>
                </a:ext>
              </a:extLst>
            </p:cNvPr>
            <p:cNvSpPr txBox="1">
              <a:spLocks noChangeArrowheads="1"/>
            </p:cNvSpPr>
            <p:nvPr/>
          </p:nvSpPr>
          <p:spPr bwMode="auto">
            <a:xfrm>
              <a:off x="3097" y="2534"/>
              <a:ext cx="375"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a:solidFill>
                    <a:schemeClr val="bg1"/>
                  </a:solidFill>
                </a:rPr>
                <a:t>Cl•</a:t>
              </a:r>
            </a:p>
          </p:txBody>
        </p:sp>
        <p:sp>
          <p:nvSpPr>
            <p:cNvPr id="219157" name="Text Box 21">
              <a:extLst>
                <a:ext uri="{FF2B5EF4-FFF2-40B4-BE49-F238E27FC236}">
                  <a16:creationId xmlns:a16="http://schemas.microsoft.com/office/drawing/2014/main" id="{38D2D97A-3540-4C16-9882-F1A93FA983E5}"/>
                </a:ext>
              </a:extLst>
            </p:cNvPr>
            <p:cNvSpPr txBox="1">
              <a:spLocks noChangeArrowheads="1"/>
            </p:cNvSpPr>
            <p:nvPr/>
          </p:nvSpPr>
          <p:spPr bwMode="auto">
            <a:xfrm>
              <a:off x="3916" y="2534"/>
              <a:ext cx="443"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a:solidFill>
                    <a:schemeClr val="bg1"/>
                  </a:solidFill>
                </a:rPr>
                <a:t>2O</a:t>
              </a:r>
              <a:r>
                <a:rPr lang="en-GB" altLang="en-US" b="1" baseline="-25000">
                  <a:solidFill>
                    <a:schemeClr val="bg1"/>
                  </a:solidFill>
                </a:rPr>
                <a:t>2</a:t>
              </a:r>
            </a:p>
          </p:txBody>
        </p:sp>
      </p:grpSp>
      <p:sp>
        <p:nvSpPr>
          <p:cNvPr id="219159" name="Text Box 23">
            <a:extLst>
              <a:ext uri="{FF2B5EF4-FFF2-40B4-BE49-F238E27FC236}">
                <a16:creationId xmlns:a16="http://schemas.microsoft.com/office/drawing/2014/main" id="{030C0B5D-3C18-4996-AB87-F7B1445D7D48}"/>
              </a:ext>
            </a:extLst>
          </p:cNvPr>
          <p:cNvSpPr txBox="1">
            <a:spLocks noChangeArrowheads="1"/>
          </p:cNvSpPr>
          <p:nvPr/>
        </p:nvSpPr>
        <p:spPr bwMode="auto">
          <a:xfrm>
            <a:off x="342900" y="784225"/>
            <a:ext cx="8189913" cy="83099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Chlorine free radicals react with ozone. This produces another free radical species: </a:t>
            </a:r>
            <a:r>
              <a:rPr lang="en-GB" altLang="en-US" dirty="0" err="1">
                <a:solidFill>
                  <a:srgbClr val="010066"/>
                </a:solidFill>
              </a:rPr>
              <a:t>ClO</a:t>
            </a:r>
            <a:r>
              <a:rPr lang="en-GB" altLang="en-US" b="1" dirty="0">
                <a:solidFill>
                  <a:srgbClr val="010066"/>
                </a:solidFill>
              </a:rPr>
              <a:t>•</a:t>
            </a:r>
            <a:r>
              <a:rPr lang="en-GB" altLang="en-US" dirty="0">
                <a:solidFill>
                  <a:srgbClr val="010066"/>
                </a:solidFill>
              </a:rPr>
              <a:t>.</a:t>
            </a:r>
          </a:p>
        </p:txBody>
      </p:sp>
      <p:sp>
        <p:nvSpPr>
          <p:cNvPr id="219163" name="Text Box 27">
            <a:extLst>
              <a:ext uri="{FF2B5EF4-FFF2-40B4-BE49-F238E27FC236}">
                <a16:creationId xmlns:a16="http://schemas.microsoft.com/office/drawing/2014/main" id="{1B544E27-7AE2-493C-BB45-8870402486B2}"/>
              </a:ext>
            </a:extLst>
          </p:cNvPr>
          <p:cNvSpPr txBox="1">
            <a:spLocks noChangeArrowheads="1"/>
          </p:cNvSpPr>
          <p:nvPr/>
        </p:nvSpPr>
        <p:spPr bwMode="auto">
          <a:xfrm>
            <a:off x="342900" y="2844800"/>
            <a:ext cx="8189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10066"/>
                </a:solidFill>
              </a:rPr>
              <a:t>ClO</a:t>
            </a:r>
            <a:r>
              <a:rPr lang="en-GB" altLang="en-US" b="1">
                <a:solidFill>
                  <a:srgbClr val="010066"/>
                </a:solidFill>
              </a:rPr>
              <a:t>•</a:t>
            </a:r>
            <a:r>
              <a:rPr lang="en-GB" altLang="en-US">
                <a:solidFill>
                  <a:srgbClr val="010066"/>
                </a:solidFill>
              </a:rPr>
              <a:t> can also react with ozone. This reaction regenerates </a:t>
            </a:r>
            <a:br>
              <a:rPr lang="en-GB" altLang="en-US">
                <a:solidFill>
                  <a:srgbClr val="010066"/>
                </a:solidFill>
              </a:rPr>
            </a:br>
            <a:r>
              <a:rPr lang="en-GB" altLang="en-US">
                <a:solidFill>
                  <a:srgbClr val="010066"/>
                </a:solidFill>
              </a:rPr>
              <a:t>a chlorine free radical.</a:t>
            </a:r>
          </a:p>
        </p:txBody>
      </p:sp>
      <p:sp>
        <p:nvSpPr>
          <p:cNvPr id="219164" name="Text Box 28">
            <a:extLst>
              <a:ext uri="{FF2B5EF4-FFF2-40B4-BE49-F238E27FC236}">
                <a16:creationId xmlns:a16="http://schemas.microsoft.com/office/drawing/2014/main" id="{D8F5CC9F-5E64-4ABA-B326-A7684D24D275}"/>
              </a:ext>
            </a:extLst>
          </p:cNvPr>
          <p:cNvSpPr txBox="1">
            <a:spLocks noChangeArrowheads="1"/>
          </p:cNvSpPr>
          <p:nvPr/>
        </p:nvSpPr>
        <p:spPr bwMode="auto">
          <a:xfrm>
            <a:off x="342900" y="4965700"/>
            <a:ext cx="85058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The formation of another chlorine radical allows the process to repeat in a </a:t>
            </a:r>
            <a:r>
              <a:rPr lang="en-GB" altLang="en-US" b="1" dirty="0">
                <a:solidFill>
                  <a:srgbClr val="B80300"/>
                </a:solidFill>
              </a:rPr>
              <a:t>chain reaction</a:t>
            </a:r>
            <a:r>
              <a:rPr lang="en-GB" altLang="en-US" dirty="0">
                <a:solidFill>
                  <a:srgbClr val="010066"/>
                </a:solidFill>
              </a:rPr>
              <a:t>.</a:t>
            </a:r>
          </a:p>
        </p:txBody>
      </p:sp>
      <p:pic>
        <p:nvPicPr>
          <p:cNvPr id="26" name="Picture 19">
            <a:hlinkClick r:id="" action="ppaction://hlinkshowjump?jump=nextslide"/>
            <a:extLst>
              <a:ext uri="{FF2B5EF4-FFF2-40B4-BE49-F238E27FC236}">
                <a16:creationId xmlns:a16="http://schemas.microsoft.com/office/drawing/2014/main" id="{B888105C-9773-4B0F-9014-D3B80A1C3F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7" name="Picture 5" descr="notes_icon">
            <a:extLst>
              <a:ext uri="{FF2B5EF4-FFF2-40B4-BE49-F238E27FC236}">
                <a16:creationId xmlns:a16="http://schemas.microsoft.com/office/drawing/2014/main" id="{04095C5B-F16C-4E03-8336-763AB021DC31}"/>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28" name="Picture 9">
            <a:extLst>
              <a:ext uri="{FF2B5EF4-FFF2-40B4-BE49-F238E27FC236}">
                <a16:creationId xmlns:a16="http://schemas.microsoft.com/office/drawing/2014/main" id="{B1C275E3-43DD-411D-8641-97193EF2034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91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1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916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91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91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91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9314" name="Picture 2" descr="34802345---edited">
            <a:extLst>
              <a:ext uri="{FF2B5EF4-FFF2-40B4-BE49-F238E27FC236}">
                <a16:creationId xmlns:a16="http://schemas.microsoft.com/office/drawing/2014/main" id="{FEEA1134-5EB3-4E1B-A688-94FA04938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853" y="2237021"/>
            <a:ext cx="4709960" cy="39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06278375-D07D-456B-B711-3D874471C655}"/>
              </a:ext>
            </a:extLst>
          </p:cNvPr>
          <p:cNvSpPr>
            <a:spLocks noGrp="1" noChangeArrowheads="1"/>
          </p:cNvSpPr>
          <p:nvPr>
            <p:ph type="title"/>
          </p:nvPr>
        </p:nvSpPr>
        <p:spPr/>
        <p:txBody>
          <a:bodyPr/>
          <a:lstStyle/>
          <a:p>
            <a:pPr eaLnBrk="1" hangingPunct="1"/>
            <a:r>
              <a:rPr lang="en-GB" altLang="en-US"/>
              <a:t>CFCs and chain reactions</a:t>
            </a:r>
          </a:p>
        </p:txBody>
      </p:sp>
      <p:sp>
        <p:nvSpPr>
          <p:cNvPr id="10244" name="Text Box 4">
            <a:extLst>
              <a:ext uri="{FF2B5EF4-FFF2-40B4-BE49-F238E27FC236}">
                <a16:creationId xmlns:a16="http://schemas.microsoft.com/office/drawing/2014/main" id="{2915B9D0-6A34-4397-A55F-62202F2FAECB}"/>
              </a:ext>
            </a:extLst>
          </p:cNvPr>
          <p:cNvSpPr txBox="1">
            <a:spLocks noChangeArrowheads="1"/>
          </p:cNvSpPr>
          <p:nvPr/>
        </p:nvSpPr>
        <p:spPr bwMode="auto">
          <a:xfrm>
            <a:off x="358775" y="800100"/>
            <a:ext cx="8426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t>Chlorine free radicals are regenerated in the second step of the chain reaction, therefore a single chlorine radical can destroy 100,000 ozone molecules.</a:t>
            </a:r>
          </a:p>
        </p:txBody>
      </p:sp>
      <p:sp>
        <p:nvSpPr>
          <p:cNvPr id="909319" name="Text Box 7">
            <a:extLst>
              <a:ext uri="{FF2B5EF4-FFF2-40B4-BE49-F238E27FC236}">
                <a16:creationId xmlns:a16="http://schemas.microsoft.com/office/drawing/2014/main" id="{B351C9CF-F23C-4473-ABD0-06D873AEA112}"/>
              </a:ext>
            </a:extLst>
          </p:cNvPr>
          <p:cNvSpPr txBox="1">
            <a:spLocks noChangeArrowheads="1"/>
          </p:cNvSpPr>
          <p:nvPr/>
        </p:nvSpPr>
        <p:spPr bwMode="auto">
          <a:xfrm>
            <a:off x="358774" y="5133268"/>
            <a:ext cx="3023403" cy="830997"/>
          </a:xfrm>
          <a:prstGeom prst="rect">
            <a:avLst/>
          </a:prstGeom>
          <a:solidFill>
            <a:srgbClr val="FDD9D9"/>
          </a:solidFill>
          <a:ln>
            <a:noFill/>
          </a:ln>
        </p:spPr>
        <p:txBody>
          <a:bodyPr wrap="squar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t>How has the ozone layer changed?</a:t>
            </a:r>
          </a:p>
        </p:txBody>
      </p:sp>
      <p:sp>
        <p:nvSpPr>
          <p:cNvPr id="909320" name="Text Box 8">
            <a:extLst>
              <a:ext uri="{FF2B5EF4-FFF2-40B4-BE49-F238E27FC236}">
                <a16:creationId xmlns:a16="http://schemas.microsoft.com/office/drawing/2014/main" id="{E30CC99E-1C00-4743-B902-041933769CF9}"/>
              </a:ext>
            </a:extLst>
          </p:cNvPr>
          <p:cNvSpPr txBox="1">
            <a:spLocks noChangeArrowheads="1"/>
          </p:cNvSpPr>
          <p:nvPr/>
        </p:nvSpPr>
        <p:spPr bwMode="auto">
          <a:xfrm>
            <a:off x="358774" y="2590913"/>
            <a:ext cx="32217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10066"/>
                </a:solidFill>
                <a:latin typeface="Arial" panose="020B0604020202020204" pitchFamily="34" charset="0"/>
              </a:defRPr>
            </a:lvl1pPr>
            <a:lvl2pPr marL="742950" indent="-285750">
              <a:defRPr sz="2400">
                <a:solidFill>
                  <a:srgbClr val="010066"/>
                </a:solidFill>
                <a:latin typeface="Arial" panose="020B0604020202020204" pitchFamily="34" charset="0"/>
              </a:defRPr>
            </a:lvl2pPr>
            <a:lvl3pPr marL="1143000" indent="-228600">
              <a:defRPr sz="2400">
                <a:solidFill>
                  <a:srgbClr val="010066"/>
                </a:solidFill>
                <a:latin typeface="Arial" panose="020B0604020202020204" pitchFamily="34" charset="0"/>
              </a:defRPr>
            </a:lvl3pPr>
            <a:lvl4pPr marL="1600200" indent="-228600">
              <a:defRPr sz="2400">
                <a:solidFill>
                  <a:srgbClr val="010066"/>
                </a:solidFill>
                <a:latin typeface="Arial" panose="020B0604020202020204" pitchFamily="34" charset="0"/>
              </a:defRPr>
            </a:lvl4pPr>
            <a:lvl5pPr marL="2057400" indent="-22860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r>
              <a:rPr lang="en-GB" altLang="en-US" dirty="0"/>
              <a:t>This image shows the amount of ozone over Antarctica. Dark blues and purples indicate low levels of ozone.</a:t>
            </a:r>
          </a:p>
        </p:txBody>
      </p:sp>
      <p:pic>
        <p:nvPicPr>
          <p:cNvPr id="9" name="Picture 19">
            <a:hlinkClick r:id="" action="ppaction://hlinkshowjump?jump=nextslide"/>
            <a:extLst>
              <a:ext uri="{FF2B5EF4-FFF2-40B4-BE49-F238E27FC236}">
                <a16:creationId xmlns:a16="http://schemas.microsoft.com/office/drawing/2014/main" id="{1E82B34A-8C5D-4665-927D-1D46C48FF6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7F96FA94-CD65-4F86-9056-95DB1F946A3B}"/>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DE3B486E-6BB2-4C20-B992-EE1CC18AE9D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7606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9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93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93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19" grpId="0" animBg="1"/>
      <p:bldP spid="9093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OZONE_NASA_2">
            <a:extLst>
              <a:ext uri="{FF2B5EF4-FFF2-40B4-BE49-F238E27FC236}">
                <a16:creationId xmlns:a16="http://schemas.microsoft.com/office/drawing/2014/main" id="{0B7BA127-14B7-49DD-8AE9-C8B2FE781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824" y="3107531"/>
            <a:ext cx="3313113" cy="3313113"/>
          </a:xfrm>
          <a:prstGeom prst="rect">
            <a:avLst/>
          </a:prstGeom>
          <a:noFill/>
          <a:extLst>
            <a:ext uri="{909E8E84-426E-40DD-AFC4-6F175D3DCCD1}">
              <a14:hiddenFill xmlns:a14="http://schemas.microsoft.com/office/drawing/2010/main">
                <a:solidFill>
                  <a:srgbClr val="FFFFFF"/>
                </a:solidFill>
              </a14:hiddenFill>
            </a:ext>
          </a:extLst>
        </p:spPr>
      </p:pic>
      <p:sp>
        <p:nvSpPr>
          <p:cNvPr id="223235" name="Rectangle 3">
            <a:extLst>
              <a:ext uri="{FF2B5EF4-FFF2-40B4-BE49-F238E27FC236}">
                <a16:creationId xmlns:a16="http://schemas.microsoft.com/office/drawing/2014/main" id="{DC099EA1-8863-4F2F-A613-2FF4B64E4106}"/>
              </a:ext>
            </a:extLst>
          </p:cNvPr>
          <p:cNvSpPr>
            <a:spLocks noGrp="1" noChangeArrowheads="1"/>
          </p:cNvSpPr>
          <p:nvPr>
            <p:ph type="title"/>
          </p:nvPr>
        </p:nvSpPr>
        <p:spPr/>
        <p:txBody>
          <a:bodyPr/>
          <a:lstStyle/>
          <a:p>
            <a:r>
              <a:rPr lang="en-GB" altLang="en-US"/>
              <a:t>Is ozone depletion slowing?</a:t>
            </a:r>
          </a:p>
        </p:txBody>
      </p:sp>
      <p:sp>
        <p:nvSpPr>
          <p:cNvPr id="223238" name="Text Box 6">
            <a:extLst>
              <a:ext uri="{FF2B5EF4-FFF2-40B4-BE49-F238E27FC236}">
                <a16:creationId xmlns:a16="http://schemas.microsoft.com/office/drawing/2014/main" id="{72437A43-FC12-45D7-B69D-34F3E6717743}"/>
              </a:ext>
            </a:extLst>
          </p:cNvPr>
          <p:cNvSpPr txBox="1">
            <a:spLocks noChangeArrowheads="1"/>
          </p:cNvSpPr>
          <p:nvPr/>
        </p:nvSpPr>
        <p:spPr bwMode="auto">
          <a:xfrm>
            <a:off x="342900" y="3416300"/>
            <a:ext cx="48974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a:t>However, recent scientific studies have shown that the hole in the ozone layer is not getting bigger. </a:t>
            </a:r>
          </a:p>
        </p:txBody>
      </p:sp>
      <p:sp>
        <p:nvSpPr>
          <p:cNvPr id="223241" name="Text Box 9">
            <a:extLst>
              <a:ext uri="{FF2B5EF4-FFF2-40B4-BE49-F238E27FC236}">
                <a16:creationId xmlns:a16="http://schemas.microsoft.com/office/drawing/2014/main" id="{3370E05A-3DE0-4292-A1D9-6EF9E9C1AEEA}"/>
              </a:ext>
            </a:extLst>
          </p:cNvPr>
          <p:cNvSpPr txBox="1">
            <a:spLocks noChangeArrowheads="1"/>
          </p:cNvSpPr>
          <p:nvPr/>
        </p:nvSpPr>
        <p:spPr bwMode="auto">
          <a:xfrm>
            <a:off x="342900" y="4965700"/>
            <a:ext cx="4838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If the Montreal Protocol continues to be followed, the ozone layer is expected to recover by 2050.</a:t>
            </a:r>
          </a:p>
        </p:txBody>
      </p:sp>
      <p:sp>
        <p:nvSpPr>
          <p:cNvPr id="223242" name="Text Box 10">
            <a:extLst>
              <a:ext uri="{FF2B5EF4-FFF2-40B4-BE49-F238E27FC236}">
                <a16:creationId xmlns:a16="http://schemas.microsoft.com/office/drawing/2014/main" id="{4C8C3DC6-7F4B-4EF3-AF5E-45364BBD5DD1}"/>
              </a:ext>
            </a:extLst>
          </p:cNvPr>
          <p:cNvSpPr txBox="1">
            <a:spLocks noChangeArrowheads="1"/>
          </p:cNvSpPr>
          <p:nvPr/>
        </p:nvSpPr>
        <p:spPr bwMode="auto">
          <a:xfrm>
            <a:off x="342900" y="784225"/>
            <a:ext cx="81899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The stability of CFC molecules means that they can only be broken down by UV radiation in the stratosphere, and it takes many years for CFCs to reach these high altitudes. </a:t>
            </a:r>
          </a:p>
        </p:txBody>
      </p:sp>
      <p:sp>
        <p:nvSpPr>
          <p:cNvPr id="223245" name="Text Box 13">
            <a:extLst>
              <a:ext uri="{FF2B5EF4-FFF2-40B4-BE49-F238E27FC236}">
                <a16:creationId xmlns:a16="http://schemas.microsoft.com/office/drawing/2014/main" id="{35325606-DB1E-4F60-86AB-FDAB051C9B36}"/>
              </a:ext>
            </a:extLst>
          </p:cNvPr>
          <p:cNvSpPr txBox="1">
            <a:spLocks noChangeArrowheads="1"/>
          </p:cNvSpPr>
          <p:nvPr/>
        </p:nvSpPr>
        <p:spPr bwMode="auto">
          <a:xfrm>
            <a:off x="342900" y="1857375"/>
            <a:ext cx="8189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  </a:t>
            </a:r>
          </a:p>
        </p:txBody>
      </p:sp>
      <p:sp>
        <p:nvSpPr>
          <p:cNvPr id="223247" name="Text Box 15">
            <a:extLst>
              <a:ext uri="{FF2B5EF4-FFF2-40B4-BE49-F238E27FC236}">
                <a16:creationId xmlns:a16="http://schemas.microsoft.com/office/drawing/2014/main" id="{F53528C5-92CD-4DEE-B0C4-2861B5061977}"/>
              </a:ext>
            </a:extLst>
          </p:cNvPr>
          <p:cNvSpPr txBox="1">
            <a:spLocks noChangeArrowheads="1"/>
          </p:cNvSpPr>
          <p:nvPr/>
        </p:nvSpPr>
        <p:spPr bwMode="auto">
          <a:xfrm>
            <a:off x="342900" y="2232025"/>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This means that CFCs will continue to deplete ozone for many years after their use has been banned.</a:t>
            </a:r>
          </a:p>
        </p:txBody>
      </p:sp>
      <p:pic>
        <p:nvPicPr>
          <p:cNvPr id="11" name="Picture 19">
            <a:hlinkClick r:id="" action="ppaction://hlinkshowjump?jump=nextslide"/>
            <a:extLst>
              <a:ext uri="{FF2B5EF4-FFF2-40B4-BE49-F238E27FC236}">
                <a16:creationId xmlns:a16="http://schemas.microsoft.com/office/drawing/2014/main" id="{975CF0F9-9061-46B5-B112-D47023CDA00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3E7FE99E-B35C-4E98-A275-F1B68BEE00A5}"/>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B3599F9B-ACCC-439F-9922-834B372D540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3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2323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324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p:bldP spid="223241" grpId="0"/>
      <p:bldP spid="2232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192D744F-44E2-4177-BF05-7F96BDE7DE60}"/>
              </a:ext>
            </a:extLst>
          </p:cNvPr>
          <p:cNvSpPr>
            <a:spLocks noGrp="1" noChangeArrowheads="1"/>
          </p:cNvSpPr>
          <p:nvPr>
            <p:ph type="title"/>
          </p:nvPr>
        </p:nvSpPr>
        <p:spPr/>
        <p:txBody>
          <a:bodyPr/>
          <a:lstStyle/>
          <a:p>
            <a:r>
              <a:rPr lang="en-GB" altLang="en-US"/>
              <a:t>Alternatives to CFCs</a:t>
            </a:r>
          </a:p>
        </p:txBody>
      </p:sp>
      <p:sp>
        <p:nvSpPr>
          <p:cNvPr id="225283" name="Text Box 3">
            <a:extLst>
              <a:ext uri="{FF2B5EF4-FFF2-40B4-BE49-F238E27FC236}">
                <a16:creationId xmlns:a16="http://schemas.microsoft.com/office/drawing/2014/main" id="{08DAC0D2-1460-45FA-8261-408A9CAB2CF1}"/>
              </a:ext>
            </a:extLst>
          </p:cNvPr>
          <p:cNvSpPr txBox="1">
            <a:spLocks noChangeArrowheads="1"/>
          </p:cNvSpPr>
          <p:nvPr/>
        </p:nvSpPr>
        <p:spPr bwMode="auto">
          <a:xfrm>
            <a:off x="358775" y="800100"/>
            <a:ext cx="8426450" cy="13716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sz="2400">
                <a:solidFill>
                  <a:srgbClr val="000066"/>
                </a:solidFill>
                <a:latin typeface="Arial" panose="020B0604020202020204" pitchFamily="34" charset="0"/>
              </a:defRPr>
            </a:lvl1pPr>
            <a:lvl2pPr marL="623888">
              <a:defRPr sz="2400">
                <a:solidFill>
                  <a:srgbClr val="000066"/>
                </a:solidFill>
                <a:latin typeface="Arial" panose="020B0604020202020204" pitchFamily="34" charset="0"/>
              </a:defRPr>
            </a:lvl2pPr>
            <a:lvl3pPr>
              <a:defRPr sz="2400">
                <a:solidFill>
                  <a:srgbClr val="000066"/>
                </a:solidFill>
                <a:latin typeface="Arial" panose="020B0604020202020204" pitchFamily="34" charset="0"/>
              </a:defRPr>
            </a:lvl3pPr>
            <a:lvl4pPr>
              <a:defRPr sz="2400">
                <a:solidFill>
                  <a:srgbClr val="000066"/>
                </a:solidFill>
                <a:latin typeface="Arial" panose="020B0604020202020204" pitchFamily="34" charset="0"/>
              </a:defRPr>
            </a:lvl4pPr>
            <a:lvl5pPr>
              <a:defRPr sz="2400">
                <a:solidFill>
                  <a:srgbClr val="000066"/>
                </a:solidFill>
                <a:latin typeface="Arial" panose="020B0604020202020204" pitchFamily="34" charset="0"/>
              </a:defRPr>
            </a:lvl5pPr>
            <a:lvl6pPr eaLnBrk="0" fontAlgn="base" hangingPunct="0">
              <a:spcBef>
                <a:spcPct val="0"/>
              </a:spcBef>
              <a:spcAft>
                <a:spcPct val="0"/>
              </a:spcAft>
              <a:defRPr sz="2400">
                <a:solidFill>
                  <a:srgbClr val="000066"/>
                </a:solidFill>
                <a:latin typeface="Arial" panose="020B0604020202020204" pitchFamily="34" charset="0"/>
              </a:defRPr>
            </a:lvl6pPr>
            <a:lvl7pPr eaLnBrk="0" fontAlgn="base" hangingPunct="0">
              <a:spcBef>
                <a:spcPct val="0"/>
              </a:spcBef>
              <a:spcAft>
                <a:spcPct val="0"/>
              </a:spcAft>
              <a:defRPr sz="2400">
                <a:solidFill>
                  <a:srgbClr val="000066"/>
                </a:solidFill>
                <a:latin typeface="Arial" panose="020B0604020202020204" pitchFamily="34" charset="0"/>
              </a:defRPr>
            </a:lvl7pPr>
            <a:lvl8pPr eaLnBrk="0" fontAlgn="base" hangingPunct="0">
              <a:spcBef>
                <a:spcPct val="0"/>
              </a:spcBef>
              <a:spcAft>
                <a:spcPct val="0"/>
              </a:spcAft>
              <a:defRPr sz="2400">
                <a:solidFill>
                  <a:srgbClr val="000066"/>
                </a:solidFill>
                <a:latin typeface="Arial" panose="020B0604020202020204" pitchFamily="34" charset="0"/>
              </a:defRPr>
            </a:lvl8pPr>
            <a:lvl9pPr eaLnBrk="0" fontAlgn="base" hangingPunct="0">
              <a:spcBef>
                <a:spcPct val="0"/>
              </a:spcBef>
              <a:spcAft>
                <a:spcPct val="0"/>
              </a:spcAft>
              <a:defRPr sz="2400">
                <a:solidFill>
                  <a:srgbClr val="000066"/>
                </a:solidFill>
                <a:latin typeface="Arial" panose="020B0604020202020204" pitchFamily="34" charset="0"/>
              </a:defRPr>
            </a:lvl9pPr>
          </a:lstStyle>
          <a:p>
            <a:pPr>
              <a:spcBef>
                <a:spcPct val="25000"/>
              </a:spcBef>
            </a:pPr>
            <a:r>
              <a:rPr lang="en-GB" altLang="en-US" dirty="0">
                <a:solidFill>
                  <a:srgbClr val="010066"/>
                </a:solidFill>
              </a:rPr>
              <a:t>Two families of compounds are now used in place of CFCs:</a:t>
            </a:r>
          </a:p>
          <a:p>
            <a:pPr>
              <a:spcBef>
                <a:spcPct val="25000"/>
              </a:spcBef>
              <a:buClr>
                <a:srgbClr val="B80300"/>
              </a:buClr>
              <a:buFont typeface="Wingdings" panose="05000000000000000000" pitchFamily="2" charset="2"/>
              <a:buChar char="l"/>
            </a:pPr>
            <a:r>
              <a:rPr lang="en-GB" altLang="en-US" b="1" dirty="0">
                <a:solidFill>
                  <a:srgbClr val="B80300"/>
                </a:solidFill>
              </a:rPr>
              <a:t>hydrofluorocarbons</a:t>
            </a:r>
            <a:r>
              <a:rPr lang="en-GB" altLang="en-US" dirty="0">
                <a:solidFill>
                  <a:srgbClr val="010066"/>
                </a:solidFill>
              </a:rPr>
              <a:t> (HFCs)</a:t>
            </a:r>
          </a:p>
          <a:p>
            <a:pPr>
              <a:spcBef>
                <a:spcPct val="25000"/>
              </a:spcBef>
              <a:buClr>
                <a:srgbClr val="B80300"/>
              </a:buClr>
              <a:buFont typeface="Wingdings" panose="05000000000000000000" pitchFamily="2" charset="2"/>
              <a:buChar char="l"/>
            </a:pPr>
            <a:r>
              <a:rPr lang="en-GB" altLang="en-US" dirty="0">
                <a:solidFill>
                  <a:srgbClr val="010066"/>
                </a:solidFill>
              </a:rPr>
              <a:t>alkanes.</a:t>
            </a:r>
          </a:p>
        </p:txBody>
      </p:sp>
      <p:sp>
        <p:nvSpPr>
          <p:cNvPr id="225284" name="Text Box 4">
            <a:extLst>
              <a:ext uri="{FF2B5EF4-FFF2-40B4-BE49-F238E27FC236}">
                <a16:creationId xmlns:a16="http://schemas.microsoft.com/office/drawing/2014/main" id="{1D23E58A-897B-4AEE-ADF3-7CDFE084BE96}"/>
              </a:ext>
            </a:extLst>
          </p:cNvPr>
          <p:cNvSpPr txBox="1">
            <a:spLocks noChangeArrowheads="1"/>
          </p:cNvSpPr>
          <p:nvPr/>
        </p:nvSpPr>
        <p:spPr bwMode="auto">
          <a:xfrm>
            <a:off x="358775" y="2224088"/>
            <a:ext cx="8426450" cy="8223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These compounds do not contain chlorine atoms, so they cannot release chlorine free radicals into the atmosphere.</a:t>
            </a:r>
          </a:p>
        </p:txBody>
      </p:sp>
      <p:sp>
        <p:nvSpPr>
          <p:cNvPr id="225285" name="Text Box 5">
            <a:extLst>
              <a:ext uri="{FF2B5EF4-FFF2-40B4-BE49-F238E27FC236}">
                <a16:creationId xmlns:a16="http://schemas.microsoft.com/office/drawing/2014/main" id="{95C9B187-ACC1-4A20-A81E-CD754C0C6C86}"/>
              </a:ext>
            </a:extLst>
          </p:cNvPr>
          <p:cNvSpPr txBox="1">
            <a:spLocks noChangeArrowheads="1"/>
          </p:cNvSpPr>
          <p:nvPr/>
        </p:nvSpPr>
        <p:spPr bwMode="auto">
          <a:xfrm>
            <a:off x="358775" y="5359400"/>
            <a:ext cx="8029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solidFill>
                  <a:srgbClr val="010066"/>
                </a:solidFill>
              </a:rPr>
              <a:t>However, both these families of compounds are powerful </a:t>
            </a:r>
            <a:r>
              <a:rPr lang="en-GB" altLang="en-US" b="1" dirty="0">
                <a:solidFill>
                  <a:srgbClr val="B80300"/>
                </a:solidFill>
              </a:rPr>
              <a:t>greenhouse gases</a:t>
            </a:r>
            <a:r>
              <a:rPr lang="en-GB" altLang="en-US" dirty="0">
                <a:solidFill>
                  <a:srgbClr val="010066"/>
                </a:solidFill>
              </a:rPr>
              <a:t>. </a:t>
            </a:r>
          </a:p>
        </p:txBody>
      </p:sp>
      <p:pic>
        <p:nvPicPr>
          <p:cNvPr id="225286" name="Picture 6" descr="functional groups - difluoromethane">
            <a:extLst>
              <a:ext uri="{FF2B5EF4-FFF2-40B4-BE49-F238E27FC236}">
                <a16:creationId xmlns:a16="http://schemas.microsoft.com/office/drawing/2014/main" id="{5DAFFCD9-AAC1-457B-9703-7631F750E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44825"/>
            <a:ext cx="1836738" cy="1751013"/>
          </a:xfrm>
          <a:prstGeom prst="rect">
            <a:avLst/>
          </a:prstGeom>
          <a:noFill/>
          <a:extLst>
            <a:ext uri="{909E8E84-426E-40DD-AFC4-6F175D3DCCD1}">
              <a14:hiddenFill xmlns:a14="http://schemas.microsoft.com/office/drawing/2010/main">
                <a:solidFill>
                  <a:srgbClr val="FFFFFF"/>
                </a:solidFill>
              </a14:hiddenFill>
            </a:ext>
          </a:extLst>
        </p:spPr>
      </p:pic>
      <p:sp>
        <p:nvSpPr>
          <p:cNvPr id="225287" name="Text Box 7">
            <a:extLst>
              <a:ext uri="{FF2B5EF4-FFF2-40B4-BE49-F238E27FC236}">
                <a16:creationId xmlns:a16="http://schemas.microsoft.com/office/drawing/2014/main" id="{202F44FA-056C-4A81-8B67-8F8D1274B8ED}"/>
              </a:ext>
            </a:extLst>
          </p:cNvPr>
          <p:cNvSpPr txBox="1">
            <a:spLocks noChangeArrowheads="1"/>
          </p:cNvSpPr>
          <p:nvPr/>
        </p:nvSpPr>
        <p:spPr bwMode="auto">
          <a:xfrm>
            <a:off x="1538288" y="4848225"/>
            <a:ext cx="2570162"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b="1"/>
              <a:t>difluoromethane</a:t>
            </a:r>
          </a:p>
        </p:txBody>
      </p:sp>
      <p:pic>
        <p:nvPicPr>
          <p:cNvPr id="225288" name="Picture 8" descr="functional groups - methane">
            <a:extLst>
              <a:ext uri="{FF2B5EF4-FFF2-40B4-BE49-F238E27FC236}">
                <a16:creationId xmlns:a16="http://schemas.microsoft.com/office/drawing/2014/main" id="{9053CFDC-81F6-487B-8286-CA5D2B714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975" y="3044825"/>
            <a:ext cx="1836738" cy="1751013"/>
          </a:xfrm>
          <a:prstGeom prst="rect">
            <a:avLst/>
          </a:prstGeom>
          <a:noFill/>
          <a:extLst>
            <a:ext uri="{909E8E84-426E-40DD-AFC4-6F175D3DCCD1}">
              <a14:hiddenFill xmlns:a14="http://schemas.microsoft.com/office/drawing/2010/main">
                <a:solidFill>
                  <a:srgbClr val="FFFFFF"/>
                </a:solidFill>
              </a14:hiddenFill>
            </a:ext>
          </a:extLst>
        </p:spPr>
      </p:pic>
      <p:sp>
        <p:nvSpPr>
          <p:cNvPr id="225289" name="Text Box 9">
            <a:extLst>
              <a:ext uri="{FF2B5EF4-FFF2-40B4-BE49-F238E27FC236}">
                <a16:creationId xmlns:a16="http://schemas.microsoft.com/office/drawing/2014/main" id="{760BD837-8FF2-40EE-9E85-58751A85021D}"/>
              </a:ext>
            </a:extLst>
          </p:cNvPr>
          <p:cNvSpPr txBox="1">
            <a:spLocks noChangeArrowheads="1"/>
          </p:cNvSpPr>
          <p:nvPr/>
        </p:nvSpPr>
        <p:spPr bwMode="auto">
          <a:xfrm>
            <a:off x="5969000" y="4848225"/>
            <a:ext cx="1438275"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methane</a:t>
            </a:r>
          </a:p>
        </p:txBody>
      </p:sp>
      <p:pic>
        <p:nvPicPr>
          <p:cNvPr id="12" name="Picture 19">
            <a:hlinkClick r:id="" action="ppaction://hlinkshowjump?jump=nextslide"/>
            <a:extLst>
              <a:ext uri="{FF2B5EF4-FFF2-40B4-BE49-F238E27FC236}">
                <a16:creationId xmlns:a16="http://schemas.microsoft.com/office/drawing/2014/main" id="{3FA46781-68C3-4F4C-935B-B3413937BA5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43DA2C11-CFD7-4352-BFF2-AFB28E354B4D}"/>
              </a:ext>
            </a:extLst>
          </p:cNvPr>
          <p:cNvPicPr>
            <a:picLocks noChangeAspect="1" noChangeArrowheads="1"/>
          </p:cNvPicPr>
          <p:nvPr/>
        </p:nvPicPr>
        <p:blipFill>
          <a:blip r:embed="rId7" cstate="print"/>
          <a:srcRect/>
          <a:stretch>
            <a:fillRect/>
          </a:stretch>
        </p:blipFill>
        <p:spPr bwMode="auto">
          <a:xfrm>
            <a:off x="8532813" y="134937"/>
            <a:ext cx="442913"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E875BD7C-4B50-43D3-A12B-262A1864921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2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8"/>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2528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528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528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P spid="225284" grpId="0"/>
      <p:bldP spid="225285" grpId="0"/>
      <p:bldP spid="225287" grpId="0"/>
      <p:bldP spid="2252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AE4D5A9D-F9AF-48DB-ADC9-A30117976BAD}"/>
              </a:ext>
            </a:extLst>
          </p:cNvPr>
          <p:cNvSpPr>
            <a:spLocks noGrp="1" noChangeArrowheads="1"/>
          </p:cNvSpPr>
          <p:nvPr>
            <p:ph type="title"/>
          </p:nvPr>
        </p:nvSpPr>
        <p:spPr/>
        <p:txBody>
          <a:bodyPr/>
          <a:lstStyle/>
          <a:p>
            <a:r>
              <a:rPr lang="en-GB" altLang="en-US" dirty="0"/>
              <a:t>Evaluating the alternatives</a:t>
            </a:r>
          </a:p>
        </p:txBody>
      </p:sp>
      <p:pic>
        <p:nvPicPr>
          <p:cNvPr id="7" name="Picture 19">
            <a:hlinkClick r:id="" action="ppaction://hlinkshowjump?jump=nextslide"/>
            <a:extLst>
              <a:ext uri="{FF2B5EF4-FFF2-40B4-BE49-F238E27FC236}">
                <a16:creationId xmlns:a16="http://schemas.microsoft.com/office/drawing/2014/main" id="{2FA687FD-2024-4EF3-9FBD-E25E8E9D88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1D418F41-A18C-4921-9CDF-1B18BB4EAE05}"/>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A8844220-C184-4894-92CB-59CE6A73978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813A54D-3AD5-4961-A74A-A638698C9F7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5500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BF97D6D-6FC0-4519-8EF4-32555A053C15}"/>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C98A4760-9177-4D0A-8086-2761BA78851B}"/>
              </a:ext>
            </a:extLst>
          </p:cNvPr>
          <p:cNvSpPr>
            <a:spLocks noGrp="1" noChangeArrowheads="1"/>
          </p:cNvSpPr>
          <p:nvPr>
            <p:ph type="title"/>
          </p:nvPr>
        </p:nvSpPr>
        <p:spPr/>
        <p:txBody>
          <a:bodyPr/>
          <a:lstStyle/>
          <a:p>
            <a:r>
              <a:rPr lang="en-GB" altLang="en-US" dirty="0"/>
              <a:t>CFC, HFC or alkane?</a:t>
            </a:r>
          </a:p>
        </p:txBody>
      </p:sp>
      <p:pic>
        <p:nvPicPr>
          <p:cNvPr id="6" name="Picture 19">
            <a:hlinkClick r:id="" action="ppaction://hlinkshowjump?jump=nextslide"/>
            <a:extLst>
              <a:ext uri="{FF2B5EF4-FFF2-40B4-BE49-F238E27FC236}">
                <a16:creationId xmlns:a16="http://schemas.microsoft.com/office/drawing/2014/main" id="{D5FEA1B4-140F-4C1C-AA25-BDBCBCE0621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AC48745B-49DE-4029-B974-78931B77F60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2940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3FE2D8C-FA4D-4118-9EB5-F713B98534D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2. Cause and Effect</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99C54BC9-6503-4C3E-B468-9D93ABDE97F5}"/>
              </a:ext>
            </a:extLst>
          </p:cNvPr>
          <p:cNvSpPr>
            <a:spLocks noGrp="1" noChangeArrowheads="1"/>
          </p:cNvSpPr>
          <p:nvPr>
            <p:ph type="title"/>
          </p:nvPr>
        </p:nvSpPr>
        <p:spPr/>
        <p:txBody>
          <a:bodyPr/>
          <a:lstStyle/>
          <a:p>
            <a:r>
              <a:rPr lang="en-GB" altLang="en-US" dirty="0"/>
              <a:t>True or false?</a:t>
            </a:r>
          </a:p>
        </p:txBody>
      </p:sp>
      <p:pic>
        <p:nvPicPr>
          <p:cNvPr id="6" name="Picture 5" descr="flash_icon">
            <a:extLst>
              <a:ext uri="{FF2B5EF4-FFF2-40B4-BE49-F238E27FC236}">
                <a16:creationId xmlns:a16="http://schemas.microsoft.com/office/drawing/2014/main" id="{5B19E841-AF3B-4BBF-8968-089BFCE9D029}"/>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3145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2A0DD20-7BDB-4B18-94E9-0FA09EE90B36}"/>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a:extLst>
              <a:ext uri="{FF2B5EF4-FFF2-40B4-BE49-F238E27FC236}">
                <a16:creationId xmlns:a16="http://schemas.microsoft.com/office/drawing/2014/main" id="{6096F7A1-A289-46D4-9FEB-B57817DF5A65}"/>
              </a:ext>
            </a:extLst>
          </p:cNvPr>
          <p:cNvSpPr>
            <a:spLocks noGrp="1" noChangeArrowheads="1"/>
          </p:cNvSpPr>
          <p:nvPr>
            <p:ph type="title"/>
          </p:nvPr>
        </p:nvSpPr>
        <p:spPr/>
        <p:txBody>
          <a:bodyPr/>
          <a:lstStyle/>
          <a:p>
            <a:r>
              <a:rPr lang="en-GB" altLang="en-US"/>
              <a:t>What are CFCs?</a:t>
            </a:r>
          </a:p>
        </p:txBody>
      </p:sp>
      <p:sp>
        <p:nvSpPr>
          <p:cNvPr id="203781" name="Text Box 5">
            <a:extLst>
              <a:ext uri="{FF2B5EF4-FFF2-40B4-BE49-F238E27FC236}">
                <a16:creationId xmlns:a16="http://schemas.microsoft.com/office/drawing/2014/main" id="{A53D9E61-CC50-42E8-9A3A-F5F1BFA9117A}"/>
              </a:ext>
            </a:extLst>
          </p:cNvPr>
          <p:cNvSpPr txBox="1">
            <a:spLocks noChangeArrowheads="1"/>
          </p:cNvSpPr>
          <p:nvPr/>
        </p:nvSpPr>
        <p:spPr bwMode="auto">
          <a:xfrm>
            <a:off x="342900" y="1804988"/>
            <a:ext cx="612140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CFC stands for </a:t>
            </a:r>
            <a:r>
              <a:rPr lang="en-GB" altLang="en-US" b="1" dirty="0">
                <a:solidFill>
                  <a:srgbClr val="B80300"/>
                </a:solidFill>
              </a:rPr>
              <a:t>chlorofluorocarbon</a:t>
            </a:r>
            <a:r>
              <a:rPr lang="en-GB" altLang="en-US" dirty="0">
                <a:solidFill>
                  <a:srgbClr val="010066"/>
                </a:solidFill>
              </a:rPr>
              <a:t>.</a:t>
            </a:r>
          </a:p>
        </p:txBody>
      </p:sp>
      <p:sp>
        <p:nvSpPr>
          <p:cNvPr id="203782" name="Text Box 6">
            <a:extLst>
              <a:ext uri="{FF2B5EF4-FFF2-40B4-BE49-F238E27FC236}">
                <a16:creationId xmlns:a16="http://schemas.microsoft.com/office/drawing/2014/main" id="{1979D6AD-A80C-4208-BDD2-F416B35E0E9F}"/>
              </a:ext>
            </a:extLst>
          </p:cNvPr>
          <p:cNvSpPr txBox="1">
            <a:spLocks noChangeArrowheads="1"/>
          </p:cNvSpPr>
          <p:nvPr/>
        </p:nvSpPr>
        <p:spPr bwMode="auto">
          <a:xfrm>
            <a:off x="342900" y="784225"/>
            <a:ext cx="8426450" cy="8223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CFCs are a family of compounds that contain only chlorine, fluorine and carbon atoms.</a:t>
            </a:r>
          </a:p>
        </p:txBody>
      </p:sp>
      <p:sp>
        <p:nvSpPr>
          <p:cNvPr id="203783" name="Text Box 7">
            <a:extLst>
              <a:ext uri="{FF2B5EF4-FFF2-40B4-BE49-F238E27FC236}">
                <a16:creationId xmlns:a16="http://schemas.microsoft.com/office/drawing/2014/main" id="{9ED94ADF-8E1D-4AF1-8718-311BB65ED46A}"/>
              </a:ext>
            </a:extLst>
          </p:cNvPr>
          <p:cNvSpPr txBox="1">
            <a:spLocks noChangeArrowheads="1"/>
          </p:cNvSpPr>
          <p:nvPr/>
        </p:nvSpPr>
        <p:spPr bwMode="auto">
          <a:xfrm>
            <a:off x="358775" y="2381250"/>
            <a:ext cx="8174038" cy="8223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10066"/>
                </a:solidFill>
              </a:rPr>
              <a:t>There are many different varieties of CFC. </a:t>
            </a:r>
            <a:br>
              <a:rPr lang="en-GB" altLang="en-US">
                <a:solidFill>
                  <a:srgbClr val="010066"/>
                </a:solidFill>
              </a:rPr>
            </a:br>
            <a:r>
              <a:rPr lang="en-GB" altLang="en-US">
                <a:solidFill>
                  <a:srgbClr val="010066"/>
                </a:solidFill>
              </a:rPr>
              <a:t>Here are some examples:</a:t>
            </a:r>
          </a:p>
        </p:txBody>
      </p:sp>
      <p:pic>
        <p:nvPicPr>
          <p:cNvPr id="203784" name="Picture 8" descr="functional groups - dichlorodifluoromethane">
            <a:extLst>
              <a:ext uri="{FF2B5EF4-FFF2-40B4-BE49-F238E27FC236}">
                <a16:creationId xmlns:a16="http://schemas.microsoft.com/office/drawing/2014/main" id="{494E73E0-963C-41FB-9681-6154D8541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753" y="3368675"/>
            <a:ext cx="1716087" cy="1635125"/>
          </a:xfrm>
          <a:prstGeom prst="rect">
            <a:avLst/>
          </a:prstGeom>
          <a:noFill/>
          <a:extLst>
            <a:ext uri="{909E8E84-426E-40DD-AFC4-6F175D3DCCD1}">
              <a14:hiddenFill xmlns:a14="http://schemas.microsoft.com/office/drawing/2010/main">
                <a:solidFill>
                  <a:srgbClr val="FFFFFF"/>
                </a:solidFill>
              </a14:hiddenFill>
            </a:ext>
          </a:extLst>
        </p:spPr>
      </p:pic>
      <p:sp>
        <p:nvSpPr>
          <p:cNvPr id="203785" name="Text Box 9">
            <a:extLst>
              <a:ext uri="{FF2B5EF4-FFF2-40B4-BE49-F238E27FC236}">
                <a16:creationId xmlns:a16="http://schemas.microsoft.com/office/drawing/2014/main" id="{8A89795D-68B3-453D-BAF6-2F4A2591E388}"/>
              </a:ext>
            </a:extLst>
          </p:cNvPr>
          <p:cNvSpPr txBox="1">
            <a:spLocks noChangeArrowheads="1"/>
          </p:cNvSpPr>
          <p:nvPr/>
        </p:nvSpPr>
        <p:spPr bwMode="auto">
          <a:xfrm>
            <a:off x="937153" y="5540375"/>
            <a:ext cx="3443287"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GB" altLang="en-US"/>
              <a:t>dichlorodifluoromethane</a:t>
            </a:r>
          </a:p>
        </p:txBody>
      </p:sp>
      <p:sp>
        <p:nvSpPr>
          <p:cNvPr id="203788" name="Text Box 12">
            <a:extLst>
              <a:ext uri="{FF2B5EF4-FFF2-40B4-BE49-F238E27FC236}">
                <a16:creationId xmlns:a16="http://schemas.microsoft.com/office/drawing/2014/main" id="{5F510C9F-9D56-4443-9D02-86BBC38DDE38}"/>
              </a:ext>
            </a:extLst>
          </p:cNvPr>
          <p:cNvSpPr txBox="1">
            <a:spLocks noChangeArrowheads="1"/>
          </p:cNvSpPr>
          <p:nvPr/>
        </p:nvSpPr>
        <p:spPr bwMode="auto">
          <a:xfrm>
            <a:off x="2097615" y="5048250"/>
            <a:ext cx="1120775"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ltLang="en-US" b="1">
                <a:solidFill>
                  <a:srgbClr val="010066"/>
                </a:solidFill>
              </a:rPr>
              <a:t>CCl</a:t>
            </a:r>
            <a:r>
              <a:rPr lang="en-GB" altLang="en-US" b="1" baseline="-25000">
                <a:solidFill>
                  <a:srgbClr val="010066"/>
                </a:solidFill>
              </a:rPr>
              <a:t>2</a:t>
            </a:r>
            <a:r>
              <a:rPr lang="en-GB" altLang="en-US" b="1">
                <a:solidFill>
                  <a:srgbClr val="010066"/>
                </a:solidFill>
              </a:rPr>
              <a:t>F</a:t>
            </a:r>
            <a:r>
              <a:rPr lang="en-GB" altLang="en-US" b="1" baseline="-25000">
                <a:solidFill>
                  <a:srgbClr val="010066"/>
                </a:solidFill>
              </a:rPr>
              <a:t>2</a:t>
            </a:r>
          </a:p>
        </p:txBody>
      </p:sp>
      <p:sp>
        <p:nvSpPr>
          <p:cNvPr id="203786" name="Text Box 10">
            <a:extLst>
              <a:ext uri="{FF2B5EF4-FFF2-40B4-BE49-F238E27FC236}">
                <a16:creationId xmlns:a16="http://schemas.microsoft.com/office/drawing/2014/main" id="{A3390574-0392-46CC-8D82-84D7F67BA23F}"/>
              </a:ext>
            </a:extLst>
          </p:cNvPr>
          <p:cNvSpPr txBox="1">
            <a:spLocks noChangeArrowheads="1"/>
          </p:cNvSpPr>
          <p:nvPr/>
        </p:nvSpPr>
        <p:spPr bwMode="auto">
          <a:xfrm>
            <a:off x="4937653" y="5540375"/>
            <a:ext cx="2930525" cy="8223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a:t>1,1,2-trichloro-1,2,2-</a:t>
            </a:r>
          </a:p>
          <a:p>
            <a:pPr algn="ctr"/>
            <a:r>
              <a:rPr lang="en-GB" altLang="en-US"/>
              <a:t>trifluoroethane</a:t>
            </a:r>
          </a:p>
        </p:txBody>
      </p:sp>
      <p:pic>
        <p:nvPicPr>
          <p:cNvPr id="203787" name="Picture 11" descr="functional groups - 1,1,2-trichloro-1,2,2-trifluoroethane">
            <a:extLst>
              <a:ext uri="{FF2B5EF4-FFF2-40B4-BE49-F238E27FC236}">
                <a16:creationId xmlns:a16="http://schemas.microsoft.com/office/drawing/2014/main" id="{62064E4D-8DE7-4C74-A0FC-182974A1A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9278" y="3368675"/>
            <a:ext cx="2327275" cy="1649413"/>
          </a:xfrm>
          <a:prstGeom prst="rect">
            <a:avLst/>
          </a:prstGeom>
          <a:noFill/>
          <a:extLst>
            <a:ext uri="{909E8E84-426E-40DD-AFC4-6F175D3DCCD1}">
              <a14:hiddenFill xmlns:a14="http://schemas.microsoft.com/office/drawing/2010/main">
                <a:solidFill>
                  <a:srgbClr val="FFFFFF"/>
                </a:solidFill>
              </a14:hiddenFill>
            </a:ext>
          </a:extLst>
        </p:spPr>
      </p:pic>
      <p:sp>
        <p:nvSpPr>
          <p:cNvPr id="203789" name="Text Box 13">
            <a:extLst>
              <a:ext uri="{FF2B5EF4-FFF2-40B4-BE49-F238E27FC236}">
                <a16:creationId xmlns:a16="http://schemas.microsoft.com/office/drawing/2014/main" id="{6A69D4C7-4563-4DF3-A86B-FD1E964258C9}"/>
              </a:ext>
            </a:extLst>
          </p:cNvPr>
          <p:cNvSpPr txBox="1">
            <a:spLocks noChangeArrowheads="1"/>
          </p:cNvSpPr>
          <p:nvPr/>
        </p:nvSpPr>
        <p:spPr bwMode="auto">
          <a:xfrm>
            <a:off x="5532965" y="5048250"/>
            <a:ext cx="2017713"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ltLang="en-US" b="1"/>
              <a:t>Cl</a:t>
            </a:r>
            <a:r>
              <a:rPr lang="en-GB" altLang="en-US" b="1" baseline="-30000"/>
              <a:t>2</a:t>
            </a:r>
            <a:r>
              <a:rPr lang="en-GB" altLang="en-US" b="1"/>
              <a:t>FC-CClF</a:t>
            </a:r>
            <a:r>
              <a:rPr lang="en-GB" altLang="en-US" b="1" baseline="-30000"/>
              <a:t>2</a:t>
            </a:r>
            <a:r>
              <a:rPr lang="en-GB" altLang="en-US" b="1"/>
              <a:t> </a:t>
            </a:r>
          </a:p>
        </p:txBody>
      </p:sp>
      <p:pic>
        <p:nvPicPr>
          <p:cNvPr id="14" name="Picture 19">
            <a:hlinkClick r:id="" action="ppaction://hlinkshowjump?jump=nextslide"/>
            <a:extLst>
              <a:ext uri="{FF2B5EF4-FFF2-40B4-BE49-F238E27FC236}">
                <a16:creationId xmlns:a16="http://schemas.microsoft.com/office/drawing/2014/main" id="{2C55D121-6723-486F-AD85-80F3A3B315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5" descr="notes_icon">
            <a:extLst>
              <a:ext uri="{FF2B5EF4-FFF2-40B4-BE49-F238E27FC236}">
                <a16:creationId xmlns:a16="http://schemas.microsoft.com/office/drawing/2014/main" id="{F41CAC42-D4D2-4908-9CCF-3C9AD0674876}"/>
              </a:ext>
            </a:extLst>
          </p:cNvPr>
          <p:cNvPicPr>
            <a:picLocks noChangeAspect="1" noChangeArrowheads="1"/>
          </p:cNvPicPr>
          <p:nvPr/>
        </p:nvPicPr>
        <p:blipFill>
          <a:blip r:embed="rId7"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37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78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7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37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37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37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p:bldP spid="203783" grpId="0"/>
      <p:bldP spid="203785" grpId="0"/>
      <p:bldP spid="203788" grpId="0"/>
      <p:bldP spid="203786" grpId="0"/>
      <p:bldP spid="2037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a:extLst>
              <a:ext uri="{FF2B5EF4-FFF2-40B4-BE49-F238E27FC236}">
                <a16:creationId xmlns:a16="http://schemas.microsoft.com/office/drawing/2014/main" id="{CCE220DA-68E1-45F0-90CC-C0BED502E42F}"/>
              </a:ext>
            </a:extLst>
          </p:cNvPr>
          <p:cNvSpPr>
            <a:spLocks noGrp="1" noChangeArrowheads="1"/>
          </p:cNvSpPr>
          <p:nvPr>
            <p:ph type="title"/>
          </p:nvPr>
        </p:nvSpPr>
        <p:spPr/>
        <p:txBody>
          <a:bodyPr/>
          <a:lstStyle/>
          <a:p>
            <a:r>
              <a:rPr lang="en-GB" altLang="en-US"/>
              <a:t>Properties of CFCs</a:t>
            </a:r>
          </a:p>
        </p:txBody>
      </p:sp>
      <p:sp>
        <p:nvSpPr>
          <p:cNvPr id="207877" name="Text Box 5">
            <a:extLst>
              <a:ext uri="{FF2B5EF4-FFF2-40B4-BE49-F238E27FC236}">
                <a16:creationId xmlns:a16="http://schemas.microsoft.com/office/drawing/2014/main" id="{AA2E5996-E747-4EAB-BF12-51521DA52E00}"/>
              </a:ext>
            </a:extLst>
          </p:cNvPr>
          <p:cNvSpPr txBox="1">
            <a:spLocks noChangeArrowheads="1"/>
          </p:cNvSpPr>
          <p:nvPr/>
        </p:nvSpPr>
        <p:spPr bwMode="auto">
          <a:xfrm>
            <a:off x="358775" y="800100"/>
            <a:ext cx="7813675" cy="83099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CFCs contain strong covalent bonds. This means that they are very </a:t>
            </a:r>
            <a:r>
              <a:rPr lang="en-GB" altLang="en-US" b="1" dirty="0">
                <a:solidFill>
                  <a:srgbClr val="B80300"/>
                </a:solidFill>
              </a:rPr>
              <a:t>inert</a:t>
            </a:r>
            <a:r>
              <a:rPr lang="en-GB" altLang="en-US" dirty="0">
                <a:solidFill>
                  <a:srgbClr val="010066"/>
                </a:solidFill>
              </a:rPr>
              <a:t> (unreactive). </a:t>
            </a:r>
          </a:p>
        </p:txBody>
      </p:sp>
      <p:sp>
        <p:nvSpPr>
          <p:cNvPr id="207878" name="Text Box 6">
            <a:extLst>
              <a:ext uri="{FF2B5EF4-FFF2-40B4-BE49-F238E27FC236}">
                <a16:creationId xmlns:a16="http://schemas.microsoft.com/office/drawing/2014/main" id="{5D9E28CD-6A75-49B9-8F1F-62320A70B654}"/>
              </a:ext>
            </a:extLst>
          </p:cNvPr>
          <p:cNvSpPr txBox="1">
            <a:spLocks noChangeArrowheads="1"/>
          </p:cNvSpPr>
          <p:nvPr/>
        </p:nvSpPr>
        <p:spPr bwMode="auto">
          <a:xfrm>
            <a:off x="358774" y="1665288"/>
            <a:ext cx="8627181" cy="83099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a:solidFill>
                  <a:srgbClr val="010066"/>
                </a:solidFill>
              </a:rPr>
              <a:t>CFCs therefore last for a long time in the environment as they do not decompose or react with other substances easily.</a:t>
            </a:r>
          </a:p>
        </p:txBody>
      </p:sp>
      <p:sp>
        <p:nvSpPr>
          <p:cNvPr id="207879" name="Text Box 7">
            <a:extLst>
              <a:ext uri="{FF2B5EF4-FFF2-40B4-BE49-F238E27FC236}">
                <a16:creationId xmlns:a16="http://schemas.microsoft.com/office/drawing/2014/main" id="{873803CA-AA69-423B-9B72-06A4664C6502}"/>
              </a:ext>
            </a:extLst>
          </p:cNvPr>
          <p:cNvSpPr txBox="1">
            <a:spLocks noChangeArrowheads="1"/>
          </p:cNvSpPr>
          <p:nvPr/>
        </p:nvSpPr>
        <p:spPr bwMode="auto">
          <a:xfrm>
            <a:off x="358775" y="2528888"/>
            <a:ext cx="8426450" cy="8223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They are also insoluble in water, and have low melting and boiling points.</a:t>
            </a:r>
          </a:p>
        </p:txBody>
      </p:sp>
      <p:pic>
        <p:nvPicPr>
          <p:cNvPr id="207880" name="Picture 8" descr="functional groups - dichlorodifluoromethane">
            <a:extLst>
              <a:ext uri="{FF2B5EF4-FFF2-40B4-BE49-F238E27FC236}">
                <a16:creationId xmlns:a16="http://schemas.microsoft.com/office/drawing/2014/main" id="{871A2D21-889A-4F16-932E-6DF0C8FED9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938" y="3382963"/>
            <a:ext cx="1503362" cy="1431925"/>
          </a:xfrm>
          <a:prstGeom prst="rect">
            <a:avLst/>
          </a:prstGeom>
          <a:noFill/>
          <a:extLst>
            <a:ext uri="{909E8E84-426E-40DD-AFC4-6F175D3DCCD1}">
              <a14:hiddenFill xmlns:a14="http://schemas.microsoft.com/office/drawing/2010/main">
                <a:solidFill>
                  <a:srgbClr val="FFFFFF"/>
                </a:solidFill>
              </a14:hiddenFill>
            </a:ext>
          </a:extLst>
        </p:spPr>
      </p:pic>
      <p:pic>
        <p:nvPicPr>
          <p:cNvPr id="207881" name="Picture 9" descr="functional groups - 1,1,2-trichloro-1,2,2-trifluoroethane">
            <a:extLst>
              <a:ext uri="{FF2B5EF4-FFF2-40B4-BE49-F238E27FC236}">
                <a16:creationId xmlns:a16="http://schemas.microsoft.com/office/drawing/2014/main" id="{A5F62C1E-BADB-4A42-9C08-BFD92C5AE6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950" y="3392488"/>
            <a:ext cx="2006600" cy="1422400"/>
          </a:xfrm>
          <a:prstGeom prst="rect">
            <a:avLst/>
          </a:prstGeom>
          <a:noFill/>
          <a:extLst>
            <a:ext uri="{909E8E84-426E-40DD-AFC4-6F175D3DCCD1}">
              <a14:hiddenFill xmlns:a14="http://schemas.microsoft.com/office/drawing/2010/main">
                <a:solidFill>
                  <a:srgbClr val="FFFFFF"/>
                </a:solidFill>
              </a14:hiddenFill>
            </a:ext>
          </a:extLst>
        </p:spPr>
      </p:pic>
      <p:sp>
        <p:nvSpPr>
          <p:cNvPr id="207882" name="Text Box 10">
            <a:extLst>
              <a:ext uri="{FF2B5EF4-FFF2-40B4-BE49-F238E27FC236}">
                <a16:creationId xmlns:a16="http://schemas.microsoft.com/office/drawing/2014/main" id="{D19ACDCA-F417-4565-BCA7-E955C2007667}"/>
              </a:ext>
            </a:extLst>
          </p:cNvPr>
          <p:cNvSpPr txBox="1">
            <a:spLocks noChangeArrowheads="1"/>
          </p:cNvSpPr>
          <p:nvPr/>
        </p:nvSpPr>
        <p:spPr bwMode="auto">
          <a:xfrm>
            <a:off x="863600" y="4851400"/>
            <a:ext cx="33480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dirty="0"/>
              <a:t>boiling point: –30</a:t>
            </a:r>
            <a:r>
              <a:rPr lang="en-GB" altLang="en-US" sz="1000" b="1" dirty="0"/>
              <a:t> </a:t>
            </a:r>
            <a:r>
              <a:rPr lang="en-GB" altLang="en-US" sz="2000" b="1" dirty="0">
                <a:cs typeface="Arial" panose="020B0604020202020204" pitchFamily="34" charset="0"/>
              </a:rPr>
              <a:t>°</a:t>
            </a:r>
            <a:r>
              <a:rPr lang="en-GB" altLang="en-US" sz="2000" b="1" dirty="0"/>
              <a:t>C</a:t>
            </a:r>
          </a:p>
          <a:p>
            <a:pPr algn="ctr"/>
            <a:r>
              <a:rPr lang="en-GB" altLang="en-US" sz="2000" b="1" dirty="0"/>
              <a:t> melting point: –158</a:t>
            </a:r>
            <a:r>
              <a:rPr lang="en-GB" altLang="en-US" sz="1000" b="1" dirty="0"/>
              <a:t> </a:t>
            </a:r>
            <a:r>
              <a:rPr lang="en-GB" altLang="en-US" sz="2000" b="1" dirty="0">
                <a:cs typeface="Arial" panose="020B0604020202020204" pitchFamily="34" charset="0"/>
              </a:rPr>
              <a:t>°</a:t>
            </a:r>
            <a:r>
              <a:rPr lang="en-GB" altLang="en-US" sz="2000" b="1" dirty="0"/>
              <a:t>C</a:t>
            </a:r>
          </a:p>
        </p:txBody>
      </p:sp>
      <p:sp>
        <p:nvSpPr>
          <p:cNvPr id="207883" name="Text Box 11">
            <a:extLst>
              <a:ext uri="{FF2B5EF4-FFF2-40B4-BE49-F238E27FC236}">
                <a16:creationId xmlns:a16="http://schemas.microsoft.com/office/drawing/2014/main" id="{AB5F993F-0FF0-4E48-B185-240380E6B216}"/>
              </a:ext>
            </a:extLst>
          </p:cNvPr>
          <p:cNvSpPr txBox="1">
            <a:spLocks noChangeArrowheads="1"/>
          </p:cNvSpPr>
          <p:nvPr/>
        </p:nvSpPr>
        <p:spPr bwMode="auto">
          <a:xfrm>
            <a:off x="5227638" y="4851400"/>
            <a:ext cx="2944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dirty="0"/>
              <a:t>boiling point: 48</a:t>
            </a:r>
            <a:r>
              <a:rPr lang="en-GB" altLang="en-US" sz="1000" b="1" dirty="0"/>
              <a:t> </a:t>
            </a:r>
            <a:r>
              <a:rPr lang="en-GB" altLang="en-US" sz="2000" b="1" dirty="0"/>
              <a:t>°C</a:t>
            </a:r>
          </a:p>
          <a:p>
            <a:pPr algn="ctr"/>
            <a:r>
              <a:rPr lang="en-GB" altLang="en-US" sz="2000" b="1" dirty="0"/>
              <a:t>melting point: –35</a:t>
            </a:r>
            <a:r>
              <a:rPr lang="en-GB" altLang="en-US" sz="1000" b="1" dirty="0"/>
              <a:t> </a:t>
            </a:r>
            <a:r>
              <a:rPr lang="en-GB" altLang="en-US" sz="2000" b="1" dirty="0"/>
              <a:t>°C</a:t>
            </a:r>
          </a:p>
        </p:txBody>
      </p:sp>
      <p:sp>
        <p:nvSpPr>
          <p:cNvPr id="207884" name="Text Box 12">
            <a:extLst>
              <a:ext uri="{FF2B5EF4-FFF2-40B4-BE49-F238E27FC236}">
                <a16:creationId xmlns:a16="http://schemas.microsoft.com/office/drawing/2014/main" id="{009DBA18-C4AD-41CE-AE84-4C1FC98E583D}"/>
              </a:ext>
            </a:extLst>
          </p:cNvPr>
          <p:cNvSpPr txBox="1">
            <a:spLocks noChangeArrowheads="1"/>
          </p:cNvSpPr>
          <p:nvPr/>
        </p:nvSpPr>
        <p:spPr bwMode="auto">
          <a:xfrm>
            <a:off x="358775" y="5675883"/>
            <a:ext cx="7058025" cy="457200"/>
          </a:xfrm>
          <a:prstGeom prst="rect">
            <a:avLst/>
          </a:prstGeom>
          <a:solidFill>
            <a:srgbClr val="FDD9D9"/>
          </a:solidFill>
          <a:ln>
            <a:noFill/>
          </a:ln>
          <a:effectLst/>
          <a:extLst/>
        </p:spPr>
        <p:txBody>
          <a:bodyPr>
            <a:spAutoFit/>
          </a:bodyPr>
          <a:lstStyle/>
          <a:p>
            <a:r>
              <a:rPr lang="en-GB" altLang="en-US" dirty="0">
                <a:solidFill>
                  <a:srgbClr val="010066"/>
                </a:solidFill>
              </a:rPr>
              <a:t>What state are these CFCs at room temperature?</a:t>
            </a:r>
          </a:p>
        </p:txBody>
      </p:sp>
      <p:pic>
        <p:nvPicPr>
          <p:cNvPr id="12" name="Picture 19">
            <a:hlinkClick r:id="" action="ppaction://hlinkshowjump?jump=nextslide"/>
            <a:extLst>
              <a:ext uri="{FF2B5EF4-FFF2-40B4-BE49-F238E27FC236}">
                <a16:creationId xmlns:a16="http://schemas.microsoft.com/office/drawing/2014/main" id="{BE7443C3-9CD2-49D9-87B3-AE9AB34F1DB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78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78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78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78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78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p:bldP spid="207879" grpId="0"/>
      <p:bldP spid="207882" grpId="0"/>
      <p:bldP spid="207883" grpId="0"/>
      <p:bldP spid="2078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a:extLst>
              <a:ext uri="{FF2B5EF4-FFF2-40B4-BE49-F238E27FC236}">
                <a16:creationId xmlns:a16="http://schemas.microsoft.com/office/drawing/2014/main" id="{9640E21E-5448-4C94-B482-9966A39AF7E0}"/>
              </a:ext>
            </a:extLst>
          </p:cNvPr>
          <p:cNvSpPr>
            <a:spLocks noGrp="1" noChangeArrowheads="1"/>
          </p:cNvSpPr>
          <p:nvPr>
            <p:ph type="title"/>
          </p:nvPr>
        </p:nvSpPr>
        <p:spPr/>
        <p:txBody>
          <a:bodyPr/>
          <a:lstStyle/>
          <a:p>
            <a:r>
              <a:rPr lang="en-GB" altLang="en-US"/>
              <a:t>Development of CFCs</a:t>
            </a:r>
          </a:p>
        </p:txBody>
      </p:sp>
      <p:sp>
        <p:nvSpPr>
          <p:cNvPr id="209924" name="Text Box 4">
            <a:extLst>
              <a:ext uri="{FF2B5EF4-FFF2-40B4-BE49-F238E27FC236}">
                <a16:creationId xmlns:a16="http://schemas.microsoft.com/office/drawing/2014/main" id="{19615DE5-05E4-4126-A811-C522D6B18DB8}"/>
              </a:ext>
            </a:extLst>
          </p:cNvPr>
          <p:cNvSpPr txBox="1">
            <a:spLocks noChangeArrowheads="1"/>
          </p:cNvSpPr>
          <p:nvPr/>
        </p:nvSpPr>
        <p:spPr bwMode="auto">
          <a:xfrm>
            <a:off x="358775" y="800100"/>
            <a:ext cx="8426450" cy="11874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10066"/>
                </a:solidFill>
              </a:rPr>
              <a:t>During the 1930s, an American engineer named </a:t>
            </a:r>
            <a:r>
              <a:rPr lang="en-GB" altLang="en-US" b="1">
                <a:solidFill>
                  <a:srgbClr val="010066"/>
                </a:solidFill>
              </a:rPr>
              <a:t>Thomas Midgely</a:t>
            </a:r>
            <a:r>
              <a:rPr lang="en-GB" altLang="en-US">
                <a:solidFill>
                  <a:srgbClr val="010066"/>
                </a:solidFill>
              </a:rPr>
              <a:t> was looking for substances that were suitable for use as coolants in refrigerators.</a:t>
            </a:r>
          </a:p>
        </p:txBody>
      </p:sp>
      <p:sp>
        <p:nvSpPr>
          <p:cNvPr id="209925" name="Text Box 5">
            <a:extLst>
              <a:ext uri="{FF2B5EF4-FFF2-40B4-BE49-F238E27FC236}">
                <a16:creationId xmlns:a16="http://schemas.microsoft.com/office/drawing/2014/main" id="{60A96C68-219A-4067-867C-C0728A765147}"/>
              </a:ext>
            </a:extLst>
          </p:cNvPr>
          <p:cNvSpPr txBox="1">
            <a:spLocks noChangeArrowheads="1"/>
          </p:cNvSpPr>
          <p:nvPr/>
        </p:nvSpPr>
        <p:spPr bwMode="auto">
          <a:xfrm>
            <a:off x="342900" y="3568700"/>
            <a:ext cx="4860925" cy="11874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10066"/>
                </a:solidFill>
              </a:rPr>
              <a:t>Using what they knew about halogen compounds, Midgely </a:t>
            </a:r>
            <a:br>
              <a:rPr lang="en-GB" altLang="en-US">
                <a:solidFill>
                  <a:srgbClr val="010066"/>
                </a:solidFill>
              </a:rPr>
            </a:br>
            <a:r>
              <a:rPr lang="en-GB" altLang="en-US">
                <a:solidFill>
                  <a:srgbClr val="010066"/>
                </a:solidFill>
              </a:rPr>
              <a:t>and his team developed CFCs. </a:t>
            </a:r>
          </a:p>
        </p:txBody>
      </p:sp>
      <p:sp>
        <p:nvSpPr>
          <p:cNvPr id="209928" name="Text Box 8">
            <a:extLst>
              <a:ext uri="{FF2B5EF4-FFF2-40B4-BE49-F238E27FC236}">
                <a16:creationId xmlns:a16="http://schemas.microsoft.com/office/drawing/2014/main" id="{A92BADEE-3EE4-452A-8D7C-0591F406BB06}"/>
              </a:ext>
            </a:extLst>
          </p:cNvPr>
          <p:cNvSpPr txBox="1">
            <a:spLocks noChangeArrowheads="1"/>
          </p:cNvSpPr>
          <p:nvPr/>
        </p:nvSpPr>
        <p:spPr bwMode="auto">
          <a:xfrm>
            <a:off x="342900" y="2151063"/>
            <a:ext cx="4838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10066"/>
                </a:solidFill>
              </a:rPr>
              <a:t>The refrigerants in use at that time were toxic compounds such as ammonia and sulfur dioxide.</a:t>
            </a:r>
          </a:p>
        </p:txBody>
      </p:sp>
      <p:pic>
        <p:nvPicPr>
          <p:cNvPr id="209930" name="Picture 10" descr="CFCs_early_fridge_library_o">
            <a:extLst>
              <a:ext uri="{FF2B5EF4-FFF2-40B4-BE49-F238E27FC236}">
                <a16:creationId xmlns:a16="http://schemas.microsoft.com/office/drawing/2014/main" id="{81554E24-BA76-4417-8886-97C6C54B0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888" y="1803400"/>
            <a:ext cx="3209925" cy="4349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9931" name="Text Box 11">
            <a:extLst>
              <a:ext uri="{FF2B5EF4-FFF2-40B4-BE49-F238E27FC236}">
                <a16:creationId xmlns:a16="http://schemas.microsoft.com/office/drawing/2014/main" id="{896F8B89-4DAC-4180-8466-5E162A9F5EA7}"/>
              </a:ext>
            </a:extLst>
          </p:cNvPr>
          <p:cNvSpPr txBox="1">
            <a:spLocks noChangeArrowheads="1"/>
          </p:cNvSpPr>
          <p:nvPr/>
        </p:nvSpPr>
        <p:spPr bwMode="auto">
          <a:xfrm>
            <a:off x="342900" y="4919663"/>
            <a:ext cx="4911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10066"/>
                </a:solidFill>
              </a:rPr>
              <a:t>Their discovery was seen as a success and CFCs soon replaced the previously used refrigerants.</a:t>
            </a:r>
            <a:endParaRPr lang="en-GB" altLang="en-US"/>
          </a:p>
        </p:txBody>
      </p:sp>
      <p:pic>
        <p:nvPicPr>
          <p:cNvPr id="10" name="Picture 19">
            <a:hlinkClick r:id="" action="ppaction://hlinkshowjump?jump=nextslide"/>
            <a:extLst>
              <a:ext uri="{FF2B5EF4-FFF2-40B4-BE49-F238E27FC236}">
                <a16:creationId xmlns:a16="http://schemas.microsoft.com/office/drawing/2014/main" id="{87632C65-E5AA-43A3-9458-B686B5FF150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F3D26A8A-2042-408A-909A-15CDFC6EC382}"/>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p:bldP spid="209928" grpId="0"/>
      <p:bldP spid="2099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D73E0E12-DE4B-4E3C-B30B-8C2497C1A14C}"/>
              </a:ext>
            </a:extLst>
          </p:cNvPr>
          <p:cNvSpPr>
            <a:spLocks noGrp="1" noChangeArrowheads="1"/>
          </p:cNvSpPr>
          <p:nvPr>
            <p:ph type="title"/>
          </p:nvPr>
        </p:nvSpPr>
        <p:spPr/>
        <p:txBody>
          <a:bodyPr/>
          <a:lstStyle/>
          <a:p>
            <a:r>
              <a:rPr lang="en-GB" altLang="en-US" dirty="0"/>
              <a:t>Uses of CFCs</a:t>
            </a:r>
          </a:p>
        </p:txBody>
      </p:sp>
      <p:pic>
        <p:nvPicPr>
          <p:cNvPr id="7" name="Picture 19">
            <a:hlinkClick r:id="" action="ppaction://hlinkshowjump?jump=nextslide"/>
            <a:extLst>
              <a:ext uri="{FF2B5EF4-FFF2-40B4-BE49-F238E27FC236}">
                <a16:creationId xmlns:a16="http://schemas.microsoft.com/office/drawing/2014/main" id="{0E9B9B64-1072-4D63-BA08-3E9D18157B7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8B688947-FC09-4F47-B4D8-0B0241359F6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FC720ED2-8D57-488C-BA97-811B4C5C4B4C}"/>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5706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E84DB08-3B4D-4F45-8B24-26B135BB78B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a:extLst>
              <a:ext uri="{FF2B5EF4-FFF2-40B4-BE49-F238E27FC236}">
                <a16:creationId xmlns:a16="http://schemas.microsoft.com/office/drawing/2014/main" id="{47E489E6-2710-4020-814F-2856FACCB735}"/>
              </a:ext>
            </a:extLst>
          </p:cNvPr>
          <p:cNvSpPr>
            <a:spLocks noGrp="1" noChangeArrowheads="1"/>
          </p:cNvSpPr>
          <p:nvPr>
            <p:ph type="title"/>
          </p:nvPr>
        </p:nvSpPr>
        <p:spPr/>
        <p:txBody>
          <a:bodyPr/>
          <a:lstStyle/>
          <a:p>
            <a:r>
              <a:rPr lang="en-GB" altLang="en-US"/>
              <a:t>The ozone layer</a:t>
            </a:r>
          </a:p>
        </p:txBody>
      </p:sp>
      <p:sp>
        <p:nvSpPr>
          <p:cNvPr id="212997" name="Text Box 5">
            <a:extLst>
              <a:ext uri="{FF2B5EF4-FFF2-40B4-BE49-F238E27FC236}">
                <a16:creationId xmlns:a16="http://schemas.microsoft.com/office/drawing/2014/main" id="{D0FFF647-1F35-4A06-BEF0-C0647DE44349}"/>
              </a:ext>
            </a:extLst>
          </p:cNvPr>
          <p:cNvSpPr txBox="1">
            <a:spLocks noChangeArrowheads="1"/>
          </p:cNvSpPr>
          <p:nvPr/>
        </p:nvSpPr>
        <p:spPr bwMode="auto">
          <a:xfrm>
            <a:off x="5424488" y="3870325"/>
            <a:ext cx="3433762" cy="22828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In the late 1970s and early 1980s, scientists noticed that the ozone layer was becoming damaged. They linked this problem to CFCs.</a:t>
            </a:r>
          </a:p>
        </p:txBody>
      </p:sp>
      <p:sp>
        <p:nvSpPr>
          <p:cNvPr id="213002" name="Text Box 10">
            <a:extLst>
              <a:ext uri="{FF2B5EF4-FFF2-40B4-BE49-F238E27FC236}">
                <a16:creationId xmlns:a16="http://schemas.microsoft.com/office/drawing/2014/main" id="{089D0E07-91C3-48A6-A9CE-1E5A9B5CA2ED}"/>
              </a:ext>
            </a:extLst>
          </p:cNvPr>
          <p:cNvSpPr txBox="1">
            <a:spLocks noChangeArrowheads="1"/>
          </p:cNvSpPr>
          <p:nvPr/>
        </p:nvSpPr>
        <p:spPr bwMode="auto">
          <a:xfrm>
            <a:off x="342900" y="784225"/>
            <a:ext cx="8189913" cy="120032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Earth’s atmosphere is made of several different layers. </a:t>
            </a:r>
            <a:br>
              <a:rPr lang="en-GB" altLang="en-US" dirty="0">
                <a:solidFill>
                  <a:srgbClr val="010066"/>
                </a:solidFill>
              </a:rPr>
            </a:br>
            <a:r>
              <a:rPr lang="en-GB" altLang="en-US" dirty="0">
                <a:solidFill>
                  <a:srgbClr val="010066"/>
                </a:solidFill>
              </a:rPr>
              <a:t>The </a:t>
            </a:r>
            <a:r>
              <a:rPr lang="en-GB" altLang="en-US" b="1" dirty="0">
                <a:solidFill>
                  <a:srgbClr val="B80300"/>
                </a:solidFill>
              </a:rPr>
              <a:t>stratosphere</a:t>
            </a:r>
            <a:r>
              <a:rPr lang="en-GB" altLang="en-US" dirty="0">
                <a:solidFill>
                  <a:srgbClr val="010066"/>
                </a:solidFill>
              </a:rPr>
              <a:t> is one of these layers, located between 10</a:t>
            </a:r>
            <a:r>
              <a:rPr lang="en-GB" altLang="en-US" sz="1000" dirty="0">
                <a:solidFill>
                  <a:srgbClr val="010066"/>
                </a:solidFill>
              </a:rPr>
              <a:t> </a:t>
            </a:r>
            <a:r>
              <a:rPr lang="en-GB" altLang="en-US" dirty="0">
                <a:solidFill>
                  <a:srgbClr val="010066"/>
                </a:solidFill>
              </a:rPr>
              <a:t>km and 50</a:t>
            </a:r>
            <a:r>
              <a:rPr lang="en-GB" altLang="en-US" sz="1200" dirty="0">
                <a:solidFill>
                  <a:srgbClr val="010066"/>
                </a:solidFill>
              </a:rPr>
              <a:t> </a:t>
            </a:r>
            <a:r>
              <a:rPr lang="en-GB" altLang="en-US" dirty="0">
                <a:solidFill>
                  <a:srgbClr val="010066"/>
                </a:solidFill>
              </a:rPr>
              <a:t>km from the surface.</a:t>
            </a:r>
          </a:p>
        </p:txBody>
      </p:sp>
      <p:pic>
        <p:nvPicPr>
          <p:cNvPr id="213005" name="Picture 13" descr="CFCs_NASA_atmosphere_profil">
            <a:extLst>
              <a:ext uri="{FF2B5EF4-FFF2-40B4-BE49-F238E27FC236}">
                <a16:creationId xmlns:a16="http://schemas.microsoft.com/office/drawing/2014/main" id="{21122AF0-D58A-4C44-998C-57D517377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1" y="2128838"/>
            <a:ext cx="4862146" cy="3963196"/>
          </a:xfrm>
          <a:prstGeom prst="rect">
            <a:avLst/>
          </a:prstGeom>
          <a:noFill/>
          <a:extLst>
            <a:ext uri="{909E8E84-426E-40DD-AFC4-6F175D3DCCD1}">
              <a14:hiddenFill xmlns:a14="http://schemas.microsoft.com/office/drawing/2010/main">
                <a:solidFill>
                  <a:srgbClr val="FFFFFF"/>
                </a:solidFill>
              </a14:hiddenFill>
            </a:ext>
          </a:extLst>
        </p:spPr>
      </p:pic>
      <p:sp>
        <p:nvSpPr>
          <p:cNvPr id="213007" name="Text Box 15">
            <a:extLst>
              <a:ext uri="{FF2B5EF4-FFF2-40B4-BE49-F238E27FC236}">
                <a16:creationId xmlns:a16="http://schemas.microsoft.com/office/drawing/2014/main" id="{CC71CE4D-4F6B-4515-9E65-7C6751289CEB}"/>
              </a:ext>
            </a:extLst>
          </p:cNvPr>
          <p:cNvSpPr txBox="1">
            <a:spLocks noChangeArrowheads="1"/>
          </p:cNvSpPr>
          <p:nvPr/>
        </p:nvSpPr>
        <p:spPr bwMode="auto">
          <a:xfrm>
            <a:off x="5424488" y="2144713"/>
            <a:ext cx="340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solidFill>
                  <a:srgbClr val="010066"/>
                </a:solidFill>
              </a:rPr>
              <a:t>The stratosphere contains the </a:t>
            </a:r>
            <a:r>
              <a:rPr lang="en-GB" altLang="en-US" b="1" dirty="0">
                <a:solidFill>
                  <a:srgbClr val="B80300"/>
                </a:solidFill>
              </a:rPr>
              <a:t>ozone layer</a:t>
            </a:r>
            <a:r>
              <a:rPr lang="en-GB" altLang="en-US" dirty="0">
                <a:solidFill>
                  <a:srgbClr val="010066"/>
                </a:solidFill>
              </a:rPr>
              <a:t>, which </a:t>
            </a:r>
            <a:r>
              <a:rPr lang="en-GB" altLang="en-US" dirty="0"/>
              <a:t>is made </a:t>
            </a:r>
            <a:br>
              <a:rPr lang="en-GB" altLang="en-US" dirty="0"/>
            </a:br>
            <a:r>
              <a:rPr lang="en-GB" altLang="en-US" dirty="0"/>
              <a:t>of the gas </a:t>
            </a:r>
            <a:r>
              <a:rPr lang="en-GB" altLang="en-US" b="1" dirty="0">
                <a:solidFill>
                  <a:srgbClr val="B80300"/>
                </a:solidFill>
              </a:rPr>
              <a:t>ozone</a:t>
            </a:r>
            <a:r>
              <a:rPr lang="en-GB" altLang="en-US" dirty="0"/>
              <a:t> (O</a:t>
            </a:r>
            <a:r>
              <a:rPr lang="en-GB" altLang="en-US" baseline="-25000" dirty="0"/>
              <a:t>3</a:t>
            </a:r>
            <a:r>
              <a:rPr lang="en-GB" altLang="en-US" dirty="0"/>
              <a:t>). </a:t>
            </a:r>
          </a:p>
        </p:txBody>
      </p:sp>
      <p:sp>
        <p:nvSpPr>
          <p:cNvPr id="213008" name="Line 16">
            <a:extLst>
              <a:ext uri="{FF2B5EF4-FFF2-40B4-BE49-F238E27FC236}">
                <a16:creationId xmlns:a16="http://schemas.microsoft.com/office/drawing/2014/main" id="{3DA5620D-C4D3-4E11-9C5D-01E6ECED15FB}"/>
              </a:ext>
            </a:extLst>
          </p:cNvPr>
          <p:cNvSpPr>
            <a:spLocks noChangeShapeType="1"/>
          </p:cNvSpPr>
          <p:nvPr/>
        </p:nvSpPr>
        <p:spPr bwMode="auto">
          <a:xfrm>
            <a:off x="706438" y="2135188"/>
            <a:ext cx="2892547" cy="3936041"/>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09" name="Text Box 17">
            <a:extLst>
              <a:ext uri="{FF2B5EF4-FFF2-40B4-BE49-F238E27FC236}">
                <a16:creationId xmlns:a16="http://schemas.microsoft.com/office/drawing/2014/main" id="{D24A7F9B-4D2E-445B-A1D7-A229BA691580}"/>
              </a:ext>
            </a:extLst>
          </p:cNvPr>
          <p:cNvSpPr txBox="1">
            <a:spLocks noChangeArrowheads="1"/>
          </p:cNvSpPr>
          <p:nvPr/>
        </p:nvSpPr>
        <p:spPr bwMode="auto">
          <a:xfrm rot="3181886">
            <a:off x="669131" y="2977357"/>
            <a:ext cx="21431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200">
                <a:solidFill>
                  <a:schemeClr val="hlink"/>
                </a:solidFill>
              </a:rPr>
              <a:t>ozone layer</a:t>
            </a:r>
          </a:p>
        </p:txBody>
      </p:sp>
      <p:pic>
        <p:nvPicPr>
          <p:cNvPr id="11" name="Picture 19">
            <a:hlinkClick r:id="" action="ppaction://hlinkshowjump?jump=nextslide"/>
            <a:extLst>
              <a:ext uri="{FF2B5EF4-FFF2-40B4-BE49-F238E27FC236}">
                <a16:creationId xmlns:a16="http://schemas.microsoft.com/office/drawing/2014/main" id="{BA2EA6E4-7D54-4020-A9E9-3B17ED92C18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E3ECC8A3-5CCE-4A6D-AC5A-1F5E8E3DBC24}"/>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30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30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30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30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29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p:bldP spid="213007" grpId="0"/>
      <p:bldP spid="2130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0590CDA3-0A65-46E9-B48E-5445347D6BDB}"/>
              </a:ext>
            </a:extLst>
          </p:cNvPr>
          <p:cNvSpPr>
            <a:spLocks noGrp="1" noChangeArrowheads="1"/>
          </p:cNvSpPr>
          <p:nvPr>
            <p:ph type="title"/>
          </p:nvPr>
        </p:nvSpPr>
        <p:spPr/>
        <p:txBody>
          <a:bodyPr/>
          <a:lstStyle/>
          <a:p>
            <a:r>
              <a:rPr lang="en-GB" altLang="en-US"/>
              <a:t>Damage to the ozone layer</a:t>
            </a:r>
          </a:p>
        </p:txBody>
      </p:sp>
      <p:pic>
        <p:nvPicPr>
          <p:cNvPr id="244740" name="Picture 4" descr="34802345---edited">
            <a:extLst>
              <a:ext uri="{FF2B5EF4-FFF2-40B4-BE49-F238E27FC236}">
                <a16:creationId xmlns:a16="http://schemas.microsoft.com/office/drawing/2014/main" id="{CFBA149E-DF35-4079-B38F-2B7416EDB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755775"/>
            <a:ext cx="5211763" cy="435927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4741" name="Text Box 5">
            <a:extLst>
              <a:ext uri="{FF2B5EF4-FFF2-40B4-BE49-F238E27FC236}">
                <a16:creationId xmlns:a16="http://schemas.microsoft.com/office/drawing/2014/main" id="{66B6597B-4B78-474A-BA87-C6524F7F4A57}"/>
              </a:ext>
            </a:extLst>
          </p:cNvPr>
          <p:cNvSpPr txBox="1">
            <a:spLocks noChangeArrowheads="1"/>
          </p:cNvSpPr>
          <p:nvPr/>
        </p:nvSpPr>
        <p:spPr bwMode="auto">
          <a:xfrm>
            <a:off x="342900" y="784225"/>
            <a:ext cx="8189913" cy="8223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rgbClr val="010066"/>
                </a:solidFill>
              </a:rPr>
              <a:t>The following image shows the amount of ozone over Antarctica between 1979 and 1990. </a:t>
            </a:r>
          </a:p>
        </p:txBody>
      </p:sp>
      <p:sp>
        <p:nvSpPr>
          <p:cNvPr id="244746" name="Text Box 10">
            <a:extLst>
              <a:ext uri="{FF2B5EF4-FFF2-40B4-BE49-F238E27FC236}">
                <a16:creationId xmlns:a16="http://schemas.microsoft.com/office/drawing/2014/main" id="{61B3C22B-ED01-4539-8215-6DE155B91D66}"/>
              </a:ext>
            </a:extLst>
          </p:cNvPr>
          <p:cNvSpPr txBox="1">
            <a:spLocks noChangeArrowheads="1"/>
          </p:cNvSpPr>
          <p:nvPr/>
        </p:nvSpPr>
        <p:spPr bwMode="auto">
          <a:xfrm>
            <a:off x="5943600" y="2336481"/>
            <a:ext cx="29470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a:solidFill>
                  <a:srgbClr val="010066"/>
                </a:solidFill>
              </a:rPr>
              <a:t>Dark blues and purples indicate </a:t>
            </a:r>
            <a:br>
              <a:rPr lang="en-GB" altLang="en-US" dirty="0">
                <a:solidFill>
                  <a:srgbClr val="010066"/>
                </a:solidFill>
              </a:rPr>
            </a:br>
            <a:r>
              <a:rPr lang="en-GB" altLang="en-US" dirty="0">
                <a:solidFill>
                  <a:srgbClr val="010066"/>
                </a:solidFill>
              </a:rPr>
              <a:t>low levels of ozone.</a:t>
            </a:r>
            <a:endParaRPr lang="en-GB" altLang="en-US" dirty="0"/>
          </a:p>
        </p:txBody>
      </p:sp>
      <p:sp>
        <p:nvSpPr>
          <p:cNvPr id="244747" name="Text Box 11">
            <a:extLst>
              <a:ext uri="{FF2B5EF4-FFF2-40B4-BE49-F238E27FC236}">
                <a16:creationId xmlns:a16="http://schemas.microsoft.com/office/drawing/2014/main" id="{EF18361A-92E9-4331-898E-7AFE81FD2971}"/>
              </a:ext>
            </a:extLst>
          </p:cNvPr>
          <p:cNvSpPr txBox="1">
            <a:spLocks noChangeArrowheads="1"/>
          </p:cNvSpPr>
          <p:nvPr/>
        </p:nvSpPr>
        <p:spPr bwMode="auto">
          <a:xfrm>
            <a:off x="5943600" y="4266741"/>
            <a:ext cx="2589213" cy="1569660"/>
          </a:xfrm>
          <a:prstGeom prst="rect">
            <a:avLst/>
          </a:prstGeom>
          <a:solidFill>
            <a:srgbClr val="FDD9D9"/>
          </a:solidFill>
          <a:ln>
            <a:noFill/>
          </a:ln>
          <a:effectLst/>
        </p:spPr>
        <p:txBody>
          <a:bodyPr wrap="square">
            <a:spAutoFit/>
          </a:bodyPr>
          <a:lstStyle/>
          <a:p>
            <a:pPr>
              <a:spcBef>
                <a:spcPct val="50000"/>
              </a:spcBef>
            </a:pPr>
            <a:r>
              <a:rPr lang="en-GB" altLang="en-US" dirty="0"/>
              <a:t>How did the ozone layer change between 1979 and 1990?</a:t>
            </a:r>
          </a:p>
        </p:txBody>
      </p:sp>
      <p:pic>
        <p:nvPicPr>
          <p:cNvPr id="9" name="Picture 19">
            <a:hlinkClick r:id="" action="ppaction://hlinkshowjump?jump=nextslide"/>
            <a:extLst>
              <a:ext uri="{FF2B5EF4-FFF2-40B4-BE49-F238E27FC236}">
                <a16:creationId xmlns:a16="http://schemas.microsoft.com/office/drawing/2014/main" id="{B6F1B3D0-B235-4BA7-B95B-514BD0EBED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FC72340C-6321-4CFD-A47B-4D3E17C33EF1}"/>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47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6" grpId="0"/>
      <p:bldP spid="2447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F2DD0FDD-B3F0-4AD4-AA05-5A85E3AF681A}"/>
              </a:ext>
            </a:extLst>
          </p:cNvPr>
          <p:cNvSpPr>
            <a:spLocks noGrp="1" noChangeArrowheads="1"/>
          </p:cNvSpPr>
          <p:nvPr>
            <p:ph type="title"/>
          </p:nvPr>
        </p:nvSpPr>
        <p:spPr/>
        <p:txBody>
          <a:bodyPr/>
          <a:lstStyle/>
          <a:p>
            <a:r>
              <a:rPr lang="en-GB" altLang="en-US" dirty="0"/>
              <a:t>The function of ozone</a:t>
            </a:r>
          </a:p>
        </p:txBody>
      </p:sp>
      <p:pic>
        <p:nvPicPr>
          <p:cNvPr id="7" name="Picture 19">
            <a:hlinkClick r:id="" action="ppaction://hlinkshowjump?jump=nextslide"/>
            <a:extLst>
              <a:ext uri="{FF2B5EF4-FFF2-40B4-BE49-F238E27FC236}">
                <a16:creationId xmlns:a16="http://schemas.microsoft.com/office/drawing/2014/main" id="{41958D9A-38DC-4D85-806D-1FE587C4325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69628C93-02CD-4C37-8CEA-7A22703DACA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A3E30CC-43CD-47AC-8555-BC2C5E47BA8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A7CF5952-FEDB-4762-8C53-EF2FD253F46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4682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64E0E8F-98BE-4343-9B0C-DEAD9FEB040B}"/>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SGalPuH3"/>
  <p:tag name="ARTICULATE_DESIGN_ID_6_DEFAULT DESIGN" val="pC1BTFA8"/>
  <p:tag name="ARTICULATE_DESIGN_ID_1_DEFAULT DESIGN" val="1aRhDiHl"/>
  <p:tag name="ARTICULATE_DESIGN_ID_7_DEFAULT DESIGN" val="AEp6kL7a"/>
  <p:tag name="ARTICULATE_DESIGN_ID_2_DEFAULT DESIGN" val="7o9NheAw"/>
  <p:tag name="ARTICULATE_DESIGN_ID_3_DEFAULT DESIGN" val="QXYw7TwQ"/>
  <p:tag name="ARTICULATE_DESIGN_ID_4_DEFAULT DESIGN" val="u8BMSEzo"/>
  <p:tag name="ARTICULATE_DESIGN_ID_5_DEFAULT DESIGN" val="ZjCPZewo"/>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14310</TotalTime>
  <Words>2468</Words>
  <Application>Microsoft Office PowerPoint</Application>
  <PresentationFormat>On-screen Show (4:3)</PresentationFormat>
  <Paragraphs>184</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Wingdings</vt:lpstr>
      <vt:lpstr>Arial</vt:lpstr>
      <vt:lpstr>Wingdings 2</vt:lpstr>
      <vt:lpstr>1_Default Design</vt:lpstr>
      <vt:lpstr>7_Default Design</vt:lpstr>
      <vt:lpstr>CFCs  and the Environment</vt:lpstr>
      <vt:lpstr>Information</vt:lpstr>
      <vt:lpstr>What are CFCs?</vt:lpstr>
      <vt:lpstr>Properties of CFCs</vt:lpstr>
      <vt:lpstr>Development of CFCs</vt:lpstr>
      <vt:lpstr>Uses of CFCs</vt:lpstr>
      <vt:lpstr>The ozone layer</vt:lpstr>
      <vt:lpstr>Damage to the ozone layer</vt:lpstr>
      <vt:lpstr>The function of ozone</vt:lpstr>
      <vt:lpstr>Effects of UV exposure</vt:lpstr>
      <vt:lpstr>The Montreal Protocol</vt:lpstr>
      <vt:lpstr>CFCs in the atmosphere</vt:lpstr>
      <vt:lpstr>Free radical formation</vt:lpstr>
      <vt:lpstr>Reaction with ozone</vt:lpstr>
      <vt:lpstr>CFCs and chain reactions</vt:lpstr>
      <vt:lpstr>Is ozone depletion slowing?</vt:lpstr>
      <vt:lpstr>Alternatives to CFCs</vt:lpstr>
      <vt:lpstr>Evaluating the alternatives</vt:lpstr>
      <vt:lpstr>CFC, HFC or alkane?</vt:lpstr>
      <vt:lpstr>True or false?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CFCs and the Environment</dc:title>
  <dc:subject>Boardworks High School Earth and Space Sciences</dc:subject>
  <dc:creator>Boardworks</dc:creator>
  <cp:lastModifiedBy>Tim Crilly</cp:lastModifiedBy>
  <cp:revision>544</cp:revision>
  <dcterms:created xsi:type="dcterms:W3CDTF">2003-10-06T13:07:42Z</dcterms:created>
  <dcterms:modified xsi:type="dcterms:W3CDTF">2019-01-31T15:22:36Z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BAE14D5A-23D1-47AC-B31C-BE18006BE8DD</vt:lpwstr>
  </property>
  <property fmtid="{D5CDD505-2E9C-101B-9397-08002B2CF9AE}" pid="3" name="ArticulatePath">
    <vt:lpwstr>CFCs</vt:lpwstr>
  </property>
</Properties>
</file>