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1.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2.xml" ContentType="application/vnd.ms-office.activeX+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881" r:id="rId1"/>
    <p:sldMasterId id="2147484896" r:id="rId2"/>
  </p:sldMasterIdLst>
  <p:notesMasterIdLst>
    <p:notesMasterId r:id="rId17"/>
  </p:notesMasterIdLst>
  <p:handoutMasterIdLst>
    <p:handoutMasterId r:id="rId18"/>
  </p:handoutMasterIdLst>
  <p:sldIdLst>
    <p:sldId id="430" r:id="rId3"/>
    <p:sldId id="488" r:id="rId4"/>
    <p:sldId id="484" r:id="rId5"/>
    <p:sldId id="500" r:id="rId6"/>
    <p:sldId id="485" r:id="rId7"/>
    <p:sldId id="486" r:id="rId8"/>
    <p:sldId id="487" r:id="rId9"/>
    <p:sldId id="504" r:id="rId10"/>
    <p:sldId id="489" r:id="rId11"/>
    <p:sldId id="501" r:id="rId12"/>
    <p:sldId id="502" r:id="rId13"/>
    <p:sldId id="490" r:id="rId14"/>
    <p:sldId id="494" r:id="rId15"/>
    <p:sldId id="503" r:id="rId16"/>
  </p:sldIdLst>
  <p:sldSz cx="9144000" cy="6858000" type="screen4x3"/>
  <p:notesSz cx="6858000" cy="9296400"/>
  <p:embeddedFontLst>
    <p:embeddedFont>
      <p:font typeface="Wingdings 2" panose="05020102010507070707" pitchFamily="18" charset="2"/>
      <p:regular r:id="rId19"/>
    </p:embeddedFont>
  </p:embeddedFontLst>
  <p:custDataLst>
    <p:tags r:id="rId2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FFCC99"/>
    <a:srgbClr val="010066"/>
    <a:srgbClr val="FF6600"/>
    <a:srgbClr val="FFC197"/>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varScale="1">
        <p:scale>
          <a:sx n="85" d="100"/>
          <a:sy n="85" d="100"/>
        </p:scale>
        <p:origin x="540" y="60"/>
      </p:cViewPr>
      <p:guideLst>
        <p:guide orient="horz" pos="494"/>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43118DD9-3276-44C0-B916-5EC1B196CE1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25F0349-22E9-4128-B58B-9F7D0D6CC2DB}" type="slidenum">
              <a:rPr lang="en-GB" altLang="en-US"/>
              <a:pPr/>
              <a:t>‹#›</a:t>
            </a:fld>
            <a:endParaRPr lang="en-GB" altLang="en-US"/>
          </a:p>
        </p:txBody>
      </p:sp>
      <p:sp>
        <p:nvSpPr>
          <p:cNvPr id="5" name="Rectangle 7">
            <a:extLst>
              <a:ext uri="{FF2B5EF4-FFF2-40B4-BE49-F238E27FC236}">
                <a16:creationId xmlns:a16="http://schemas.microsoft.com/office/drawing/2014/main" id="{FAFE16A6-8B73-4025-8485-AD4225BD3FA1}"/>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9EF353ED-4463-481F-9A41-9AB46B51B491}"/>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4128633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C143A39F-AF8E-41FB-B6E2-11641952104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086B860-7C4D-4811-A50D-C8B6CE9EC898}"/>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07395A0F-8ECB-40BB-90E7-8C2BBA9750C7}"/>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A4ACA1C-9743-4D78-9AD2-EB1BA134F0BC}" type="slidenum">
              <a:rPr lang="en-US" altLang="en-US"/>
              <a:pPr/>
              <a:t>‹#›</a:t>
            </a:fld>
            <a:endParaRPr lang="en-US" altLang="en-US" dirty="0"/>
          </a:p>
        </p:txBody>
      </p:sp>
      <p:sp>
        <p:nvSpPr>
          <p:cNvPr id="7" name="Rectangle 7">
            <a:extLst>
              <a:ext uri="{FF2B5EF4-FFF2-40B4-BE49-F238E27FC236}">
                <a16:creationId xmlns:a16="http://schemas.microsoft.com/office/drawing/2014/main" id="{03E66CB3-6D82-4DDF-ADA5-5B27F51677A5}"/>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C87E9A94-1D79-4B0B-BDC1-DD5126F06206}"/>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405701548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AED21AA-18EF-468A-B9D4-58959135D15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C60FB17-EBB2-44AA-9C52-F7BB9A3741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F683A74-6075-481E-9154-3106E0F535A1}"/>
              </a:ext>
            </a:extLst>
          </p:cNvPr>
          <p:cNvSpPr>
            <a:spLocks noGrp="1"/>
          </p:cNvSpPr>
          <p:nvPr>
            <p:ph type="sldNum" sz="quarter" idx="10"/>
          </p:nvPr>
        </p:nvSpPr>
        <p:spPr/>
        <p:txBody>
          <a:bodyPr/>
          <a:lstStyle/>
          <a:p>
            <a:fld id="{7A4ACA1C-9743-4D78-9AD2-EB1BA134F0BC}"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90DFBC60-320A-4EB7-8952-69D4E7291B3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124DC1E-DB13-44C6-99DF-549590CF57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The production of biofuels is costly and requires large amounts of energy. In order for bioethanol to be used on its own, the engine must be modified which increases the cost of production. The use of bioethanol can also increase the cost of food as it is using land that would normally be used for food crops.</a:t>
            </a:r>
          </a:p>
          <a:p>
            <a:pPr>
              <a:lnSpc>
                <a:spcPct val="120000"/>
              </a:lnSpc>
            </a:pPr>
            <a:r>
              <a:rPr lang="en-GB" altLang="en-US" dirty="0">
                <a:latin typeface="Arial" panose="020B0604020202020204" pitchFamily="34" charset="0"/>
              </a:rPr>
              <a:t>Biodiesel can be used in existing diesel engines without the need for modifications.</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As biofuels are produced from plants, they could be described as carbon neutral. This is where the amount of carbon dioxide used up by the plant through photosynthesis balances out the amount of carbon dioxide produced during the use of the biofuel. However, as fossil fuels are burned during the production of the biofuel, the fuel has a higher carbon footprint.</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altLang="en-US" dirty="0">
              <a:latin typeface="Arial" panose="020B0604020202020204" pitchFamily="34" charset="0"/>
            </a:endParaRP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a:t>
            </a:r>
            <a:r>
              <a:rPr lang="en-GB" altLang="en-US" dirty="0">
                <a:latin typeface="Arial" panose="020B0604020202020204" pitchFamily="34" charset="0"/>
              </a:rPr>
              <a:t> </a:t>
            </a:r>
            <a:r>
              <a:rPr lang="en-GB" altLang="en-US" b="1" dirty="0">
                <a:latin typeface="Arial" panose="020B0604020202020204" pitchFamily="34" charset="0"/>
              </a:rPr>
              <a:t>credit: </a:t>
            </a:r>
            <a:r>
              <a:rPr lang="en-GB" altLang="en-US" dirty="0">
                <a:latin typeface="Arial" panose="020B0604020202020204" pitchFamily="34" charset="0"/>
              </a:rPr>
              <a:t>rapeseed field</a:t>
            </a:r>
            <a:r>
              <a:rPr lang="en-GB" altLang="en-US" b="1" dirty="0">
                <a:latin typeface="Arial" panose="020B0604020202020204" pitchFamily="34" charset="0"/>
              </a:rPr>
              <a:t> © </a:t>
            </a:r>
            <a:r>
              <a:rPr lang="en-GB" altLang="en-US" dirty="0">
                <a:latin typeface="Arial" panose="020B0604020202020204" pitchFamily="34" charset="0"/>
              </a:rPr>
              <a:t>Creative Travel Projects, Shutterstock.com 2018</a:t>
            </a:r>
          </a:p>
        </p:txBody>
      </p:sp>
      <p:sp>
        <p:nvSpPr>
          <p:cNvPr id="2" name="Slide Number Placeholder 1">
            <a:extLst>
              <a:ext uri="{FF2B5EF4-FFF2-40B4-BE49-F238E27FC236}">
                <a16:creationId xmlns:a16="http://schemas.microsoft.com/office/drawing/2014/main" id="{11672F80-C212-4516-A0A7-1CEF73CD3487}"/>
              </a:ext>
            </a:extLst>
          </p:cNvPr>
          <p:cNvSpPr>
            <a:spLocks noGrp="1"/>
          </p:cNvSpPr>
          <p:nvPr>
            <p:ph type="sldNum" sz="quarter" idx="10"/>
          </p:nvPr>
        </p:nvSpPr>
        <p:spPr/>
        <p:txBody>
          <a:bodyPr/>
          <a:lstStyle/>
          <a:p>
            <a:fld id="{7A4ACA1C-9743-4D78-9AD2-EB1BA134F0BC}" type="slidenum">
              <a:rPr lang="en-US" altLang="en-US" smtClean="0"/>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1721ECC5-087D-4806-8E4E-B7A338BF3BE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51CDEA9-0B6A-466A-9ED2-E35A801C0E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Using solar panels to provide electricity for the electric car would further decrease the carbon footprint.</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electric car </a:t>
            </a:r>
            <a:r>
              <a:rPr lang="en-GB" altLang="en-US" b="1" dirty="0">
                <a:latin typeface="Arial" panose="020B0604020202020204" pitchFamily="34" charset="0"/>
              </a:rPr>
              <a:t>© </a:t>
            </a:r>
            <a:r>
              <a:rPr lang="en-GB" altLang="en-US" dirty="0" err="1">
                <a:latin typeface="Arial" panose="020B0604020202020204" pitchFamily="34" charset="0"/>
              </a:rPr>
              <a:t>Nerthuz</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6957B41-F67A-4E13-9E5C-24EB5FC67310}"/>
              </a:ext>
            </a:extLst>
          </p:cNvPr>
          <p:cNvSpPr>
            <a:spLocks noGrp="1"/>
          </p:cNvSpPr>
          <p:nvPr>
            <p:ph type="sldNum" sz="quarter" idx="10"/>
          </p:nvPr>
        </p:nvSpPr>
        <p:spPr/>
        <p:txBody>
          <a:bodyPr/>
          <a:lstStyle/>
          <a:p>
            <a:fld id="{7A4ACA1C-9743-4D78-9AD2-EB1BA134F0BC}"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7F1823FB-9DAB-435B-B181-7060F846A51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8C282E6A-9FEC-47BB-8E97-36853322D2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voting activity enables the individual opinions of the class to be represented graphically. It could be used as a precursor to a debate on the use of alternative fuels, such as how important the financial cost is.</a:t>
            </a:r>
          </a:p>
        </p:txBody>
      </p:sp>
      <p:sp>
        <p:nvSpPr>
          <p:cNvPr id="2" name="Slide Number Placeholder 1">
            <a:extLst>
              <a:ext uri="{FF2B5EF4-FFF2-40B4-BE49-F238E27FC236}">
                <a16:creationId xmlns:a16="http://schemas.microsoft.com/office/drawing/2014/main" id="{795C761C-BA7D-45CB-AC72-9C18B9A63790}"/>
              </a:ext>
            </a:extLst>
          </p:cNvPr>
          <p:cNvSpPr>
            <a:spLocks noGrp="1"/>
          </p:cNvSpPr>
          <p:nvPr>
            <p:ph type="sldNum" sz="quarter" idx="10"/>
          </p:nvPr>
        </p:nvSpPr>
        <p:spPr/>
        <p:txBody>
          <a:bodyPr/>
          <a:lstStyle/>
          <a:p>
            <a:fld id="{7A4ACA1C-9743-4D78-9AD2-EB1BA134F0BC}" type="slidenum">
              <a:rPr lang="en-US" altLang="en-US" smtClean="0"/>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20DFF0E-2A03-4D79-9195-118D9DB3DCC9}"/>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8322BB63-61B5-4DF6-8540-E1C247767D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0957145-4028-44E8-88D5-DF0D3152E363}"/>
              </a:ext>
            </a:extLst>
          </p:cNvPr>
          <p:cNvSpPr>
            <a:spLocks noGrp="1"/>
          </p:cNvSpPr>
          <p:nvPr>
            <p:ph type="sldNum" sz="quarter" idx="10"/>
          </p:nvPr>
        </p:nvSpPr>
        <p:spPr/>
        <p:txBody>
          <a:bodyPr/>
          <a:lstStyle/>
          <a:p>
            <a:fld id="{7A4ACA1C-9743-4D78-9AD2-EB1BA134F0BC}" type="slidenum">
              <a:rPr lang="en-US" altLang="en-US" smtClean="0"/>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8D82ED1-9845-4266-BCD5-94D1FDE40B2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E80F268-DFDE-4573-AC82-EFF5D56E3E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can be used to estimate how big a student or class carbon footprint is.</a:t>
            </a:r>
          </a:p>
          <a:p>
            <a:endParaRPr lang="en-GB" altLang="en-US" dirty="0">
              <a:latin typeface="Arial" panose="020B0604020202020204" pitchFamily="34" charset="0"/>
            </a:endParaRPr>
          </a:p>
          <a:p>
            <a:r>
              <a:rPr lang="en-GB" altLang="en-US" dirty="0">
                <a:latin typeface="Arial" panose="020B0604020202020204" pitchFamily="34" charset="0"/>
              </a:rPr>
              <a:t>Further calculations can be made at the following website: http://footprint.wwf.org.uk/</a:t>
            </a:r>
          </a:p>
          <a:p>
            <a:r>
              <a:rPr lang="en-GB" altLang="en-US" dirty="0">
                <a:latin typeface="Arial" panose="020B0604020202020204" pitchFamily="34" charset="0"/>
              </a:rPr>
              <a:t>This weblink was working at the time of publication. Boardworks is not responsible for the content of third party sites.</a:t>
            </a:r>
          </a:p>
        </p:txBody>
      </p:sp>
      <p:sp>
        <p:nvSpPr>
          <p:cNvPr id="2" name="Slide Number Placeholder 1">
            <a:extLst>
              <a:ext uri="{FF2B5EF4-FFF2-40B4-BE49-F238E27FC236}">
                <a16:creationId xmlns:a16="http://schemas.microsoft.com/office/drawing/2014/main" id="{2279A4F7-EC64-4FDD-A3DE-52EE0DD7EEC7}"/>
              </a:ext>
            </a:extLst>
          </p:cNvPr>
          <p:cNvSpPr>
            <a:spLocks noGrp="1"/>
          </p:cNvSpPr>
          <p:nvPr>
            <p:ph type="sldNum" sz="quarter" idx="10"/>
          </p:nvPr>
        </p:nvSpPr>
        <p:spPr/>
        <p:txBody>
          <a:bodyPr/>
          <a:lstStyle/>
          <a:p>
            <a:fld id="{7A4ACA1C-9743-4D78-9AD2-EB1BA134F0BC}" type="slidenum">
              <a:rPr lang="en-US" altLang="en-US" smtClean="0"/>
              <a:pPr/>
              <a:t>14</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FC1CDC6-07E4-4FF4-84F5-F5CEE1964B2D}"/>
              </a:ext>
            </a:extLst>
          </p:cNvPr>
          <p:cNvSpPr>
            <a:spLocks noGrp="1"/>
          </p:cNvSpPr>
          <p:nvPr>
            <p:ph type="sldNum" sz="quarter" idx="10"/>
          </p:nvPr>
        </p:nvSpPr>
        <p:spPr/>
        <p:txBody>
          <a:bodyPr/>
          <a:lstStyle/>
          <a:p>
            <a:fld id="{7A4ACA1C-9743-4D78-9AD2-EB1BA134F0BC}" type="slidenum">
              <a:rPr lang="en-US" altLang="en-US" smtClean="0"/>
              <a:pPr/>
              <a:t>2</a:t>
            </a:fld>
            <a:endParaRPr lang="en-US" altLang="en-US" dirty="0"/>
          </a:p>
        </p:txBody>
      </p:sp>
    </p:spTree>
    <p:extLst>
      <p:ext uri="{BB962C8B-B14F-4D97-AF65-F5344CB8AC3E}">
        <p14:creationId xmlns:p14="http://schemas.microsoft.com/office/powerpoint/2010/main" val="151261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9F674F5-1B72-4DA5-870B-0A3FDABED9B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E3C41816-BF6C-4C7F-831D-E2461FF71D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A570BBA-77E7-4914-ACA3-5E99CBB17C9D}"/>
              </a:ext>
            </a:extLst>
          </p:cNvPr>
          <p:cNvSpPr>
            <a:spLocks noGrp="1"/>
          </p:cNvSpPr>
          <p:nvPr>
            <p:ph type="sldNum" sz="quarter" idx="10"/>
          </p:nvPr>
        </p:nvSpPr>
        <p:spPr/>
        <p:txBody>
          <a:bodyPr/>
          <a:lstStyle/>
          <a:p>
            <a:fld id="{7A4ACA1C-9743-4D78-9AD2-EB1BA134F0BC}" type="slidenum">
              <a:rPr lang="en-US" altLang="en-US" smtClean="0"/>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C188DB0-2DAE-472C-AAFB-CB117636A695}"/>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811F68BF-CFDE-4EA6-BE9F-C7C443C47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carbon dioxide as a greenhouse gas please refer to </a:t>
            </a:r>
            <a:r>
              <a:rPr lang="en-GB" altLang="en-US" i="1" dirty="0">
                <a:latin typeface="Arial" panose="020B0604020202020204" pitchFamily="34" charset="0"/>
              </a:rPr>
              <a:t>The Greenhouse Effect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4F5ABCEC-A050-4F36-B36C-7CA634AB323F}"/>
              </a:ext>
            </a:extLst>
          </p:cNvPr>
          <p:cNvSpPr>
            <a:spLocks noGrp="1"/>
          </p:cNvSpPr>
          <p:nvPr>
            <p:ph type="sldNum" sz="quarter" idx="10"/>
          </p:nvPr>
        </p:nvSpPr>
        <p:spPr/>
        <p:txBody>
          <a:bodyPr/>
          <a:lstStyle/>
          <a:p>
            <a:fld id="{7A4ACA1C-9743-4D78-9AD2-EB1BA134F0BC}"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B60409A-C901-4DA8-8CAF-8B9A5AD03EE4}"/>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00F4170F-C51B-45DE-BA43-940362326F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A46C20E-6742-4668-9907-AD4C1573B2C9}"/>
              </a:ext>
            </a:extLst>
          </p:cNvPr>
          <p:cNvSpPr>
            <a:spLocks noGrp="1"/>
          </p:cNvSpPr>
          <p:nvPr>
            <p:ph type="sldNum" sz="quarter" idx="10"/>
          </p:nvPr>
        </p:nvSpPr>
        <p:spPr/>
        <p:txBody>
          <a:bodyPr/>
          <a:lstStyle/>
          <a:p>
            <a:fld id="{7A4ACA1C-9743-4D78-9AD2-EB1BA134F0BC}"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621AF6C-7D40-4E25-8575-A5EC8AA6F054}"/>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C0126E30-FC43-47D9-832B-BB72C5697F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methane gas produced is pumped into a processing facility where it can be used to generate electricity or heat. The electricity generated can be used to heat the digestion tanks or to supply the power grid. </a:t>
            </a:r>
          </a:p>
          <a:p>
            <a:endParaRPr lang="en-GB" altLang="en-US" dirty="0">
              <a:latin typeface="Arial" panose="020B0604020202020204" pitchFamily="34" charset="0"/>
            </a:endParaRPr>
          </a:p>
          <a:p>
            <a:r>
              <a:rPr lang="en-GB" altLang="en-US" dirty="0">
                <a:latin typeface="Arial" panose="020B0604020202020204" pitchFamily="34" charset="0"/>
              </a:rPr>
              <a:t>Some discussion points for students to consider:</a:t>
            </a:r>
          </a:p>
          <a:p>
            <a:pPr marL="171450" indent="-171450">
              <a:buFont typeface="Arial" panose="020B0604020202020204" pitchFamily="34" charset="0"/>
              <a:buChar char="•"/>
            </a:pPr>
            <a:r>
              <a:rPr lang="en-GB" altLang="en-US" dirty="0">
                <a:latin typeface="Arial" panose="020B0604020202020204" pitchFamily="34" charset="0"/>
              </a:rPr>
              <a:t>How do you know which farms use digesters?</a:t>
            </a:r>
          </a:p>
          <a:p>
            <a:pPr marL="171450" indent="-171450">
              <a:buFont typeface="Arial" panose="020B0604020202020204" pitchFamily="34" charset="0"/>
              <a:buChar char="•"/>
            </a:pPr>
            <a:r>
              <a:rPr lang="en-GB" altLang="en-US" dirty="0">
                <a:latin typeface="Arial" panose="020B0604020202020204" pitchFamily="34" charset="0"/>
              </a:rPr>
              <a:t>Should people be more informed about farms that utilize digesters?</a:t>
            </a:r>
          </a:p>
          <a:p>
            <a:pPr marL="171450" indent="-171450">
              <a:buFont typeface="Arial" panose="020B0604020202020204" pitchFamily="34" charset="0"/>
              <a:buChar char="•"/>
            </a:pPr>
            <a:r>
              <a:rPr lang="en-GB" altLang="en-US" dirty="0">
                <a:latin typeface="Arial" panose="020B0604020202020204" pitchFamily="34" charset="0"/>
              </a:rPr>
              <a:t>Should farmers have to change the type of food they feed their livestock in order to decrease methane emissions?</a:t>
            </a:r>
          </a:p>
          <a:p>
            <a:pPr marL="171450" indent="-171450">
              <a:buFont typeface="Arial" panose="020B0604020202020204" pitchFamily="34" charset="0"/>
              <a:buChar char="•"/>
            </a:pPr>
            <a:r>
              <a:rPr lang="en-GB" altLang="en-US" dirty="0">
                <a:latin typeface="Arial" panose="020B0604020202020204" pitchFamily="34" charset="0"/>
              </a:rPr>
              <a:t>Should people reduce the amount of red meat they eat?</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bacteria digestion tank </a:t>
            </a:r>
            <a:r>
              <a:rPr lang="en-GB" altLang="en-US" b="1" dirty="0">
                <a:latin typeface="Arial" panose="020B0604020202020204" pitchFamily="34" charset="0"/>
              </a:rPr>
              <a:t>© </a:t>
            </a:r>
            <a:r>
              <a:rPr lang="en-GB" altLang="en-US" dirty="0" err="1">
                <a:latin typeface="Arial" panose="020B0604020202020204" pitchFamily="34" charset="0"/>
              </a:rPr>
              <a:t>LianeM</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DA8C763-CDC5-4572-9881-1E1182881437}"/>
              </a:ext>
            </a:extLst>
          </p:cNvPr>
          <p:cNvSpPr>
            <a:spLocks noGrp="1"/>
          </p:cNvSpPr>
          <p:nvPr>
            <p:ph type="sldNum" sz="quarter" idx="10"/>
          </p:nvPr>
        </p:nvSpPr>
        <p:spPr/>
        <p:txBody>
          <a:bodyPr/>
          <a:lstStyle/>
          <a:p>
            <a:fld id="{7A4ACA1C-9743-4D78-9AD2-EB1BA134F0BC}" type="slidenum">
              <a:rPr lang="en-US" altLang="en-US" smtClean="0"/>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20644030-268A-4546-8DC9-D6F687BFEA01}"/>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467DB06-0A4D-4F23-916F-12A386641E8B}"/>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So far these methods have failed to work effectively.</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diatoms under the microscope </a:t>
            </a:r>
            <a:r>
              <a:rPr lang="en-GB" altLang="en-US" b="1" dirty="0">
                <a:latin typeface="Arial" panose="020B0604020202020204" pitchFamily="34" charset="0"/>
              </a:rPr>
              <a:t>© </a:t>
            </a:r>
            <a:r>
              <a:rPr lang="en-GB" altLang="en-US" dirty="0">
                <a:latin typeface="Arial" panose="020B0604020202020204" pitchFamily="34" charset="0"/>
              </a:rPr>
              <a:t>PIYAPONG THONGDUMHYU, Shutterstock.com 2018</a:t>
            </a:r>
          </a:p>
        </p:txBody>
      </p:sp>
      <p:sp>
        <p:nvSpPr>
          <p:cNvPr id="2" name="Slide Number Placeholder 1">
            <a:extLst>
              <a:ext uri="{FF2B5EF4-FFF2-40B4-BE49-F238E27FC236}">
                <a16:creationId xmlns:a16="http://schemas.microsoft.com/office/drawing/2014/main" id="{E62280BE-70F8-4B2F-93DF-8EAD5693111A}"/>
              </a:ext>
            </a:extLst>
          </p:cNvPr>
          <p:cNvSpPr>
            <a:spLocks noGrp="1"/>
          </p:cNvSpPr>
          <p:nvPr>
            <p:ph type="sldNum" sz="quarter" idx="10"/>
          </p:nvPr>
        </p:nvSpPr>
        <p:spPr/>
        <p:txBody>
          <a:bodyPr/>
          <a:lstStyle/>
          <a:p>
            <a:fld id="{7A4ACA1C-9743-4D78-9AD2-EB1BA134F0BC}"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6170E40-1FF5-4125-AA41-4361F4B424A9}"/>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8F42D34-1487-4CE6-9D72-4154FDF55F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discuss current actions they are taking to reduce their carbon footprint, and ideas for future action they and their family could take. Ideas for discussion could include:</a:t>
            </a:r>
          </a:p>
          <a:p>
            <a:pPr marL="171450" indent="-171450">
              <a:buFont typeface="Arial" panose="020B0604020202020204" pitchFamily="34" charset="0"/>
              <a:buChar char="•"/>
            </a:pPr>
            <a:r>
              <a:rPr lang="en-GB" altLang="en-US" dirty="0">
                <a:latin typeface="Arial" panose="020B0604020202020204" pitchFamily="34" charset="0"/>
              </a:rPr>
              <a:t>Reduce waste - buy less or purchase items you know can be reused or recycled.</a:t>
            </a:r>
          </a:p>
          <a:p>
            <a:pPr marL="171450" indent="-171450">
              <a:buFont typeface="Arial" panose="020B0604020202020204" pitchFamily="34" charset="0"/>
              <a:buChar char="•"/>
            </a:pPr>
            <a:r>
              <a:rPr lang="en-GB" altLang="en-US" dirty="0">
                <a:latin typeface="Arial" panose="020B0604020202020204" pitchFamily="34" charset="0"/>
              </a:rPr>
              <a:t>Reusing materials, for example, using charity shops, and reusing plastic bottles and bags.</a:t>
            </a:r>
          </a:p>
          <a:p>
            <a:pPr marL="171450" indent="-171450">
              <a:buFont typeface="Arial" panose="020B0604020202020204" pitchFamily="34" charset="0"/>
              <a:buChar char="•"/>
            </a:pPr>
            <a:r>
              <a:rPr lang="en-GB" altLang="en-US" dirty="0">
                <a:latin typeface="Arial" panose="020B0604020202020204" pitchFamily="34" charset="0"/>
              </a:rPr>
              <a:t>Walking or cycling and limiting air travel will reduce the amount of greenhouse gases released from the combustion of fuels.</a:t>
            </a:r>
          </a:p>
          <a:p>
            <a:pPr marL="171450" indent="-171450">
              <a:buFont typeface="Arial" panose="020B0604020202020204" pitchFamily="34" charset="0"/>
              <a:buChar char="•"/>
            </a:pPr>
            <a:r>
              <a:rPr lang="en-GB" altLang="en-US" dirty="0">
                <a:latin typeface="Arial" panose="020B0604020202020204" pitchFamily="34" charset="0"/>
              </a:rPr>
              <a:t>Turning off all electrical supplies when not in use and limiting time spent using electrical items.</a:t>
            </a:r>
          </a:p>
          <a:p>
            <a:pPr marL="171450" indent="-171450">
              <a:buFont typeface="Arial" panose="020B0604020202020204" pitchFamily="34" charset="0"/>
              <a:buChar char="•"/>
            </a:pPr>
            <a:r>
              <a:rPr lang="en-GB" altLang="en-US" dirty="0">
                <a:latin typeface="Arial" panose="020B0604020202020204" pitchFamily="34" charset="0"/>
              </a:rPr>
              <a:t>Eat locally produced food – this will reduce greenhouse gas emissions from the transport of food.</a:t>
            </a:r>
          </a:p>
          <a:p>
            <a:pPr marL="171450" indent="-171450">
              <a:buFont typeface="Arial" panose="020B0604020202020204" pitchFamily="34" charset="0"/>
              <a:buChar char="•"/>
            </a:pPr>
            <a:r>
              <a:rPr lang="en-GB" altLang="en-US" dirty="0">
                <a:latin typeface="Arial" panose="020B0604020202020204" pitchFamily="34" charset="0"/>
              </a:rPr>
              <a:t>Cutting down the amount of meat and dairy products consumed, as these can have a larger carbon footprint than other foods.</a:t>
            </a:r>
          </a:p>
        </p:txBody>
      </p:sp>
      <p:sp>
        <p:nvSpPr>
          <p:cNvPr id="2" name="Slide Number Placeholder 1">
            <a:extLst>
              <a:ext uri="{FF2B5EF4-FFF2-40B4-BE49-F238E27FC236}">
                <a16:creationId xmlns:a16="http://schemas.microsoft.com/office/drawing/2014/main" id="{755FEAB3-FFF7-4025-B75C-CB6A6C251C2B}"/>
              </a:ext>
            </a:extLst>
          </p:cNvPr>
          <p:cNvSpPr>
            <a:spLocks noGrp="1"/>
          </p:cNvSpPr>
          <p:nvPr>
            <p:ph type="sldNum" sz="quarter" idx="10"/>
          </p:nvPr>
        </p:nvSpPr>
        <p:spPr/>
        <p:txBody>
          <a:bodyPr/>
          <a:lstStyle/>
          <a:p>
            <a:fld id="{7A4ACA1C-9743-4D78-9AD2-EB1BA134F0BC}" type="slidenum">
              <a:rPr lang="en-US" altLang="en-US" smtClean="0"/>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DE039AA2-1E66-4D55-A78F-EC3314A5F47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FE2D55E-D478-4D46-9387-772AF09AE0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Trevor </a:t>
            </a:r>
            <a:r>
              <a:rPr lang="en-GB" altLang="en-US" dirty="0" err="1">
                <a:latin typeface="Arial" panose="020B0604020202020204" pitchFamily="34" charset="0"/>
              </a:rPr>
              <a:t>MacInnis</a:t>
            </a:r>
            <a:r>
              <a:rPr lang="en-GB" altLang="en-US" dirty="0">
                <a:latin typeface="Arial" panose="020B0604020202020204" pitchFamily="34" charset="0"/>
              </a:rPr>
              <a:t>. This image is reproduced under the terms of the Creative Commons License. A copy of the license can be read at this address: http://creativecommons.org/licenses/by/3.0/</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A345FF8-FE5B-478D-BF1A-CDDDBF416AC2}"/>
              </a:ext>
            </a:extLst>
          </p:cNvPr>
          <p:cNvSpPr>
            <a:spLocks noGrp="1"/>
          </p:cNvSpPr>
          <p:nvPr>
            <p:ph type="sldNum" sz="quarter" idx="10"/>
          </p:nvPr>
        </p:nvSpPr>
        <p:spPr/>
        <p:txBody>
          <a:bodyPr/>
          <a:lstStyle/>
          <a:p>
            <a:fld id="{7A4ACA1C-9743-4D78-9AD2-EB1BA134F0BC}"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392925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22809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6336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6217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3275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606911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59255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5636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56118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03741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6492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454378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7198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5264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222366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4308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1865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38730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3488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2089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1512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3430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3819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20835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6907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3570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6"/>
    </p:custDataLst>
    <p:extLst>
      <p:ext uri="{BB962C8B-B14F-4D97-AF65-F5344CB8AC3E}">
        <p14:creationId xmlns:p14="http://schemas.microsoft.com/office/powerpoint/2010/main" val="61963121"/>
      </p:ext>
    </p:extLst>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 id="2147484890" r:id="rId9"/>
    <p:sldLayoutId id="2147484891" r:id="rId10"/>
    <p:sldLayoutId id="2147484892" r:id="rId11"/>
    <p:sldLayoutId id="2147484893" r:id="rId12"/>
    <p:sldLayoutId id="2147484894" r:id="rId13"/>
    <p:sldLayoutId id="214748489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4"/>
    </p:custDataLst>
    <p:extLst>
      <p:ext uri="{BB962C8B-B14F-4D97-AF65-F5344CB8AC3E}">
        <p14:creationId xmlns:p14="http://schemas.microsoft.com/office/powerpoint/2010/main" val="3815810356"/>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20.png"/><Relationship Id="rId2" Type="http://schemas.openxmlformats.org/officeDocument/2006/relationships/tags" Target="../tags/tag4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19.wmf"/><Relationship Id="rId4" Type="http://schemas.openxmlformats.org/officeDocument/2006/relationships/slideLayout" Target="../slideLayouts/slideLayout7.xml"/><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control" Target="../activeX/activeX2.xml"/><Relationship Id="rId7" Type="http://schemas.openxmlformats.org/officeDocument/2006/relationships/image" Target="../media/image10.png"/><Relationship Id="rId2" Type="http://schemas.openxmlformats.org/officeDocument/2006/relationships/tags" Target="../tags/tag44.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notesSlide" Target="../notesSlides/notesSlide14.xml"/><Relationship Id="rId4" Type="http://schemas.openxmlformats.org/officeDocument/2006/relationships/slideLayout" Target="../slideLayouts/slideLayout20.xml"/><Relationship Id="rId9"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5046E260-2F18-4B1A-BB17-1F48750FD83A}"/>
              </a:ext>
            </a:extLst>
          </p:cNvPr>
          <p:cNvSpPr>
            <a:spLocks noGrp="1"/>
          </p:cNvSpPr>
          <p:nvPr>
            <p:ph type="title"/>
          </p:nvPr>
        </p:nvSpPr>
        <p:spPr/>
        <p:txBody>
          <a:bodyPr/>
          <a:lstStyle/>
          <a:p>
            <a:r>
              <a:rPr lang="en-GB" altLang="en-US" dirty="0"/>
              <a:t>Carbon Footprints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0577693-A8A5-4437-B14D-469F8F7A251C}"/>
              </a:ext>
            </a:extLst>
          </p:cNvPr>
          <p:cNvSpPr>
            <a:spLocks noGrp="1" noChangeArrowheads="1"/>
          </p:cNvSpPr>
          <p:nvPr>
            <p:ph type="title"/>
          </p:nvPr>
        </p:nvSpPr>
        <p:spPr>
          <a:noFill/>
        </p:spPr>
        <p:txBody>
          <a:bodyPr/>
          <a:lstStyle/>
          <a:p>
            <a:r>
              <a:rPr lang="en-GB" altLang="en-US"/>
              <a:t>Alternative fuels: biofuels</a:t>
            </a:r>
          </a:p>
        </p:txBody>
      </p:sp>
      <p:sp>
        <p:nvSpPr>
          <p:cNvPr id="21509" name="Text Box 31">
            <a:extLst>
              <a:ext uri="{FF2B5EF4-FFF2-40B4-BE49-F238E27FC236}">
                <a16:creationId xmlns:a16="http://schemas.microsoft.com/office/drawing/2014/main" id="{58863170-82E7-403F-BC0C-17EB8248BC59}"/>
              </a:ext>
            </a:extLst>
          </p:cNvPr>
          <p:cNvSpPr txBox="1">
            <a:spLocks noChangeArrowheads="1"/>
          </p:cNvSpPr>
          <p:nvPr/>
        </p:nvSpPr>
        <p:spPr bwMode="auto">
          <a:xfrm>
            <a:off x="364331"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Biofuels are </a:t>
            </a:r>
            <a:r>
              <a:rPr lang="en-GB" altLang="en-US" b="1" dirty="0">
                <a:solidFill>
                  <a:srgbClr val="B80303"/>
                </a:solidFill>
              </a:rPr>
              <a:t>renewable</a:t>
            </a:r>
            <a:r>
              <a:rPr lang="en-GB" altLang="en-US" dirty="0"/>
              <a:t> fuels produced from plant based material. Bioethanol and biodiesel are examples of biofuels used today.</a:t>
            </a:r>
            <a:endParaRPr lang="en-GB" altLang="en-US" dirty="0">
              <a:solidFill>
                <a:schemeClr val="tx1"/>
              </a:solidFill>
            </a:endParaRPr>
          </a:p>
        </p:txBody>
      </p:sp>
      <p:sp>
        <p:nvSpPr>
          <p:cNvPr id="10" name="TextBox 9">
            <a:extLst>
              <a:ext uri="{FF2B5EF4-FFF2-40B4-BE49-F238E27FC236}">
                <a16:creationId xmlns:a16="http://schemas.microsoft.com/office/drawing/2014/main" id="{E9E41E17-E6C4-49A7-988E-3C9C1135418D}"/>
              </a:ext>
            </a:extLst>
          </p:cNvPr>
          <p:cNvSpPr txBox="1">
            <a:spLocks noChangeArrowheads="1"/>
          </p:cNvSpPr>
          <p:nvPr/>
        </p:nvSpPr>
        <p:spPr bwMode="auto">
          <a:xfrm>
            <a:off x="364331" y="2033588"/>
            <a:ext cx="432038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b="1" dirty="0">
                <a:solidFill>
                  <a:srgbClr val="B80303"/>
                </a:solidFill>
              </a:rPr>
              <a:t>Bioethanol</a:t>
            </a:r>
            <a:r>
              <a:rPr lang="en-GB" altLang="en-US" dirty="0"/>
              <a:t> is produced from the </a:t>
            </a:r>
            <a:r>
              <a:rPr lang="en-GB" altLang="en-US" b="1" dirty="0">
                <a:solidFill>
                  <a:srgbClr val="B80303"/>
                </a:solidFill>
              </a:rPr>
              <a:t>fermentation</a:t>
            </a:r>
            <a:r>
              <a:rPr lang="en-GB" altLang="en-US" dirty="0"/>
              <a:t> </a:t>
            </a:r>
            <a:br>
              <a:rPr lang="en-GB" altLang="en-US" dirty="0"/>
            </a:br>
            <a:r>
              <a:rPr lang="en-GB" altLang="en-US" dirty="0"/>
              <a:t>of crops. It is commonly added to petrol to reduce greenhouse gas emissions. </a:t>
            </a:r>
          </a:p>
        </p:txBody>
      </p:sp>
      <p:sp>
        <p:nvSpPr>
          <p:cNvPr id="11" name="TextBox 10">
            <a:extLst>
              <a:ext uri="{FF2B5EF4-FFF2-40B4-BE49-F238E27FC236}">
                <a16:creationId xmlns:a16="http://schemas.microsoft.com/office/drawing/2014/main" id="{53D01A1B-7E8A-45DA-84D4-A16BE5DA859A}"/>
              </a:ext>
            </a:extLst>
          </p:cNvPr>
          <p:cNvSpPr txBox="1">
            <a:spLocks noChangeArrowheads="1"/>
          </p:cNvSpPr>
          <p:nvPr/>
        </p:nvSpPr>
        <p:spPr bwMode="auto">
          <a:xfrm>
            <a:off x="364332" y="4022725"/>
            <a:ext cx="432038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b="1" dirty="0">
                <a:solidFill>
                  <a:srgbClr val="B80303"/>
                </a:solidFill>
              </a:rPr>
              <a:t>Biodiesel</a:t>
            </a:r>
            <a:r>
              <a:rPr lang="en-GB" altLang="en-US" b="1" dirty="0"/>
              <a:t> </a:t>
            </a:r>
            <a:r>
              <a:rPr lang="en-GB" altLang="en-US" dirty="0"/>
              <a:t>is produced </a:t>
            </a:r>
            <a:br>
              <a:rPr lang="en-GB" altLang="en-US" dirty="0"/>
            </a:br>
            <a:r>
              <a:rPr lang="en-GB" altLang="en-US" dirty="0"/>
              <a:t>from vegetable oils, such </a:t>
            </a:r>
            <a:br>
              <a:rPr lang="en-GB" altLang="en-US" dirty="0"/>
            </a:br>
            <a:r>
              <a:rPr lang="en-GB" altLang="en-US" dirty="0"/>
              <a:t>as rapeseed oil. </a:t>
            </a:r>
          </a:p>
        </p:txBody>
      </p:sp>
      <p:sp>
        <p:nvSpPr>
          <p:cNvPr id="12" name="TextBox 11">
            <a:extLst>
              <a:ext uri="{FF2B5EF4-FFF2-40B4-BE49-F238E27FC236}">
                <a16:creationId xmlns:a16="http://schemas.microsoft.com/office/drawing/2014/main" id="{96C14183-A053-4B78-8E3F-5C94A146F63A}"/>
              </a:ext>
            </a:extLst>
          </p:cNvPr>
          <p:cNvSpPr txBox="1">
            <a:spLocks noChangeArrowheads="1"/>
          </p:cNvSpPr>
          <p:nvPr/>
        </p:nvSpPr>
        <p:spPr bwMode="auto">
          <a:xfrm>
            <a:off x="364331" y="5272088"/>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Although biofuels produce fewer greenhouse gases than normal fuels, fossil fuels are used during their production.</a:t>
            </a:r>
          </a:p>
        </p:txBody>
      </p:sp>
      <p:pic>
        <p:nvPicPr>
          <p:cNvPr id="16" name="Picture 15" descr="Creative Travel Projects_rape_seed_field_shutterstock_75600982.jpg">
            <a:extLst>
              <a:ext uri="{FF2B5EF4-FFF2-40B4-BE49-F238E27FC236}">
                <a16:creationId xmlns:a16="http://schemas.microsoft.com/office/drawing/2014/main" id="{6EE76334-A7C2-4874-90F2-D8951B7E24D0}"/>
              </a:ext>
            </a:extLst>
          </p:cNvPr>
          <p:cNvPicPr>
            <a:picLocks noChangeAspect="1"/>
          </p:cNvPicPr>
          <p:nvPr/>
        </p:nvPicPr>
        <p:blipFill>
          <a:blip r:embed="rId4">
            <a:extLst>
              <a:ext uri="{28A0092B-C50C-407E-A947-70E740481C1C}">
                <a14:useLocalDpi xmlns:a14="http://schemas.microsoft.com/office/drawing/2010/main" val="0"/>
              </a:ext>
            </a:extLst>
          </a:blip>
          <a:srcRect l="28169" t="22092" r="5246" b="8005"/>
          <a:stretch>
            <a:fillRect/>
          </a:stretch>
        </p:blipFill>
        <p:spPr bwMode="auto">
          <a:xfrm>
            <a:off x="4684713" y="2173288"/>
            <a:ext cx="40386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219BD603-BDD1-4DA0-87E7-154E48415FE2}"/>
              </a:ext>
            </a:extLst>
          </p:cNvPr>
          <p:cNvSpPr txBox="1">
            <a:spLocks noChangeArrowheads="1"/>
          </p:cNvSpPr>
          <p:nvPr/>
        </p:nvSpPr>
        <p:spPr bwMode="auto">
          <a:xfrm>
            <a:off x="1674813" y="6153150"/>
            <a:ext cx="5794375" cy="461963"/>
          </a:xfrm>
          <a:prstGeom prst="rect">
            <a:avLst/>
          </a:prstGeom>
          <a:solidFill>
            <a:srgbClr val="FDD9D9"/>
          </a:solidFill>
          <a:ln>
            <a:noFill/>
          </a:ln>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How will this affect their carbon footprint?</a:t>
            </a:r>
          </a:p>
        </p:txBody>
      </p:sp>
      <p:pic>
        <p:nvPicPr>
          <p:cNvPr id="13" name="Picture 19">
            <a:hlinkClick r:id="" action="ppaction://hlinkshowjump?jump=nextslide"/>
            <a:extLst>
              <a:ext uri="{FF2B5EF4-FFF2-40B4-BE49-F238E27FC236}">
                <a16:creationId xmlns:a16="http://schemas.microsoft.com/office/drawing/2014/main" id="{F6B886B5-DD2A-493C-A142-7966C0BFCA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5" descr="notes_icon">
            <a:extLst>
              <a:ext uri="{FF2B5EF4-FFF2-40B4-BE49-F238E27FC236}">
                <a16:creationId xmlns:a16="http://schemas.microsoft.com/office/drawing/2014/main" id="{0E4D0969-6033-485D-9A98-2AC9C52828D9}"/>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A000A8DC-673A-4BFD-95E7-69924108D6A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AB45FF0-C4F8-409E-880E-96FD4D3D84CA}"/>
              </a:ext>
            </a:extLst>
          </p:cNvPr>
          <p:cNvSpPr>
            <a:spLocks noGrp="1" noChangeArrowheads="1"/>
          </p:cNvSpPr>
          <p:nvPr>
            <p:ph type="title"/>
          </p:nvPr>
        </p:nvSpPr>
        <p:spPr>
          <a:noFill/>
        </p:spPr>
        <p:txBody>
          <a:bodyPr/>
          <a:lstStyle/>
          <a:p>
            <a:r>
              <a:rPr lang="en-GB" altLang="en-US"/>
              <a:t>Alternative fuels: electricity </a:t>
            </a:r>
          </a:p>
        </p:txBody>
      </p:sp>
      <p:sp>
        <p:nvSpPr>
          <p:cNvPr id="22532" name="Text Box 31">
            <a:extLst>
              <a:ext uri="{FF2B5EF4-FFF2-40B4-BE49-F238E27FC236}">
                <a16:creationId xmlns:a16="http://schemas.microsoft.com/office/drawing/2014/main" id="{747B0DAE-BA1B-4EE6-AFDD-F67B40DCADC5}"/>
              </a:ext>
            </a:extLst>
          </p:cNvPr>
          <p:cNvSpPr txBox="1">
            <a:spLocks noChangeArrowheads="1"/>
          </p:cNvSpPr>
          <p:nvPr/>
        </p:nvSpPr>
        <p:spPr bwMode="auto">
          <a:xfrm>
            <a:off x="358775" y="784225"/>
            <a:ext cx="8480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Electric cars are becoming increasingly popular. They are battery-powered vehicles that use electricity as an alternative to petrol and diesel.</a:t>
            </a:r>
            <a:endParaRPr lang="en-GB" altLang="en-US" dirty="0">
              <a:solidFill>
                <a:schemeClr val="tx1"/>
              </a:solidFill>
            </a:endParaRPr>
          </a:p>
        </p:txBody>
      </p:sp>
      <p:sp>
        <p:nvSpPr>
          <p:cNvPr id="7" name="TextBox 6">
            <a:extLst>
              <a:ext uri="{FF2B5EF4-FFF2-40B4-BE49-F238E27FC236}">
                <a16:creationId xmlns:a16="http://schemas.microsoft.com/office/drawing/2014/main" id="{DEF1457C-6EC0-4F49-8105-E431A1E26863}"/>
              </a:ext>
            </a:extLst>
          </p:cNvPr>
          <p:cNvSpPr txBox="1">
            <a:spLocks noChangeArrowheads="1"/>
          </p:cNvSpPr>
          <p:nvPr/>
        </p:nvSpPr>
        <p:spPr bwMode="auto">
          <a:xfrm>
            <a:off x="358775" y="3843338"/>
            <a:ext cx="44783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coal and natural gas are  used to produce the electricity  for the national grid, battery-powered vehicles still have a carbon footprint.</a:t>
            </a:r>
          </a:p>
        </p:txBody>
      </p:sp>
      <p:sp>
        <p:nvSpPr>
          <p:cNvPr id="9" name="TextBox 8">
            <a:extLst>
              <a:ext uri="{FF2B5EF4-FFF2-40B4-BE49-F238E27FC236}">
                <a16:creationId xmlns:a16="http://schemas.microsoft.com/office/drawing/2014/main" id="{94E78CF7-0D6A-4D06-8179-A2CC8136B64B}"/>
              </a:ext>
            </a:extLst>
          </p:cNvPr>
          <p:cNvSpPr txBox="1">
            <a:spLocks noChangeArrowheads="1"/>
          </p:cNvSpPr>
          <p:nvPr/>
        </p:nvSpPr>
        <p:spPr bwMode="auto">
          <a:xfrm>
            <a:off x="358776" y="2128838"/>
            <a:ext cx="415798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highly efficient, and makes use of electricity by simply plugging the car into an electrical supply!</a:t>
            </a:r>
          </a:p>
        </p:txBody>
      </p:sp>
      <p:sp>
        <p:nvSpPr>
          <p:cNvPr id="10" name="TextBox 9">
            <a:extLst>
              <a:ext uri="{FF2B5EF4-FFF2-40B4-BE49-F238E27FC236}">
                <a16:creationId xmlns:a16="http://schemas.microsoft.com/office/drawing/2014/main" id="{D7BBEFDB-B2B8-4852-8D98-57178A4F023E}"/>
              </a:ext>
            </a:extLst>
          </p:cNvPr>
          <p:cNvSpPr txBox="1">
            <a:spLocks noChangeArrowheads="1"/>
          </p:cNvSpPr>
          <p:nvPr/>
        </p:nvSpPr>
        <p:spPr bwMode="auto">
          <a:xfrm>
            <a:off x="850106" y="5927725"/>
            <a:ext cx="7443788" cy="461963"/>
          </a:xfrm>
          <a:prstGeom prst="rect">
            <a:avLst/>
          </a:prstGeom>
          <a:solidFill>
            <a:srgbClr val="FDD9D9"/>
          </a:solidFill>
          <a:ln>
            <a:noFill/>
          </a:ln>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How could you further decrease the carbon footprint?</a:t>
            </a:r>
          </a:p>
        </p:txBody>
      </p:sp>
      <p:pic>
        <p:nvPicPr>
          <p:cNvPr id="22536" name="Picture 10" descr="Nerthuz_electric car_shutterstock_150135269.jpg">
            <a:extLst>
              <a:ext uri="{FF2B5EF4-FFF2-40B4-BE49-F238E27FC236}">
                <a16:creationId xmlns:a16="http://schemas.microsoft.com/office/drawing/2014/main" id="{EAE58725-C06E-45B8-AA30-7C0D3BD5D5F5}"/>
              </a:ext>
            </a:extLst>
          </p:cNvPr>
          <p:cNvPicPr>
            <a:picLocks noChangeAspect="1"/>
          </p:cNvPicPr>
          <p:nvPr/>
        </p:nvPicPr>
        <p:blipFill>
          <a:blip r:embed="rId4">
            <a:extLst>
              <a:ext uri="{28A0092B-C50C-407E-A947-70E740481C1C}">
                <a14:useLocalDpi xmlns:a14="http://schemas.microsoft.com/office/drawing/2010/main" val="0"/>
              </a:ext>
            </a:extLst>
          </a:blip>
          <a:srcRect l="12755" r="4337"/>
          <a:stretch>
            <a:fillRect/>
          </a:stretch>
        </p:blipFill>
        <p:spPr bwMode="auto">
          <a:xfrm>
            <a:off x="5130800" y="2325688"/>
            <a:ext cx="3859213"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2338E9F0-FD52-4D60-B2C1-472D7CAFCA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EB68AF79-5005-49F1-B525-3161B6F7EFB8}"/>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D2F8AB3-13C7-4404-9499-C5681F80065B}"/>
              </a:ext>
            </a:extLst>
          </p:cNvPr>
          <p:cNvSpPr>
            <a:spLocks noGrp="1" noChangeArrowheads="1"/>
          </p:cNvSpPr>
          <p:nvPr>
            <p:ph type="title"/>
          </p:nvPr>
        </p:nvSpPr>
        <p:spPr/>
        <p:txBody>
          <a:bodyPr/>
          <a:lstStyle/>
          <a:p>
            <a:r>
              <a:rPr lang="en-GB" altLang="en-US" dirty="0"/>
              <a:t>Would you use alternative fuels?</a:t>
            </a:r>
          </a:p>
        </p:txBody>
      </p:sp>
      <p:pic>
        <p:nvPicPr>
          <p:cNvPr id="7" name="Picture 19">
            <a:hlinkClick r:id="" action="ppaction://hlinkshowjump?jump=nextslide"/>
            <a:extLst>
              <a:ext uri="{FF2B5EF4-FFF2-40B4-BE49-F238E27FC236}">
                <a16:creationId xmlns:a16="http://schemas.microsoft.com/office/drawing/2014/main" id="{30789266-5F01-4BAC-9D7F-04BBA936BFB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4DDDE518-A4F2-43D0-B4BD-D636C9F9D1C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AA5C408C-12A7-417E-A18F-320E8EB2B9EF}"/>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B78735A-E16F-4CAF-846F-B722BF57C3F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527948-09FF-4F3D-BFA0-EBAB76A96C56}"/>
              </a:ext>
            </a:extLst>
          </p:cNvPr>
          <p:cNvSpPr txBox="1">
            <a:spLocks noChangeArrowheads="1"/>
          </p:cNvSpPr>
          <p:nvPr/>
        </p:nvSpPr>
        <p:spPr bwMode="auto">
          <a:xfrm>
            <a:off x="354834" y="4686300"/>
            <a:ext cx="4984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Public uncertainty about the causes of climate change.</a:t>
            </a:r>
          </a:p>
        </p:txBody>
      </p:sp>
      <p:sp>
        <p:nvSpPr>
          <p:cNvPr id="10" name="TextBox 9">
            <a:extLst>
              <a:ext uri="{FF2B5EF4-FFF2-40B4-BE49-F238E27FC236}">
                <a16:creationId xmlns:a16="http://schemas.microsoft.com/office/drawing/2014/main" id="{4EC1A1B9-2713-4DC5-AC1F-055C62EA8BC6}"/>
              </a:ext>
            </a:extLst>
          </p:cNvPr>
          <p:cNvSpPr txBox="1">
            <a:spLocks noChangeArrowheads="1"/>
          </p:cNvSpPr>
          <p:nvPr/>
        </p:nvSpPr>
        <p:spPr bwMode="auto">
          <a:xfrm>
            <a:off x="354834" y="5578475"/>
            <a:ext cx="8462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Public uncertainty about the impact of individual actions.</a:t>
            </a:r>
          </a:p>
        </p:txBody>
      </p:sp>
      <p:sp>
        <p:nvSpPr>
          <p:cNvPr id="12" name="TextBox 11">
            <a:extLst>
              <a:ext uri="{FF2B5EF4-FFF2-40B4-BE49-F238E27FC236}">
                <a16:creationId xmlns:a16="http://schemas.microsoft.com/office/drawing/2014/main" id="{F026D746-66EB-4158-85F0-B13B80112871}"/>
              </a:ext>
            </a:extLst>
          </p:cNvPr>
          <p:cNvSpPr txBox="1">
            <a:spLocks noChangeArrowheads="1"/>
          </p:cNvSpPr>
          <p:nvPr/>
        </p:nvSpPr>
        <p:spPr bwMode="auto">
          <a:xfrm>
            <a:off x="354834" y="2747963"/>
            <a:ext cx="3727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Lack of awareness. </a:t>
            </a:r>
          </a:p>
        </p:txBody>
      </p:sp>
      <p:sp>
        <p:nvSpPr>
          <p:cNvPr id="14" name="TextBox 13">
            <a:extLst>
              <a:ext uri="{FF2B5EF4-FFF2-40B4-BE49-F238E27FC236}">
                <a16:creationId xmlns:a16="http://schemas.microsoft.com/office/drawing/2014/main" id="{AE7AE29D-0CAE-455F-A16A-1FB758A91626}"/>
              </a:ext>
            </a:extLst>
          </p:cNvPr>
          <p:cNvSpPr txBox="1">
            <a:spLocks noChangeArrowheads="1"/>
          </p:cNvSpPr>
          <p:nvPr/>
        </p:nvSpPr>
        <p:spPr bwMode="auto">
          <a:xfrm>
            <a:off x="354834" y="3271838"/>
            <a:ext cx="430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Reluctance to change.</a:t>
            </a:r>
          </a:p>
        </p:txBody>
      </p:sp>
      <p:sp>
        <p:nvSpPr>
          <p:cNvPr id="15" name="TextBox 14">
            <a:extLst>
              <a:ext uri="{FF2B5EF4-FFF2-40B4-BE49-F238E27FC236}">
                <a16:creationId xmlns:a16="http://schemas.microsoft.com/office/drawing/2014/main" id="{67C2FBB0-7013-4038-B47F-F26002433D97}"/>
              </a:ext>
            </a:extLst>
          </p:cNvPr>
          <p:cNvSpPr txBox="1">
            <a:spLocks noChangeArrowheads="1"/>
          </p:cNvSpPr>
          <p:nvPr/>
        </p:nvSpPr>
        <p:spPr bwMode="auto">
          <a:xfrm>
            <a:off x="354834" y="3794125"/>
            <a:ext cx="4705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Costs involved in new equipment.</a:t>
            </a:r>
          </a:p>
        </p:txBody>
      </p:sp>
      <p:sp>
        <p:nvSpPr>
          <p:cNvPr id="23559" name="Title 1">
            <a:extLst>
              <a:ext uri="{FF2B5EF4-FFF2-40B4-BE49-F238E27FC236}">
                <a16:creationId xmlns:a16="http://schemas.microsoft.com/office/drawing/2014/main" id="{C8F5D72F-C006-481F-9547-8BBEF84875B9}"/>
              </a:ext>
            </a:extLst>
          </p:cNvPr>
          <p:cNvSpPr>
            <a:spLocks noGrp="1"/>
          </p:cNvSpPr>
          <p:nvPr>
            <p:ph type="title"/>
          </p:nvPr>
        </p:nvSpPr>
        <p:spPr/>
        <p:txBody>
          <a:bodyPr/>
          <a:lstStyle/>
          <a:p>
            <a:r>
              <a:rPr lang="en-GB" altLang="en-US"/>
              <a:t>Reasons for limited action</a:t>
            </a:r>
          </a:p>
        </p:txBody>
      </p:sp>
      <p:sp>
        <p:nvSpPr>
          <p:cNvPr id="23561" name="TextBox 7">
            <a:extLst>
              <a:ext uri="{FF2B5EF4-FFF2-40B4-BE49-F238E27FC236}">
                <a16:creationId xmlns:a16="http://schemas.microsoft.com/office/drawing/2014/main" id="{175899D5-CCAA-4BAD-8211-2BDF2DF76E2C}"/>
              </a:ext>
            </a:extLst>
          </p:cNvPr>
          <p:cNvSpPr txBox="1">
            <a:spLocks noChangeArrowheads="1"/>
          </p:cNvSpPr>
          <p:nvPr/>
        </p:nvSpPr>
        <p:spPr bwMode="auto">
          <a:xfrm>
            <a:off x="354834"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Action by governments, individuals and businesses can all contribute towards significantly reducing greenhouse gas emissions. However, sometimes these actions may be limited.</a:t>
            </a:r>
          </a:p>
        </p:txBody>
      </p:sp>
      <p:pic>
        <p:nvPicPr>
          <p:cNvPr id="23562" name="Picture 28" descr="car_v_bike">
            <a:extLst>
              <a:ext uri="{FF2B5EF4-FFF2-40B4-BE49-F238E27FC236}">
                <a16:creationId xmlns:a16="http://schemas.microsoft.com/office/drawing/2014/main" id="{91BCCF44-A025-414A-B6F3-B35F57588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153"/>
          <a:stretch>
            <a:fillRect/>
          </a:stretch>
        </p:blipFill>
        <p:spPr bwMode="auto">
          <a:xfrm>
            <a:off x="5137150" y="2500313"/>
            <a:ext cx="36226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1">
            <a:extLst>
              <a:ext uri="{FF2B5EF4-FFF2-40B4-BE49-F238E27FC236}">
                <a16:creationId xmlns:a16="http://schemas.microsoft.com/office/drawing/2014/main" id="{00C17329-B009-4F28-886E-EA36132917F7}"/>
              </a:ext>
            </a:extLst>
          </p:cNvPr>
          <p:cNvSpPr txBox="1">
            <a:spLocks noChangeArrowheads="1"/>
          </p:cNvSpPr>
          <p:nvPr/>
        </p:nvSpPr>
        <p:spPr bwMode="auto">
          <a:xfrm>
            <a:off x="354834" y="2098675"/>
            <a:ext cx="5775325" cy="461963"/>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Can you think of some reasons for this?</a:t>
            </a:r>
          </a:p>
        </p:txBody>
      </p:sp>
      <p:pic>
        <p:nvPicPr>
          <p:cNvPr id="13" name="Picture 19">
            <a:hlinkClick r:id="" action="ppaction://hlinkshowjump?jump=nextslide"/>
            <a:extLst>
              <a:ext uri="{FF2B5EF4-FFF2-40B4-BE49-F238E27FC236}">
                <a16:creationId xmlns:a16="http://schemas.microsoft.com/office/drawing/2014/main" id="{7EE394F4-5226-4536-A76B-6BBA816CB0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6AB18089-1B0D-4259-ACC2-BBB4DABE5FB0}"/>
              </a:ext>
            </a:extLst>
          </p:cNvPr>
          <p:cNvSpPr>
            <a:spLocks noGrp="1"/>
          </p:cNvSpPr>
          <p:nvPr>
            <p:ph type="title"/>
          </p:nvPr>
        </p:nvSpPr>
        <p:spPr/>
        <p:txBody>
          <a:bodyPr/>
          <a:lstStyle/>
          <a:p>
            <a:r>
              <a:rPr lang="en-GB" altLang="en-US" dirty="0"/>
              <a:t>How big is your carbon footprint?</a:t>
            </a:r>
          </a:p>
        </p:txBody>
      </p:sp>
      <p:pic>
        <p:nvPicPr>
          <p:cNvPr id="7" name="Picture 5" descr="flash_icon">
            <a:extLst>
              <a:ext uri="{FF2B5EF4-FFF2-40B4-BE49-F238E27FC236}">
                <a16:creationId xmlns:a16="http://schemas.microsoft.com/office/drawing/2014/main" id="{59E5CF21-7E04-4AF2-9E96-ADB471CAC069}"/>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44585238-71B3-4E3F-A644-72436A3E48F5}"/>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C60AA4A-3447-4422-97A2-C9A835298CB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2. Cause and Effect</a:t>
            </a:r>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C:\CVS\production\MyWorksGCSEScience\src\Revision\images\Biology\HIE_patcart_plane_carbon_footprint.png.png">
            <a:extLst>
              <a:ext uri="{FF2B5EF4-FFF2-40B4-BE49-F238E27FC236}">
                <a16:creationId xmlns:a16="http://schemas.microsoft.com/office/drawing/2014/main" id="{34248EBB-CA07-4AA7-9673-696B9F8CC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9853"/>
          <a:stretch>
            <a:fillRect/>
          </a:stretch>
        </p:blipFill>
        <p:spPr bwMode="auto">
          <a:xfrm>
            <a:off x="1511136" y="1951038"/>
            <a:ext cx="6119812"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a:extLst>
              <a:ext uri="{FF2B5EF4-FFF2-40B4-BE49-F238E27FC236}">
                <a16:creationId xmlns:a16="http://schemas.microsoft.com/office/drawing/2014/main" id="{D38F1D99-56E0-4C89-A5B8-CC653D5D5663}"/>
              </a:ext>
            </a:extLst>
          </p:cNvPr>
          <p:cNvSpPr>
            <a:spLocks noGrp="1"/>
          </p:cNvSpPr>
          <p:nvPr>
            <p:ph type="title"/>
          </p:nvPr>
        </p:nvSpPr>
        <p:spPr/>
        <p:txBody>
          <a:bodyPr/>
          <a:lstStyle/>
          <a:p>
            <a:r>
              <a:rPr lang="en-GB" altLang="en-US"/>
              <a:t>What is a carbon footprint?</a:t>
            </a:r>
          </a:p>
        </p:txBody>
      </p:sp>
      <p:sp>
        <p:nvSpPr>
          <p:cNvPr id="13317" name="TextBox 3">
            <a:extLst>
              <a:ext uri="{FF2B5EF4-FFF2-40B4-BE49-F238E27FC236}">
                <a16:creationId xmlns:a16="http://schemas.microsoft.com/office/drawing/2014/main" id="{D8BBC08E-ED2E-4FD0-813E-12644D2A1D5C}"/>
              </a:ext>
            </a:extLst>
          </p:cNvPr>
          <p:cNvSpPr txBox="1">
            <a:spLocks noChangeArrowheads="1"/>
          </p:cNvSpPr>
          <p:nvPr/>
        </p:nvSpPr>
        <p:spPr bwMode="auto">
          <a:xfrm>
            <a:off x="358776" y="784225"/>
            <a:ext cx="84246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we go about our daily lives, we unknowingly contribute greenhouse gases to the atmosphere. </a:t>
            </a:r>
          </a:p>
        </p:txBody>
      </p:sp>
      <p:sp>
        <p:nvSpPr>
          <p:cNvPr id="8" name="Rectangle 7">
            <a:extLst>
              <a:ext uri="{FF2B5EF4-FFF2-40B4-BE49-F238E27FC236}">
                <a16:creationId xmlns:a16="http://schemas.microsoft.com/office/drawing/2014/main" id="{69EFCAFB-168D-4DA4-A795-4D89A40C85AF}"/>
              </a:ext>
            </a:extLst>
          </p:cNvPr>
          <p:cNvSpPr>
            <a:spLocks noChangeArrowheads="1"/>
          </p:cNvSpPr>
          <p:nvPr/>
        </p:nvSpPr>
        <p:spPr bwMode="auto">
          <a:xfrm>
            <a:off x="358711" y="5322888"/>
            <a:ext cx="88025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a:t>
            </a:r>
            <a:r>
              <a:rPr lang="en-GB" altLang="en-US" dirty="0">
                <a:solidFill>
                  <a:srgbClr val="FF0000"/>
                </a:solidFill>
              </a:rPr>
              <a:t> </a:t>
            </a:r>
            <a:r>
              <a:rPr lang="en-GB" altLang="en-US" dirty="0"/>
              <a:t>total amount of </a:t>
            </a:r>
            <a:r>
              <a:rPr lang="en-GB" altLang="en-US" b="1" dirty="0">
                <a:solidFill>
                  <a:srgbClr val="B80303"/>
                </a:solidFill>
              </a:rPr>
              <a:t>greenhouse gases </a:t>
            </a:r>
            <a:r>
              <a:rPr lang="en-GB" altLang="en-US" dirty="0"/>
              <a:t>emitted over the life cycle of a product, service or event is the </a:t>
            </a:r>
            <a:r>
              <a:rPr lang="en-GB" altLang="en-US" b="1" dirty="0">
                <a:solidFill>
                  <a:srgbClr val="B80303"/>
                </a:solidFill>
              </a:rPr>
              <a:t>carbon footprint</a:t>
            </a:r>
            <a:r>
              <a:rPr lang="en-GB" altLang="en-US" dirty="0"/>
              <a:t>.  </a:t>
            </a:r>
          </a:p>
        </p:txBody>
      </p:sp>
      <p:pic>
        <p:nvPicPr>
          <p:cNvPr id="7" name="Picture 19">
            <a:hlinkClick r:id="" action="ppaction://hlinkshowjump?jump=nextslide"/>
            <a:extLst>
              <a:ext uri="{FF2B5EF4-FFF2-40B4-BE49-F238E27FC236}">
                <a16:creationId xmlns:a16="http://schemas.microsoft.com/office/drawing/2014/main" id="{A9E7A75E-AD5E-49E7-9B3E-0E4376C94D9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B3D56FC-9F9B-4032-A73E-418B7FB04B2C}"/>
              </a:ext>
            </a:extLst>
          </p:cNvPr>
          <p:cNvSpPr>
            <a:spLocks noGrp="1"/>
          </p:cNvSpPr>
          <p:nvPr>
            <p:ph type="title"/>
          </p:nvPr>
        </p:nvSpPr>
        <p:spPr/>
        <p:txBody>
          <a:bodyPr/>
          <a:lstStyle/>
          <a:p>
            <a:r>
              <a:rPr lang="en-GB" altLang="en-US"/>
              <a:t>Carbon dioxide emissions</a:t>
            </a:r>
          </a:p>
        </p:txBody>
      </p:sp>
      <p:sp>
        <p:nvSpPr>
          <p:cNvPr id="4" name="TextBox 3">
            <a:extLst>
              <a:ext uri="{FF2B5EF4-FFF2-40B4-BE49-F238E27FC236}">
                <a16:creationId xmlns:a16="http://schemas.microsoft.com/office/drawing/2014/main" id="{58BC9378-52C3-4371-AA10-19DC963FE8DB}"/>
              </a:ext>
            </a:extLst>
          </p:cNvPr>
          <p:cNvSpPr txBox="1">
            <a:spLocks noChangeArrowheads="1"/>
          </p:cNvSpPr>
          <p:nvPr/>
        </p:nvSpPr>
        <p:spPr bwMode="auto">
          <a:xfrm>
            <a:off x="369285" y="1741840"/>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Carbon dioxide is perhaps the most well known greenhouse gas. It is produced naturally and from human activity.</a:t>
            </a:r>
          </a:p>
        </p:txBody>
      </p:sp>
      <p:sp>
        <p:nvSpPr>
          <p:cNvPr id="14341" name="TextBox 5">
            <a:extLst>
              <a:ext uri="{FF2B5EF4-FFF2-40B4-BE49-F238E27FC236}">
                <a16:creationId xmlns:a16="http://schemas.microsoft.com/office/drawing/2014/main" id="{12EF9077-726E-4196-ABB5-727D503FE4AA}"/>
              </a:ext>
            </a:extLst>
          </p:cNvPr>
          <p:cNvSpPr txBox="1">
            <a:spLocks noChangeArrowheads="1"/>
          </p:cNvSpPr>
          <p:nvPr/>
        </p:nvSpPr>
        <p:spPr bwMode="auto">
          <a:xfrm>
            <a:off x="369285" y="79398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Decreasing the amount of greenhouse gas emissions will decrease the carbon footprint of human activities.</a:t>
            </a:r>
          </a:p>
        </p:txBody>
      </p:sp>
      <p:sp>
        <p:nvSpPr>
          <p:cNvPr id="7" name="TextBox 6">
            <a:extLst>
              <a:ext uri="{FF2B5EF4-FFF2-40B4-BE49-F238E27FC236}">
                <a16:creationId xmlns:a16="http://schemas.microsoft.com/office/drawing/2014/main" id="{F5530837-8EC7-4CAB-B158-EC0311A07136}"/>
              </a:ext>
            </a:extLst>
          </p:cNvPr>
          <p:cNvSpPr txBox="1">
            <a:spLocks noChangeArrowheads="1"/>
          </p:cNvSpPr>
          <p:nvPr/>
        </p:nvSpPr>
        <p:spPr bwMode="auto">
          <a:xfrm>
            <a:off x="640221" y="3269249"/>
            <a:ext cx="369471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B80303"/>
              </a:buClr>
              <a:buFont typeface="Wingdings" panose="05000000000000000000" pitchFamily="2" charset="2"/>
              <a:buChar char="l"/>
            </a:pPr>
            <a:r>
              <a:rPr lang="en-GB" altLang="en-US" dirty="0"/>
              <a:t>burning of </a:t>
            </a:r>
            <a:r>
              <a:rPr lang="en-GB" altLang="en-US" b="1" dirty="0">
                <a:solidFill>
                  <a:srgbClr val="B80303"/>
                </a:solidFill>
              </a:rPr>
              <a:t>fossil fuels </a:t>
            </a:r>
            <a:r>
              <a:rPr lang="en-GB" altLang="en-US" dirty="0"/>
              <a:t>for heat, electricity and to power vehicles</a:t>
            </a:r>
          </a:p>
        </p:txBody>
      </p:sp>
      <p:sp>
        <p:nvSpPr>
          <p:cNvPr id="9" name="TextBox 8">
            <a:extLst>
              <a:ext uri="{FF2B5EF4-FFF2-40B4-BE49-F238E27FC236}">
                <a16:creationId xmlns:a16="http://schemas.microsoft.com/office/drawing/2014/main" id="{A7C44C3A-4393-4A2F-A489-9F3289A417BA}"/>
              </a:ext>
            </a:extLst>
          </p:cNvPr>
          <p:cNvSpPr txBox="1">
            <a:spLocks noChangeArrowheads="1"/>
          </p:cNvSpPr>
          <p:nvPr/>
        </p:nvSpPr>
        <p:spPr bwMode="auto">
          <a:xfrm>
            <a:off x="640221" y="4586991"/>
            <a:ext cx="36947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B80303"/>
              </a:buClr>
              <a:buFont typeface="Wingdings" panose="05000000000000000000" pitchFamily="2" charset="2"/>
              <a:buChar char="l"/>
            </a:pPr>
            <a:r>
              <a:rPr lang="en-GB" altLang="en-US" b="1" dirty="0">
                <a:solidFill>
                  <a:srgbClr val="B80303"/>
                </a:solidFill>
              </a:rPr>
              <a:t>deforestation</a:t>
            </a:r>
            <a:r>
              <a:rPr lang="en-GB" altLang="en-US" b="1" dirty="0">
                <a:solidFill>
                  <a:srgbClr val="FF6600"/>
                </a:solidFill>
              </a:rPr>
              <a:t>   </a:t>
            </a:r>
          </a:p>
        </p:txBody>
      </p:sp>
      <p:sp>
        <p:nvSpPr>
          <p:cNvPr id="10" name="TextBox 9">
            <a:extLst>
              <a:ext uri="{FF2B5EF4-FFF2-40B4-BE49-F238E27FC236}">
                <a16:creationId xmlns:a16="http://schemas.microsoft.com/office/drawing/2014/main" id="{C5CEA8FA-77F6-4DAA-8A2D-D6774D1EC4F2}"/>
              </a:ext>
            </a:extLst>
          </p:cNvPr>
          <p:cNvSpPr txBox="1">
            <a:spLocks noChangeArrowheads="1"/>
          </p:cNvSpPr>
          <p:nvPr/>
        </p:nvSpPr>
        <p:spPr bwMode="auto">
          <a:xfrm>
            <a:off x="640221" y="5166546"/>
            <a:ext cx="36947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B80303"/>
              </a:buClr>
              <a:buFont typeface="Wingdings" panose="05000000000000000000" pitchFamily="2" charset="2"/>
              <a:buChar char="l"/>
            </a:pPr>
            <a:r>
              <a:rPr lang="en-GB" altLang="en-US" dirty="0"/>
              <a:t>cement production</a:t>
            </a:r>
          </a:p>
        </p:txBody>
      </p:sp>
      <p:sp>
        <p:nvSpPr>
          <p:cNvPr id="13" name="TextBox 12">
            <a:extLst>
              <a:ext uri="{FF2B5EF4-FFF2-40B4-BE49-F238E27FC236}">
                <a16:creationId xmlns:a16="http://schemas.microsoft.com/office/drawing/2014/main" id="{F1D6389D-C294-4B35-807D-3EE6B2E935B3}"/>
              </a:ext>
            </a:extLst>
          </p:cNvPr>
          <p:cNvSpPr txBox="1">
            <a:spLocks noChangeArrowheads="1"/>
          </p:cNvSpPr>
          <p:nvPr/>
        </p:nvSpPr>
        <p:spPr bwMode="auto">
          <a:xfrm>
            <a:off x="369285" y="2689695"/>
            <a:ext cx="4894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Sources of carbon dioxide include:</a:t>
            </a:r>
          </a:p>
        </p:txBody>
      </p:sp>
      <p:sp>
        <p:nvSpPr>
          <p:cNvPr id="15" name="TextBox 14">
            <a:extLst>
              <a:ext uri="{FF2B5EF4-FFF2-40B4-BE49-F238E27FC236}">
                <a16:creationId xmlns:a16="http://schemas.microsoft.com/office/drawing/2014/main" id="{0AEA19A2-8CCF-4AA2-BEF9-54627982A8E8}"/>
              </a:ext>
            </a:extLst>
          </p:cNvPr>
          <p:cNvSpPr txBox="1">
            <a:spLocks noChangeArrowheads="1"/>
          </p:cNvSpPr>
          <p:nvPr/>
        </p:nvSpPr>
        <p:spPr bwMode="auto">
          <a:xfrm>
            <a:off x="640221" y="5746104"/>
            <a:ext cx="369471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B80303"/>
              </a:buClr>
              <a:buFont typeface="Wingdings" panose="05000000000000000000" pitchFamily="2" charset="2"/>
              <a:buChar char="l"/>
            </a:pPr>
            <a:r>
              <a:rPr lang="en-GB" altLang="en-US" dirty="0"/>
              <a:t>respiration.</a:t>
            </a:r>
          </a:p>
        </p:txBody>
      </p:sp>
      <p:pic>
        <p:nvPicPr>
          <p:cNvPr id="14348" name="Picture 13" descr="Picture1.jpg">
            <a:extLst>
              <a:ext uri="{FF2B5EF4-FFF2-40B4-BE49-F238E27FC236}">
                <a16:creationId xmlns:a16="http://schemas.microsoft.com/office/drawing/2014/main" id="{B3622A6F-3098-447F-A6CB-B0CAB398A8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8573" y="2873375"/>
            <a:ext cx="3243263"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hlinkClick r:id="" action="ppaction://hlinkshowjump?jump=nextslide"/>
            <a:extLst>
              <a:ext uri="{FF2B5EF4-FFF2-40B4-BE49-F238E27FC236}">
                <a16:creationId xmlns:a16="http://schemas.microsoft.com/office/drawing/2014/main" id="{42843989-1AFB-49FD-9267-01D615FDE9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5" descr="notes_icon">
            <a:extLst>
              <a:ext uri="{FF2B5EF4-FFF2-40B4-BE49-F238E27FC236}">
                <a16:creationId xmlns:a16="http://schemas.microsoft.com/office/drawing/2014/main" id="{98A46066-0A4C-4EC3-A08A-4A477F481344}"/>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companyweb/production/Image%20library/Biology/_w/cow_png.jpg">
            <a:extLst>
              <a:ext uri="{FF2B5EF4-FFF2-40B4-BE49-F238E27FC236}">
                <a16:creationId xmlns:a16="http://schemas.microsoft.com/office/drawing/2014/main" id="{BB83B038-E6FD-40B0-BF55-3A155FBFA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2628900"/>
            <a:ext cx="266382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85A7ECB5-514D-4FB1-AD80-88DEAB3BA01B}"/>
              </a:ext>
            </a:extLst>
          </p:cNvPr>
          <p:cNvSpPr>
            <a:spLocks noGrp="1"/>
          </p:cNvSpPr>
          <p:nvPr>
            <p:ph type="title"/>
          </p:nvPr>
        </p:nvSpPr>
        <p:spPr/>
        <p:txBody>
          <a:bodyPr/>
          <a:lstStyle/>
          <a:p>
            <a:r>
              <a:rPr lang="en-GB" altLang="en-US"/>
              <a:t>Methane emissions</a:t>
            </a:r>
          </a:p>
        </p:txBody>
      </p:sp>
      <p:sp>
        <p:nvSpPr>
          <p:cNvPr id="15365" name="TextBox 3">
            <a:extLst>
              <a:ext uri="{FF2B5EF4-FFF2-40B4-BE49-F238E27FC236}">
                <a16:creationId xmlns:a16="http://schemas.microsoft.com/office/drawing/2014/main" id="{0A511878-5AFC-42C5-BE8F-8942E2924A65}"/>
              </a:ext>
            </a:extLst>
          </p:cNvPr>
          <p:cNvSpPr txBox="1">
            <a:spLocks noChangeArrowheads="1"/>
          </p:cNvSpPr>
          <p:nvPr/>
        </p:nvSpPr>
        <p:spPr bwMode="auto">
          <a:xfrm>
            <a:off x="35877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lvl="1"/>
            <a:r>
              <a:rPr lang="en-GB" altLang="en-US" dirty="0">
                <a:solidFill>
                  <a:srgbClr val="010066"/>
                </a:solidFill>
              </a:rPr>
              <a:t>Methane</a:t>
            </a:r>
            <a:r>
              <a:rPr lang="en-GB" altLang="en-US" dirty="0"/>
              <a:t> is a greenhouse gas commonly produced during the breakdown of organic matter. </a:t>
            </a:r>
          </a:p>
        </p:txBody>
      </p:sp>
      <p:sp>
        <p:nvSpPr>
          <p:cNvPr id="6" name="Rectangle 5">
            <a:extLst>
              <a:ext uri="{FF2B5EF4-FFF2-40B4-BE49-F238E27FC236}">
                <a16:creationId xmlns:a16="http://schemas.microsoft.com/office/drawing/2014/main" id="{CFC52E37-5066-4158-8317-7D61E9C6C9F2}"/>
              </a:ext>
            </a:extLst>
          </p:cNvPr>
          <p:cNvSpPr>
            <a:spLocks noChangeArrowheads="1"/>
          </p:cNvSpPr>
          <p:nvPr/>
        </p:nvSpPr>
        <p:spPr bwMode="auto">
          <a:xfrm>
            <a:off x="358775" y="266541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Sources of methane include:</a:t>
            </a:r>
            <a:endParaRPr lang="en-GB" altLang="en-US" dirty="0">
              <a:solidFill>
                <a:srgbClr val="010066"/>
              </a:solidFill>
            </a:endParaRPr>
          </a:p>
        </p:txBody>
      </p:sp>
      <p:sp>
        <p:nvSpPr>
          <p:cNvPr id="7" name="Rectangle 6">
            <a:extLst>
              <a:ext uri="{FF2B5EF4-FFF2-40B4-BE49-F238E27FC236}">
                <a16:creationId xmlns:a16="http://schemas.microsoft.com/office/drawing/2014/main" id="{8DAD3799-3AEF-4D4C-A75E-351C19A4BDD9}"/>
              </a:ext>
            </a:extLst>
          </p:cNvPr>
          <p:cNvSpPr>
            <a:spLocks noChangeArrowheads="1"/>
          </p:cNvSpPr>
          <p:nvPr/>
        </p:nvSpPr>
        <p:spPr bwMode="auto">
          <a:xfrm>
            <a:off x="358775" y="3236913"/>
            <a:ext cx="3952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solidFill>
                  <a:srgbClr val="010066"/>
                </a:solidFill>
              </a:rPr>
              <a:t>fossil fuel production</a:t>
            </a:r>
          </a:p>
        </p:txBody>
      </p:sp>
      <p:sp>
        <p:nvSpPr>
          <p:cNvPr id="8" name="Rectangle 7">
            <a:extLst>
              <a:ext uri="{FF2B5EF4-FFF2-40B4-BE49-F238E27FC236}">
                <a16:creationId xmlns:a16="http://schemas.microsoft.com/office/drawing/2014/main" id="{13541361-7C25-48E8-9055-122A6B02EA52}"/>
              </a:ext>
            </a:extLst>
          </p:cNvPr>
          <p:cNvSpPr>
            <a:spLocks noChangeArrowheads="1"/>
          </p:cNvSpPr>
          <p:nvPr/>
        </p:nvSpPr>
        <p:spPr bwMode="auto">
          <a:xfrm>
            <a:off x="358775" y="3808413"/>
            <a:ext cx="4090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solidFill>
                  <a:srgbClr val="010066"/>
                </a:solidFill>
              </a:rPr>
              <a:t>agricultural waste </a:t>
            </a:r>
          </a:p>
        </p:txBody>
      </p:sp>
      <p:sp>
        <p:nvSpPr>
          <p:cNvPr id="9" name="Rectangle 8">
            <a:extLst>
              <a:ext uri="{FF2B5EF4-FFF2-40B4-BE49-F238E27FC236}">
                <a16:creationId xmlns:a16="http://schemas.microsoft.com/office/drawing/2014/main" id="{A5AA5178-C695-48DE-950C-F48B50BF8F1A}"/>
              </a:ext>
            </a:extLst>
          </p:cNvPr>
          <p:cNvSpPr>
            <a:spLocks noChangeArrowheads="1"/>
          </p:cNvSpPr>
          <p:nvPr/>
        </p:nvSpPr>
        <p:spPr bwMode="auto">
          <a:xfrm>
            <a:off x="358775" y="4381500"/>
            <a:ext cx="351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solidFill>
                  <a:srgbClr val="010066"/>
                </a:solidFill>
              </a:rPr>
              <a:t>landfill sites.</a:t>
            </a:r>
            <a:endParaRPr lang="en-GB" altLang="en-US"/>
          </a:p>
        </p:txBody>
      </p:sp>
      <p:sp>
        <p:nvSpPr>
          <p:cNvPr id="12" name="TextBox 11">
            <a:extLst>
              <a:ext uri="{FF2B5EF4-FFF2-40B4-BE49-F238E27FC236}">
                <a16:creationId xmlns:a16="http://schemas.microsoft.com/office/drawing/2014/main" id="{89311610-8FE2-44EF-AD2D-D71B813644F1}"/>
              </a:ext>
            </a:extLst>
          </p:cNvPr>
          <p:cNvSpPr txBox="1">
            <a:spLocks noChangeArrowheads="1"/>
          </p:cNvSpPr>
          <p:nvPr/>
        </p:nvSpPr>
        <p:spPr bwMode="auto">
          <a:xfrm>
            <a:off x="358775" y="4953000"/>
            <a:ext cx="453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Limiting methane emissions is an important step in reducing carbon footprints.</a:t>
            </a:r>
          </a:p>
        </p:txBody>
      </p:sp>
      <p:sp>
        <p:nvSpPr>
          <p:cNvPr id="13325" name="Rectangle 13">
            <a:extLst>
              <a:ext uri="{FF2B5EF4-FFF2-40B4-BE49-F238E27FC236}">
                <a16:creationId xmlns:a16="http://schemas.microsoft.com/office/drawing/2014/main" id="{DE2D827C-AF6B-44D0-AC13-D26E4CD8A3EF}"/>
              </a:ext>
            </a:extLst>
          </p:cNvPr>
          <p:cNvSpPr>
            <a:spLocks noChangeArrowheads="1"/>
          </p:cNvSpPr>
          <p:nvPr/>
        </p:nvSpPr>
        <p:spPr bwMode="auto">
          <a:xfrm>
            <a:off x="358775" y="1724025"/>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a much stronger greenhouse gas than carbon dioxide, although there is much less of it in the atmosphere.</a:t>
            </a:r>
          </a:p>
        </p:txBody>
      </p:sp>
      <p:pic>
        <p:nvPicPr>
          <p:cNvPr id="13" name="Picture 19">
            <a:hlinkClick r:id="" action="ppaction://hlinkshowjump?jump=nextslide"/>
            <a:extLst>
              <a:ext uri="{FF2B5EF4-FFF2-40B4-BE49-F238E27FC236}">
                <a16:creationId xmlns:a16="http://schemas.microsoft.com/office/drawing/2014/main" id="{3A473781-AE01-4985-9D29-4A179293BDC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3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arbon_footprints_7.1.png">
            <a:extLst>
              <a:ext uri="{FF2B5EF4-FFF2-40B4-BE49-F238E27FC236}">
                <a16:creationId xmlns:a16="http://schemas.microsoft.com/office/drawing/2014/main" id="{3A9EA679-1ECA-44CD-9966-A7ADED678E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127375"/>
            <a:ext cx="3998913"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2CDAB9BF-864E-4FE5-8C7A-9785D32505B5}"/>
              </a:ext>
            </a:extLst>
          </p:cNvPr>
          <p:cNvSpPr>
            <a:spLocks noGrp="1"/>
          </p:cNvSpPr>
          <p:nvPr>
            <p:ph type="title"/>
          </p:nvPr>
        </p:nvSpPr>
        <p:spPr>
          <a:xfrm>
            <a:off x="233363" y="53974"/>
            <a:ext cx="7735887" cy="549275"/>
          </a:xfrm>
        </p:spPr>
        <p:txBody>
          <a:bodyPr/>
          <a:lstStyle/>
          <a:p>
            <a:r>
              <a:rPr lang="en-GB" altLang="en-US"/>
              <a:t>Reducing methane – anaerobic digesters</a:t>
            </a:r>
          </a:p>
        </p:txBody>
      </p:sp>
      <p:sp>
        <p:nvSpPr>
          <p:cNvPr id="3" name="TextBox 2">
            <a:extLst>
              <a:ext uri="{FF2B5EF4-FFF2-40B4-BE49-F238E27FC236}">
                <a16:creationId xmlns:a16="http://schemas.microsoft.com/office/drawing/2014/main" id="{3EC95D44-4ECD-429D-967F-49C34DAD6702}"/>
              </a:ext>
            </a:extLst>
          </p:cNvPr>
          <p:cNvSpPr txBox="1">
            <a:spLocks noChangeArrowheads="1"/>
          </p:cNvSpPr>
          <p:nvPr/>
        </p:nvSpPr>
        <p:spPr bwMode="auto">
          <a:xfrm>
            <a:off x="358775" y="1695117"/>
            <a:ext cx="762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B80303"/>
                </a:solidFill>
              </a:rPr>
              <a:t>Anaerobic bacteria </a:t>
            </a:r>
            <a:r>
              <a:rPr lang="en-GB" altLang="en-US" dirty="0">
                <a:solidFill>
                  <a:srgbClr val="010066"/>
                </a:solidFill>
              </a:rPr>
              <a:t>grow in an airtight environment in the absence of oxygen. </a:t>
            </a:r>
            <a:r>
              <a:rPr lang="en-GB" altLang="en-US" dirty="0"/>
              <a:t>They “digest” cattle manure to produce </a:t>
            </a:r>
            <a:r>
              <a:rPr lang="en-GB" altLang="en-US" b="1" dirty="0">
                <a:solidFill>
                  <a:srgbClr val="B80303"/>
                </a:solidFill>
              </a:rPr>
              <a:t>biogas</a:t>
            </a:r>
            <a:r>
              <a:rPr lang="en-GB" altLang="en-US" dirty="0"/>
              <a:t>. </a:t>
            </a:r>
          </a:p>
        </p:txBody>
      </p:sp>
      <p:sp>
        <p:nvSpPr>
          <p:cNvPr id="17413" name="TextBox 3">
            <a:extLst>
              <a:ext uri="{FF2B5EF4-FFF2-40B4-BE49-F238E27FC236}">
                <a16:creationId xmlns:a16="http://schemas.microsoft.com/office/drawing/2014/main" id="{133FB45C-9ADF-45D7-ADC4-1BC78887F59C}"/>
              </a:ext>
            </a:extLst>
          </p:cNvPr>
          <p:cNvSpPr txBox="1">
            <a:spLocks noChangeArrowheads="1"/>
          </p:cNvSpPr>
          <p:nvPr/>
        </p:nvSpPr>
        <p:spPr bwMode="auto">
          <a:xfrm>
            <a:off x="358775" y="798179"/>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Many methods to decrease methane emission involve the capture of the gas before it is emitted into the environment.</a:t>
            </a:r>
          </a:p>
        </p:txBody>
      </p:sp>
      <p:sp>
        <p:nvSpPr>
          <p:cNvPr id="6" name="TextBox 5">
            <a:extLst>
              <a:ext uri="{FF2B5EF4-FFF2-40B4-BE49-F238E27FC236}">
                <a16:creationId xmlns:a16="http://schemas.microsoft.com/office/drawing/2014/main" id="{0B55C220-8440-45A6-AA4F-F3D862A30521}"/>
              </a:ext>
            </a:extLst>
          </p:cNvPr>
          <p:cNvSpPr txBox="1">
            <a:spLocks noChangeArrowheads="1"/>
          </p:cNvSpPr>
          <p:nvPr/>
        </p:nvSpPr>
        <p:spPr bwMode="auto">
          <a:xfrm>
            <a:off x="358775" y="2960354"/>
            <a:ext cx="390172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biogas is composed largely of methane. It is used to </a:t>
            </a:r>
            <a:r>
              <a:rPr lang="en-GB" altLang="en-US" dirty="0">
                <a:solidFill>
                  <a:srgbClr val="010066"/>
                </a:solidFill>
              </a:rPr>
              <a:t>generate electricity, or is processed further for use as a fuel.</a:t>
            </a:r>
            <a:endParaRPr lang="en-GB" altLang="en-US" dirty="0"/>
          </a:p>
        </p:txBody>
      </p:sp>
      <p:sp>
        <p:nvSpPr>
          <p:cNvPr id="10" name="TextBox 9">
            <a:extLst>
              <a:ext uri="{FF2B5EF4-FFF2-40B4-BE49-F238E27FC236}">
                <a16:creationId xmlns:a16="http://schemas.microsoft.com/office/drawing/2014/main" id="{64555ADF-5B6F-44D2-9455-2F5E33A6D520}"/>
              </a:ext>
            </a:extLst>
          </p:cNvPr>
          <p:cNvSpPr txBox="1">
            <a:spLocks noChangeArrowheads="1"/>
          </p:cNvSpPr>
          <p:nvPr/>
        </p:nvSpPr>
        <p:spPr bwMode="auto">
          <a:xfrm>
            <a:off x="358775" y="4966954"/>
            <a:ext cx="3765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reduces the amount of methane emitted into the environment.</a:t>
            </a:r>
          </a:p>
        </p:txBody>
      </p:sp>
      <p:pic>
        <p:nvPicPr>
          <p:cNvPr id="12" name="Picture 19">
            <a:hlinkClick r:id="" action="ppaction://hlinkshowjump?jump=nextslide"/>
            <a:extLst>
              <a:ext uri="{FF2B5EF4-FFF2-40B4-BE49-F238E27FC236}">
                <a16:creationId xmlns:a16="http://schemas.microsoft.com/office/drawing/2014/main" id="{9D910B6D-CAF1-48B7-8558-BF4455BA68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0143079A-DC0C-42E2-9338-EE426A9BACC1}"/>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299951E-33C4-4773-BDF7-DF69A72C077C}"/>
              </a:ext>
            </a:extLst>
          </p:cNvPr>
          <p:cNvSpPr>
            <a:spLocks noGrp="1" noChangeArrowheads="1"/>
          </p:cNvSpPr>
          <p:nvPr>
            <p:ph type="title"/>
          </p:nvPr>
        </p:nvSpPr>
        <p:spPr/>
        <p:txBody>
          <a:bodyPr/>
          <a:lstStyle/>
          <a:p>
            <a:r>
              <a:rPr lang="en-GB" altLang="en-US"/>
              <a:t>Removing carbon dioxide</a:t>
            </a:r>
            <a:endParaRPr lang="en-US" altLang="en-US"/>
          </a:p>
        </p:txBody>
      </p:sp>
      <p:sp>
        <p:nvSpPr>
          <p:cNvPr id="18435" name="Text Box 3">
            <a:extLst>
              <a:ext uri="{FF2B5EF4-FFF2-40B4-BE49-F238E27FC236}">
                <a16:creationId xmlns:a16="http://schemas.microsoft.com/office/drawing/2014/main" id="{CBFACBF9-4300-4242-98C3-3FC42E97564E}"/>
              </a:ext>
            </a:extLst>
          </p:cNvPr>
          <p:cNvSpPr txBox="1">
            <a:spLocks noChangeArrowheads="1"/>
          </p:cNvSpPr>
          <p:nvPr/>
        </p:nvSpPr>
        <p:spPr bwMode="auto">
          <a:xfrm>
            <a:off x="358775" y="784225"/>
            <a:ext cx="8515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Scientists are investigating ways in which the amount of carbon dioxide in the atmosphere can be reduced, including:</a:t>
            </a:r>
          </a:p>
        </p:txBody>
      </p:sp>
      <p:sp>
        <p:nvSpPr>
          <p:cNvPr id="614408" name="Text Box 8">
            <a:extLst>
              <a:ext uri="{FF2B5EF4-FFF2-40B4-BE49-F238E27FC236}">
                <a16:creationId xmlns:a16="http://schemas.microsoft.com/office/drawing/2014/main" id="{51365624-A076-4987-ACCA-4A522137FE6C}"/>
              </a:ext>
            </a:extLst>
          </p:cNvPr>
          <p:cNvSpPr txBox="1">
            <a:spLocks noChangeArrowheads="1"/>
          </p:cNvSpPr>
          <p:nvPr/>
        </p:nvSpPr>
        <p:spPr bwMode="auto">
          <a:xfrm>
            <a:off x="358775" y="1755775"/>
            <a:ext cx="510963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adding iron into the oceans to promote the growth of tiny marine organisms called </a:t>
            </a:r>
            <a:r>
              <a:rPr lang="en-US" altLang="en-US" b="1" dirty="0">
                <a:solidFill>
                  <a:srgbClr val="B80303"/>
                </a:solidFill>
              </a:rPr>
              <a:t>phytoplankton</a:t>
            </a:r>
            <a:r>
              <a:rPr lang="en-US" altLang="en-US" dirty="0"/>
              <a:t>. These organisms can </a:t>
            </a:r>
            <a:r>
              <a:rPr lang="en-GB" altLang="en-US" dirty="0"/>
              <a:t>photosynthesize</a:t>
            </a:r>
            <a:r>
              <a:rPr lang="en-US" altLang="en-US" dirty="0"/>
              <a:t>, which means they would absorb carbon dioxide from the atmosphere.</a:t>
            </a:r>
            <a:endParaRPr lang="en-GB" altLang="en-US" dirty="0"/>
          </a:p>
        </p:txBody>
      </p:sp>
      <p:sp>
        <p:nvSpPr>
          <p:cNvPr id="614409" name="Text Box 9">
            <a:extLst>
              <a:ext uri="{FF2B5EF4-FFF2-40B4-BE49-F238E27FC236}">
                <a16:creationId xmlns:a16="http://schemas.microsoft.com/office/drawing/2014/main" id="{52D2102D-A1E0-4665-8A26-74F82FFC006F}"/>
              </a:ext>
            </a:extLst>
          </p:cNvPr>
          <p:cNvSpPr txBox="1">
            <a:spLocks noChangeArrowheads="1"/>
          </p:cNvSpPr>
          <p:nvPr/>
        </p:nvSpPr>
        <p:spPr bwMode="auto">
          <a:xfrm>
            <a:off x="358775" y="4567238"/>
            <a:ext cx="50244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converting carbon dioxide </a:t>
            </a:r>
            <a:br>
              <a:rPr lang="en-GB" altLang="en-US" dirty="0"/>
            </a:br>
            <a:r>
              <a:rPr lang="en-GB" altLang="en-US" dirty="0"/>
              <a:t>from power stations back into hydrocarbon fuel, using sunlight as the source of energy.</a:t>
            </a:r>
          </a:p>
        </p:txBody>
      </p:sp>
      <p:pic>
        <p:nvPicPr>
          <p:cNvPr id="18440" name="Picture 8" descr="Picture1.jpg">
            <a:extLst>
              <a:ext uri="{FF2B5EF4-FFF2-40B4-BE49-F238E27FC236}">
                <a16:creationId xmlns:a16="http://schemas.microsoft.com/office/drawing/2014/main" id="{8F51C86F-6E57-4B59-B342-766D5ED93D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1762125"/>
            <a:ext cx="3078163"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7E2572FC-797B-4081-8795-4EF9BF36CB6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9E886946-F79C-4DE7-B6D6-96500AE09776}"/>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4D876AD6-1561-4DA0-839D-955A978D738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8" grpId="0"/>
      <p:bldP spid="6144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CE19E65-1D68-47A4-AE28-C8614A6D5FBB}"/>
              </a:ext>
            </a:extLst>
          </p:cNvPr>
          <p:cNvSpPr txBox="1">
            <a:spLocks noChangeArrowheads="1"/>
          </p:cNvSpPr>
          <p:nvPr/>
        </p:nvSpPr>
        <p:spPr bwMode="auto">
          <a:xfrm>
            <a:off x="358775" y="1720131"/>
            <a:ext cx="7018338" cy="461962"/>
          </a:xfrm>
          <a:prstGeom prst="rect">
            <a:avLst/>
          </a:prstGeom>
          <a:solidFill>
            <a:srgbClr val="FDD9D9"/>
          </a:solidFill>
          <a:ln>
            <a:noFill/>
          </a:ln>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can individuals reduce their carbon footprint?</a:t>
            </a:r>
          </a:p>
        </p:txBody>
      </p:sp>
      <p:sp>
        <p:nvSpPr>
          <p:cNvPr id="2" name="Title 1">
            <a:extLst>
              <a:ext uri="{FF2B5EF4-FFF2-40B4-BE49-F238E27FC236}">
                <a16:creationId xmlns:a16="http://schemas.microsoft.com/office/drawing/2014/main" id="{54341AE4-4C23-4CC0-B5DC-30A68E72597C}"/>
              </a:ext>
            </a:extLst>
          </p:cNvPr>
          <p:cNvSpPr>
            <a:spLocks noGrp="1"/>
          </p:cNvSpPr>
          <p:nvPr>
            <p:ph type="title"/>
          </p:nvPr>
        </p:nvSpPr>
        <p:spPr/>
        <p:txBody>
          <a:bodyPr/>
          <a:lstStyle/>
          <a:p>
            <a:pPr>
              <a:defRPr/>
            </a:pPr>
            <a:r>
              <a:rPr lang="en-GB" sz="2650" dirty="0"/>
              <a:t>How can you reduce your carbon footprint?</a:t>
            </a:r>
          </a:p>
        </p:txBody>
      </p:sp>
      <p:sp>
        <p:nvSpPr>
          <p:cNvPr id="19461" name="Rectangle 7">
            <a:extLst>
              <a:ext uri="{FF2B5EF4-FFF2-40B4-BE49-F238E27FC236}">
                <a16:creationId xmlns:a16="http://schemas.microsoft.com/office/drawing/2014/main" id="{8B725A33-189B-46D4-94E5-07C10CFB3419}"/>
              </a:ext>
            </a:extLst>
          </p:cNvPr>
          <p:cNvSpPr>
            <a:spLocks noChangeArrowheads="1"/>
          </p:cNvSpPr>
          <p:nvPr/>
        </p:nvSpPr>
        <p:spPr bwMode="auto">
          <a:xfrm>
            <a:off x="35877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Most daily activities have a carbon footprint, for example, taking the bus to school or spending time online.</a:t>
            </a:r>
          </a:p>
        </p:txBody>
      </p:sp>
      <p:pic>
        <p:nvPicPr>
          <p:cNvPr id="19462" name="Picture 8" descr="shutterstock_20776393_Brian_A_Jackson copy">
            <a:extLst>
              <a:ext uri="{FF2B5EF4-FFF2-40B4-BE49-F238E27FC236}">
                <a16:creationId xmlns:a16="http://schemas.microsoft.com/office/drawing/2014/main" id="{1B8E7A6A-7B6E-4AE8-9E9C-6E46757F3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977" y="3350710"/>
            <a:ext cx="3902364" cy="223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6C96272-9777-438C-9634-C5BA28078C97}"/>
              </a:ext>
            </a:extLst>
          </p:cNvPr>
          <p:cNvSpPr txBox="1">
            <a:spLocks noChangeArrowheads="1"/>
          </p:cNvSpPr>
          <p:nvPr/>
        </p:nvSpPr>
        <p:spPr bwMode="auto">
          <a:xfrm>
            <a:off x="358775" y="3988964"/>
            <a:ext cx="601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Walking or cycling to school and work.</a:t>
            </a:r>
          </a:p>
        </p:txBody>
      </p:sp>
      <p:sp>
        <p:nvSpPr>
          <p:cNvPr id="12" name="TextBox 11">
            <a:extLst>
              <a:ext uri="{FF2B5EF4-FFF2-40B4-BE49-F238E27FC236}">
                <a16:creationId xmlns:a16="http://schemas.microsoft.com/office/drawing/2014/main" id="{9D6C5371-3E76-448F-A2A1-7DB1A6C8975D}"/>
              </a:ext>
            </a:extLst>
          </p:cNvPr>
          <p:cNvSpPr txBox="1">
            <a:spLocks noChangeArrowheads="1"/>
          </p:cNvSpPr>
          <p:nvPr/>
        </p:nvSpPr>
        <p:spPr bwMode="auto">
          <a:xfrm>
            <a:off x="358775" y="4556570"/>
            <a:ext cx="5642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Limiting air travel.</a:t>
            </a:r>
          </a:p>
        </p:txBody>
      </p:sp>
      <p:sp>
        <p:nvSpPr>
          <p:cNvPr id="13" name="TextBox 12">
            <a:extLst>
              <a:ext uri="{FF2B5EF4-FFF2-40B4-BE49-F238E27FC236}">
                <a16:creationId xmlns:a16="http://schemas.microsoft.com/office/drawing/2014/main" id="{5903C3BC-524D-4B05-82BA-8B76D9E31452}"/>
              </a:ext>
            </a:extLst>
          </p:cNvPr>
          <p:cNvSpPr txBox="1">
            <a:spLocks noChangeArrowheads="1"/>
          </p:cNvSpPr>
          <p:nvPr/>
        </p:nvSpPr>
        <p:spPr bwMode="auto">
          <a:xfrm>
            <a:off x="358775" y="2287736"/>
            <a:ext cx="4856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Reduce waste production.</a:t>
            </a:r>
          </a:p>
        </p:txBody>
      </p:sp>
      <p:sp>
        <p:nvSpPr>
          <p:cNvPr id="15" name="TextBox 14">
            <a:extLst>
              <a:ext uri="{FF2B5EF4-FFF2-40B4-BE49-F238E27FC236}">
                <a16:creationId xmlns:a16="http://schemas.microsoft.com/office/drawing/2014/main" id="{39B262DE-B7DF-4B78-8549-2964875B9F72}"/>
              </a:ext>
            </a:extLst>
          </p:cNvPr>
          <p:cNvSpPr txBox="1">
            <a:spLocks noChangeArrowheads="1"/>
          </p:cNvSpPr>
          <p:nvPr/>
        </p:nvSpPr>
        <p:spPr bwMode="auto">
          <a:xfrm>
            <a:off x="358775" y="5123878"/>
            <a:ext cx="6357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Turning lights off when not in use.</a:t>
            </a:r>
          </a:p>
        </p:txBody>
      </p:sp>
      <p:sp>
        <p:nvSpPr>
          <p:cNvPr id="16" name="TextBox 15">
            <a:extLst>
              <a:ext uri="{FF2B5EF4-FFF2-40B4-BE49-F238E27FC236}">
                <a16:creationId xmlns:a16="http://schemas.microsoft.com/office/drawing/2014/main" id="{17565B83-D357-4369-9757-73934CC6DF64}"/>
              </a:ext>
            </a:extLst>
          </p:cNvPr>
          <p:cNvSpPr txBox="1">
            <a:spLocks noChangeArrowheads="1"/>
          </p:cNvSpPr>
          <p:nvPr/>
        </p:nvSpPr>
        <p:spPr bwMode="auto">
          <a:xfrm>
            <a:off x="358775" y="5691188"/>
            <a:ext cx="6734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Turning computers off when not in use.</a:t>
            </a:r>
          </a:p>
        </p:txBody>
      </p:sp>
      <p:sp>
        <p:nvSpPr>
          <p:cNvPr id="17" name="TextBox 16">
            <a:extLst>
              <a:ext uri="{FF2B5EF4-FFF2-40B4-BE49-F238E27FC236}">
                <a16:creationId xmlns:a16="http://schemas.microsoft.com/office/drawing/2014/main" id="{10B0189F-50E1-43C1-9868-84440E654384}"/>
              </a:ext>
            </a:extLst>
          </p:cNvPr>
          <p:cNvSpPr txBox="1">
            <a:spLocks noChangeArrowheads="1"/>
          </p:cNvSpPr>
          <p:nvPr/>
        </p:nvSpPr>
        <p:spPr bwMode="auto">
          <a:xfrm>
            <a:off x="358775" y="2855341"/>
            <a:ext cx="7348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Reuse materials instead of throwing them away.</a:t>
            </a:r>
          </a:p>
        </p:txBody>
      </p:sp>
      <p:sp>
        <p:nvSpPr>
          <p:cNvPr id="18" name="TextBox 17">
            <a:extLst>
              <a:ext uri="{FF2B5EF4-FFF2-40B4-BE49-F238E27FC236}">
                <a16:creationId xmlns:a16="http://schemas.microsoft.com/office/drawing/2014/main" id="{2D04EB2B-AA9F-4552-96E8-F9446D1CECEB}"/>
              </a:ext>
            </a:extLst>
          </p:cNvPr>
          <p:cNvSpPr txBox="1">
            <a:spLocks noChangeArrowheads="1"/>
          </p:cNvSpPr>
          <p:nvPr/>
        </p:nvSpPr>
        <p:spPr bwMode="auto">
          <a:xfrm>
            <a:off x="358775" y="3422946"/>
            <a:ext cx="3778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Recycle materials.</a:t>
            </a:r>
          </a:p>
        </p:txBody>
      </p:sp>
      <p:pic>
        <p:nvPicPr>
          <p:cNvPr id="19" name="Picture 19">
            <a:hlinkClick r:id="" action="ppaction://hlinkshowjump?jump=nextslide"/>
            <a:extLst>
              <a:ext uri="{FF2B5EF4-FFF2-40B4-BE49-F238E27FC236}">
                <a16:creationId xmlns:a16="http://schemas.microsoft.com/office/drawing/2014/main" id="{39C2A910-0055-4CF4-AF99-5311B7E66D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5" descr="notes_icon">
            <a:extLst>
              <a:ext uri="{FF2B5EF4-FFF2-40B4-BE49-F238E27FC236}">
                <a16:creationId xmlns:a16="http://schemas.microsoft.com/office/drawing/2014/main" id="{9D7C2CF2-16A9-4BF4-A7B3-F97FE1E49B90}"/>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4" name="Picture 34" descr="TrevorMacInnis_Fuel_Barrels_CC2_5_MOD">
            <a:extLst>
              <a:ext uri="{FF2B5EF4-FFF2-40B4-BE49-F238E27FC236}">
                <a16:creationId xmlns:a16="http://schemas.microsoft.com/office/drawing/2014/main" id="{6ED3845E-9BFA-4588-A9E1-A65DC0116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708"/>
          <a:stretch>
            <a:fillRect/>
          </a:stretch>
        </p:blipFill>
        <p:spPr bwMode="auto">
          <a:xfrm>
            <a:off x="4979988" y="2011363"/>
            <a:ext cx="3611562"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E39F0B08-B0CD-4C27-A6FD-E8EEBEC7BA90}"/>
              </a:ext>
            </a:extLst>
          </p:cNvPr>
          <p:cNvSpPr>
            <a:spLocks noGrp="1" noChangeArrowheads="1"/>
          </p:cNvSpPr>
          <p:nvPr>
            <p:ph type="title"/>
          </p:nvPr>
        </p:nvSpPr>
        <p:spPr>
          <a:noFill/>
        </p:spPr>
        <p:txBody>
          <a:bodyPr/>
          <a:lstStyle/>
          <a:p>
            <a:r>
              <a:rPr lang="en-GB" altLang="en-US"/>
              <a:t>Alternative fuels</a:t>
            </a:r>
          </a:p>
        </p:txBody>
      </p:sp>
      <p:sp>
        <p:nvSpPr>
          <p:cNvPr id="20485" name="Text Box 31">
            <a:extLst>
              <a:ext uri="{FF2B5EF4-FFF2-40B4-BE49-F238E27FC236}">
                <a16:creationId xmlns:a16="http://schemas.microsoft.com/office/drawing/2014/main" id="{7AFC4FE7-EBBA-477E-B85C-0D691D4A667D}"/>
              </a:ext>
            </a:extLst>
          </p:cNvPr>
          <p:cNvSpPr txBox="1">
            <a:spLocks noChangeArrowheads="1"/>
          </p:cNvSpPr>
          <p:nvPr/>
        </p:nvSpPr>
        <p:spPr bwMode="auto">
          <a:xfrm>
            <a:off x="358775"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Most vehicles in the world are powered by petrol or diesel. These fuels are produced from crude oil.</a:t>
            </a:r>
            <a:endParaRPr lang="en-GB" altLang="en-US" dirty="0">
              <a:solidFill>
                <a:schemeClr val="tx1"/>
              </a:solidFill>
            </a:endParaRPr>
          </a:p>
        </p:txBody>
      </p:sp>
      <p:sp>
        <p:nvSpPr>
          <p:cNvPr id="317472" name="Text Box 32">
            <a:extLst>
              <a:ext uri="{FF2B5EF4-FFF2-40B4-BE49-F238E27FC236}">
                <a16:creationId xmlns:a16="http://schemas.microsoft.com/office/drawing/2014/main" id="{7FA51D5E-3143-4DE3-BE0C-57BC67172AAB}"/>
              </a:ext>
            </a:extLst>
          </p:cNvPr>
          <p:cNvSpPr txBox="1">
            <a:spLocks noChangeArrowheads="1"/>
          </p:cNvSpPr>
          <p:nvPr/>
        </p:nvSpPr>
        <p:spPr bwMode="auto">
          <a:xfrm>
            <a:off x="358775" y="1681163"/>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Crude oil is a </a:t>
            </a:r>
            <a:r>
              <a:rPr lang="en-GB" altLang="en-US" b="1" dirty="0">
                <a:solidFill>
                  <a:srgbClr val="B80303"/>
                </a:solidFill>
              </a:rPr>
              <a:t>fossil fuel</a:t>
            </a:r>
            <a:r>
              <a:rPr lang="en-GB" altLang="en-US" dirty="0"/>
              <a:t>. </a:t>
            </a:r>
            <a:br>
              <a:rPr lang="en-GB" altLang="en-US" dirty="0"/>
            </a:br>
            <a:r>
              <a:rPr lang="en-GB" altLang="en-US" dirty="0"/>
              <a:t>It is </a:t>
            </a:r>
            <a:r>
              <a:rPr lang="en-GB" altLang="en-US" b="1" dirty="0">
                <a:solidFill>
                  <a:srgbClr val="B80303"/>
                </a:solidFill>
              </a:rPr>
              <a:t>non-renewable</a:t>
            </a:r>
            <a:r>
              <a:rPr lang="en-GB" altLang="en-US" dirty="0"/>
              <a:t>, which means it will one day run out. </a:t>
            </a:r>
            <a:endParaRPr lang="en-GB" altLang="en-US" dirty="0">
              <a:solidFill>
                <a:schemeClr val="tx1"/>
              </a:solidFill>
            </a:endParaRPr>
          </a:p>
        </p:txBody>
      </p:sp>
      <p:sp>
        <p:nvSpPr>
          <p:cNvPr id="317473" name="Text Box 33">
            <a:extLst>
              <a:ext uri="{FF2B5EF4-FFF2-40B4-BE49-F238E27FC236}">
                <a16:creationId xmlns:a16="http://schemas.microsoft.com/office/drawing/2014/main" id="{971FE35C-A77B-4BA0-AB47-964DBE1B355D}"/>
              </a:ext>
            </a:extLst>
          </p:cNvPr>
          <p:cNvSpPr txBox="1">
            <a:spLocks noChangeArrowheads="1"/>
          </p:cNvSpPr>
          <p:nvPr/>
        </p:nvSpPr>
        <p:spPr bwMode="auto">
          <a:xfrm>
            <a:off x="358775" y="2947988"/>
            <a:ext cx="4427714"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Although fossil fuels are currently a convenient source of fuel, the </a:t>
            </a:r>
            <a:r>
              <a:rPr lang="en-GB" altLang="en-US" dirty="0">
                <a:solidFill>
                  <a:srgbClr val="010066"/>
                </a:solidFill>
              </a:rPr>
              <a:t>greenhouse gases </a:t>
            </a:r>
            <a:r>
              <a:rPr lang="en-GB" altLang="en-US" dirty="0"/>
              <a:t>released when they are burned can be very damaging to the environment. </a:t>
            </a:r>
          </a:p>
        </p:txBody>
      </p:sp>
      <p:sp>
        <p:nvSpPr>
          <p:cNvPr id="35849" name="Rectangle 8">
            <a:extLst>
              <a:ext uri="{FF2B5EF4-FFF2-40B4-BE49-F238E27FC236}">
                <a16:creationId xmlns:a16="http://schemas.microsoft.com/office/drawing/2014/main" id="{D94E4617-7DE9-4801-930E-1D26A515B221}"/>
              </a:ext>
            </a:extLst>
          </p:cNvPr>
          <p:cNvSpPr>
            <a:spLocks noChangeArrowheads="1"/>
          </p:cNvSpPr>
          <p:nvPr/>
        </p:nvSpPr>
        <p:spPr bwMode="auto">
          <a:xfrm>
            <a:off x="358775"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a result, some people have already begun using </a:t>
            </a:r>
            <a:r>
              <a:rPr lang="en-GB" altLang="en-US" b="1" dirty="0">
                <a:solidFill>
                  <a:srgbClr val="B80303"/>
                </a:solidFill>
              </a:rPr>
              <a:t>alternative</a:t>
            </a:r>
            <a:r>
              <a:rPr lang="en-GB" altLang="en-US" b="1" dirty="0">
                <a:solidFill>
                  <a:srgbClr val="FF6600"/>
                </a:solidFill>
              </a:rPr>
              <a:t> </a:t>
            </a:r>
            <a:r>
              <a:rPr lang="en-GB" altLang="en-US" b="1" dirty="0">
                <a:solidFill>
                  <a:srgbClr val="B80303"/>
                </a:solidFill>
              </a:rPr>
              <a:t>fuels</a:t>
            </a:r>
            <a:r>
              <a:rPr lang="en-GB" altLang="en-US" dirty="0"/>
              <a:t> such as </a:t>
            </a:r>
            <a:r>
              <a:rPr lang="en-GB" altLang="en-US" b="1" dirty="0">
                <a:solidFill>
                  <a:srgbClr val="B80303"/>
                </a:solidFill>
              </a:rPr>
              <a:t>biofuels</a:t>
            </a:r>
            <a:r>
              <a:rPr lang="en-GB" altLang="en-US" b="1" dirty="0">
                <a:solidFill>
                  <a:srgbClr val="FF6600"/>
                </a:solidFill>
              </a:rPr>
              <a:t> </a:t>
            </a:r>
            <a:r>
              <a:rPr lang="en-GB" altLang="en-US" dirty="0">
                <a:solidFill>
                  <a:srgbClr val="010066"/>
                </a:solidFill>
              </a:rPr>
              <a:t>and electricity</a:t>
            </a:r>
            <a:r>
              <a:rPr lang="en-GB" altLang="en-US" dirty="0"/>
              <a:t>.</a:t>
            </a:r>
          </a:p>
        </p:txBody>
      </p:sp>
      <p:pic>
        <p:nvPicPr>
          <p:cNvPr id="9" name="Picture 19">
            <a:hlinkClick r:id="" action="ppaction://hlinkshowjump?jump=nextslide"/>
            <a:extLst>
              <a:ext uri="{FF2B5EF4-FFF2-40B4-BE49-F238E27FC236}">
                <a16:creationId xmlns:a16="http://schemas.microsoft.com/office/drawing/2014/main" id="{262CEBCC-73C8-4017-9ED8-15375F6234F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2" grpId="0"/>
      <p:bldP spid="317473" grpId="0"/>
      <p:bldP spid="3584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boR8zgzG"/>
  <p:tag name="ARTICULATE_DESIGN_ID_5_DEFAULT DESIGN" val="Iu4yoacs"/>
  <p:tag name="ARTICULATE_DESIGN_ID_1_DEFAULT DESIGN" val="JJ4wW5iI"/>
  <p:tag name="ARTICULATE_DESIGN_ID_6_DEFAULT DESIGN" val="OJm5lnkD"/>
  <p:tag name="ARTICULATE_DESIGN_ID_3_DEFAULT DESIGN" val="IubIab5P"/>
  <p:tag name="ARTICULATE_DESIGN_ID_2_DEFAULT DESIGN" val="w1ddjAvp"/>
  <p:tag name="ARTICULATE_DESIGN_ID_4_DEFAULT DESIGN" val="RXSVivwM"/>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14445</TotalTime>
  <Words>1454</Words>
  <Application>Microsoft Office PowerPoint</Application>
  <PresentationFormat>On-screen Show (4:3)</PresentationFormat>
  <Paragraphs>131</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Wingdings</vt:lpstr>
      <vt:lpstr>Arial</vt:lpstr>
      <vt:lpstr>Wingdings 2</vt:lpstr>
      <vt:lpstr>1_Default Design</vt:lpstr>
      <vt:lpstr>6_Default Design</vt:lpstr>
      <vt:lpstr>Carbon Footprints</vt:lpstr>
      <vt:lpstr>Information</vt:lpstr>
      <vt:lpstr>What is a carbon footprint?</vt:lpstr>
      <vt:lpstr>Carbon dioxide emissions</vt:lpstr>
      <vt:lpstr>Methane emissions</vt:lpstr>
      <vt:lpstr>Reducing methane – anaerobic digesters</vt:lpstr>
      <vt:lpstr>Removing carbon dioxide</vt:lpstr>
      <vt:lpstr>How can you reduce your carbon footprint?</vt:lpstr>
      <vt:lpstr>Alternative fuels</vt:lpstr>
      <vt:lpstr>Alternative fuels: biofuels</vt:lpstr>
      <vt:lpstr>Alternative fuels: electricity </vt:lpstr>
      <vt:lpstr>Would you use alternative fuels?</vt:lpstr>
      <vt:lpstr>Reasons for limited action</vt:lpstr>
      <vt:lpstr>How big is your carbon footprint?</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Footprints</dc:title>
  <dc:subject>Boardworks High School Earth and Space Sciences</dc:subject>
  <dc:creator>Boardworks</dc:creator>
  <cp:lastModifiedBy>Tim Crilly</cp:lastModifiedBy>
  <cp:revision>557</cp:revision>
  <dcterms:created xsi:type="dcterms:W3CDTF">2003-10-06T13:07:42Z</dcterms:created>
  <dcterms:modified xsi:type="dcterms:W3CDTF">2019-01-31T15:22:33Z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2CB78F3C-BE17-477D-90FD-5640AAA59ACB</vt:lpwstr>
  </property>
  <property fmtid="{D5CDD505-2E9C-101B-9397-08002B2CF9AE}" pid="3" name="ArticulatePath">
    <vt:lpwstr>Carbon Footprints</vt:lpwstr>
  </property>
</Properties>
</file>