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ctiveX/activeX1.xml" ContentType="application/vnd.ms-office.activeX+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ctiveX/activeX2.xml" ContentType="application/vnd.ms-office.activeX+xml"/>
  <Override PartName="/ppt/notesSlides/notesSlide17.xml" ContentType="application/vnd.openxmlformats-officedocument.presentationml.notesSlide+xml"/>
  <Override PartName="/ppt/tags/tag11.xml" ContentType="application/vnd.openxmlformats-officedocument.presentationml.tags+xml"/>
  <Override PartName="/ppt/activeX/activeX3.xml" ContentType="application/vnd.ms-office.activeX+xml"/>
  <Override PartName="/ppt/notesSlides/notesSlide18.xml" ContentType="application/vnd.openxmlformats-officedocument.presentationml.notesSlide+xml"/>
  <Override PartName="/ppt/tags/tag12.xml" ContentType="application/vnd.openxmlformats-officedocument.presentationml.tags+xml"/>
  <Override PartName="/ppt/activeX/activeX4.xml" ContentType="application/vnd.ms-office.activeX+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ctiveX/activeX5.xml" ContentType="application/vnd.ms-office.activeX+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ctiveX/activeX6.xml" ContentType="application/vnd.ms-office.activeX+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52" r:id="rId1"/>
    <p:sldMasterId id="2147483863" r:id="rId2"/>
  </p:sldMasterIdLst>
  <p:notesMasterIdLst>
    <p:notesMasterId r:id="rId31"/>
  </p:notesMasterIdLst>
  <p:handoutMasterIdLst>
    <p:handoutMasterId r:id="rId32"/>
  </p:handoutMasterIdLst>
  <p:sldIdLst>
    <p:sldId id="430" r:id="rId3"/>
    <p:sldId id="490" r:id="rId4"/>
    <p:sldId id="571" r:id="rId5"/>
    <p:sldId id="605" r:id="rId6"/>
    <p:sldId id="620" r:id="rId7"/>
    <p:sldId id="582" r:id="rId8"/>
    <p:sldId id="606" r:id="rId9"/>
    <p:sldId id="592" r:id="rId10"/>
    <p:sldId id="621" r:id="rId11"/>
    <p:sldId id="622" r:id="rId12"/>
    <p:sldId id="595" r:id="rId13"/>
    <p:sldId id="609" r:id="rId14"/>
    <p:sldId id="623" r:id="rId15"/>
    <p:sldId id="610" r:id="rId16"/>
    <p:sldId id="611" r:id="rId17"/>
    <p:sldId id="607" r:id="rId18"/>
    <p:sldId id="625" r:id="rId19"/>
    <p:sldId id="492" r:id="rId20"/>
    <p:sldId id="491" r:id="rId21"/>
    <p:sldId id="612" r:id="rId22"/>
    <p:sldId id="624" r:id="rId23"/>
    <p:sldId id="613" r:id="rId24"/>
    <p:sldId id="614" r:id="rId25"/>
    <p:sldId id="615" r:id="rId26"/>
    <p:sldId id="618" r:id="rId27"/>
    <p:sldId id="616" r:id="rId28"/>
    <p:sldId id="619" r:id="rId29"/>
    <p:sldId id="617" r:id="rId30"/>
  </p:sldIdLst>
  <p:sldSz cx="9144000" cy="6858000" type="screen4x3"/>
  <p:notesSz cx="6858000" cy="9296400"/>
  <p:embeddedFontLst>
    <p:embeddedFont>
      <p:font typeface="Wingdings 2" panose="05020102010507070707" pitchFamily="18" charset="2"/>
      <p:regular r:id="rId33"/>
    </p:embeddedFont>
  </p:embeddedFontLst>
  <p:custDataLst>
    <p:tags r:id="rId34"/>
  </p:custDataLst>
  <p:defaultTextStyle>
    <a:defPPr>
      <a:defRPr lang="en-US"/>
    </a:defPPr>
    <a:lvl1pPr algn="l" rtl="0" eaLnBrk="0" fontAlgn="base" hangingPunct="0">
      <a:spcBef>
        <a:spcPct val="0"/>
      </a:spcBef>
      <a:spcAft>
        <a:spcPct val="0"/>
      </a:spcAft>
      <a:defRPr sz="2400" kern="1200">
        <a:solidFill>
          <a:srgbClr val="000066"/>
        </a:solidFill>
        <a:latin typeface="Arial" charset="0"/>
        <a:ea typeface="+mn-ea"/>
        <a:cs typeface="+mn-cs"/>
      </a:defRPr>
    </a:lvl1pPr>
    <a:lvl2pPr marL="457200" algn="l" rtl="0" eaLnBrk="0" fontAlgn="base" hangingPunct="0">
      <a:spcBef>
        <a:spcPct val="0"/>
      </a:spcBef>
      <a:spcAft>
        <a:spcPct val="0"/>
      </a:spcAft>
      <a:defRPr sz="2400" kern="1200">
        <a:solidFill>
          <a:srgbClr val="000066"/>
        </a:solidFill>
        <a:latin typeface="Arial" charset="0"/>
        <a:ea typeface="+mn-ea"/>
        <a:cs typeface="+mn-cs"/>
      </a:defRPr>
    </a:lvl2pPr>
    <a:lvl3pPr marL="914400" algn="l" rtl="0" eaLnBrk="0" fontAlgn="base" hangingPunct="0">
      <a:spcBef>
        <a:spcPct val="0"/>
      </a:spcBef>
      <a:spcAft>
        <a:spcPct val="0"/>
      </a:spcAft>
      <a:defRPr sz="2400" kern="1200">
        <a:solidFill>
          <a:srgbClr val="000066"/>
        </a:solidFill>
        <a:latin typeface="Arial" charset="0"/>
        <a:ea typeface="+mn-ea"/>
        <a:cs typeface="+mn-cs"/>
      </a:defRPr>
    </a:lvl3pPr>
    <a:lvl4pPr marL="1371600" algn="l" rtl="0" eaLnBrk="0" fontAlgn="base" hangingPunct="0">
      <a:spcBef>
        <a:spcPct val="0"/>
      </a:spcBef>
      <a:spcAft>
        <a:spcPct val="0"/>
      </a:spcAft>
      <a:defRPr sz="2400" kern="1200">
        <a:solidFill>
          <a:srgbClr val="000066"/>
        </a:solidFill>
        <a:latin typeface="Arial" charset="0"/>
        <a:ea typeface="+mn-ea"/>
        <a:cs typeface="+mn-cs"/>
      </a:defRPr>
    </a:lvl4pPr>
    <a:lvl5pPr marL="1828800" algn="l" rtl="0" eaLnBrk="0" fontAlgn="base" hangingPunct="0">
      <a:spcBef>
        <a:spcPct val="0"/>
      </a:spcBef>
      <a:spcAft>
        <a:spcPct val="0"/>
      </a:spcAft>
      <a:defRPr sz="2400" kern="1200">
        <a:solidFill>
          <a:srgbClr val="000066"/>
        </a:solidFill>
        <a:latin typeface="Arial" charset="0"/>
        <a:ea typeface="+mn-ea"/>
        <a:cs typeface="+mn-cs"/>
      </a:defRPr>
    </a:lvl5pPr>
    <a:lvl6pPr marL="2286000" algn="l" defTabSz="914400" rtl="0" eaLnBrk="1" latinLnBrk="0" hangingPunct="1">
      <a:defRPr sz="2400" kern="1200">
        <a:solidFill>
          <a:srgbClr val="000066"/>
        </a:solidFill>
        <a:latin typeface="Arial" charset="0"/>
        <a:ea typeface="+mn-ea"/>
        <a:cs typeface="+mn-cs"/>
      </a:defRPr>
    </a:lvl6pPr>
    <a:lvl7pPr marL="2743200" algn="l" defTabSz="914400" rtl="0" eaLnBrk="1" latinLnBrk="0" hangingPunct="1">
      <a:defRPr sz="2400" kern="1200">
        <a:solidFill>
          <a:srgbClr val="000066"/>
        </a:solidFill>
        <a:latin typeface="Arial" charset="0"/>
        <a:ea typeface="+mn-ea"/>
        <a:cs typeface="+mn-cs"/>
      </a:defRPr>
    </a:lvl7pPr>
    <a:lvl8pPr marL="3200400" algn="l" defTabSz="914400" rtl="0" eaLnBrk="1" latinLnBrk="0" hangingPunct="1">
      <a:defRPr sz="2400" kern="1200">
        <a:solidFill>
          <a:srgbClr val="000066"/>
        </a:solidFill>
        <a:latin typeface="Arial" charset="0"/>
        <a:ea typeface="+mn-ea"/>
        <a:cs typeface="+mn-cs"/>
      </a:defRPr>
    </a:lvl8pPr>
    <a:lvl9pPr marL="3657600" algn="l" defTabSz="914400" rtl="0" eaLnBrk="1" latinLnBrk="0" hangingPunct="1">
      <a:defRPr sz="2400" kern="1200">
        <a:solidFill>
          <a:srgbClr val="000066"/>
        </a:solidFill>
        <a:latin typeface="Arial" charset="0"/>
        <a:ea typeface="+mn-ea"/>
        <a:cs typeface="+mn-cs"/>
      </a:defRPr>
    </a:lvl9pPr>
  </p:defaultTextStyle>
  <p:extLst>
    <p:ext uri="{EFAFB233-063F-42B5-8137-9DF3F51BA10A}">
      <p15:sldGuideLst xmlns:p15="http://schemas.microsoft.com/office/powerpoint/2012/main">
        <p15:guide id="1" orient="horz" pos="494" userDrawn="1">
          <p15:clr>
            <a:srgbClr val="A4A3A4"/>
          </p15:clr>
        </p15:guide>
        <p15:guide id="2" orient="horz" pos="3838" userDrawn="1">
          <p15:clr>
            <a:srgbClr val="A4A3A4"/>
          </p15:clr>
        </p15:guide>
        <p15:guide id="3" pos="5352" userDrawn="1">
          <p15:clr>
            <a:srgbClr val="A4A3A4"/>
          </p15:clr>
        </p15:guide>
        <p15:guide id="4" pos="204" userDrawn="1">
          <p15:clr>
            <a:srgbClr val="A4A3A4"/>
          </p15:clr>
        </p15:guide>
      </p15:sldGuideLst>
    </p:ext>
    <p:ext uri="{2D200454-40CA-4A62-9FC3-DE9A4176ACB9}">
      <p15:notesGuideLst xmlns:p15="http://schemas.microsoft.com/office/powerpoint/2012/main">
        <p15:guide id="1" orient="horz" pos="2931"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D9D9"/>
    <a:srgbClr val="B80303"/>
    <a:srgbClr val="010066"/>
    <a:srgbClr val="FF6600"/>
    <a:srgbClr val="FFCC99"/>
    <a:srgbClr val="ECA4EE"/>
    <a:srgbClr val="FF9955"/>
    <a:srgbClr val="CC0099"/>
    <a:srgbClr val="33CC33"/>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104" autoAdjust="0"/>
  </p:normalViewPr>
  <p:slideViewPr>
    <p:cSldViewPr snapToGrid="0" showGuides="1">
      <p:cViewPr varScale="1">
        <p:scale>
          <a:sx n="85" d="100"/>
          <a:sy n="85" d="100"/>
        </p:scale>
        <p:origin x="540" y="72"/>
      </p:cViewPr>
      <p:guideLst>
        <p:guide orient="horz" pos="494"/>
        <p:guide orient="horz" pos="3838"/>
        <p:guide pos="5352"/>
        <p:guide pos="204"/>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31"/>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9.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p:cNvSpPr>
            <a:spLocks noGrp="1" noChangeArrowheads="1"/>
          </p:cNvSpPr>
          <p:nvPr>
            <p:ph type="sldNum" sz="quarter" idx="3"/>
          </p:nvPr>
        </p:nvSpPr>
        <p:spPr bwMode="auto">
          <a:xfrm>
            <a:off x="3884615"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latin typeface="Arial" charset="0"/>
              </a:defRPr>
            </a:lvl1pPr>
          </a:lstStyle>
          <a:p>
            <a:pPr>
              <a:defRPr/>
            </a:pPr>
            <a:fld id="{F14FA67B-035B-4724-A60E-3861DC9805E3}" type="slidenum">
              <a:rPr lang="en-GB"/>
              <a:pPr>
                <a:defRPr/>
              </a:pPr>
              <a:t>‹#›</a:t>
            </a:fld>
            <a:endParaRPr lang="en-GB"/>
          </a:p>
        </p:txBody>
      </p:sp>
      <p:sp>
        <p:nvSpPr>
          <p:cNvPr id="125959" name="Rectangle 7"/>
          <p:cNvSpPr>
            <a:spLocks noChangeArrowheads="1"/>
          </p:cNvSpPr>
          <p:nvPr/>
        </p:nvSpPr>
        <p:spPr bwMode="auto">
          <a:xfrm>
            <a:off x="1924052" y="8831581"/>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5" name="Rectangle 9">
            <a:extLst>
              <a:ext uri="{FF2B5EF4-FFF2-40B4-BE49-F238E27FC236}">
                <a16:creationId xmlns:a16="http://schemas.microsoft.com/office/drawing/2014/main" id="{766C8C4B-32D4-4DD3-845A-E5B1C4EEBDF1}"/>
              </a:ext>
            </a:extLst>
          </p:cNvPr>
          <p:cNvSpPr>
            <a:spLocks noChangeArrowheads="1"/>
          </p:cNvSpPr>
          <p:nvPr/>
        </p:nvSpPr>
        <p:spPr bwMode="auto">
          <a:xfrm>
            <a:off x="1345883" y="116205"/>
            <a:ext cx="4166235" cy="464820"/>
          </a:xfrm>
          <a:prstGeom prst="rect">
            <a:avLst/>
          </a:prstGeom>
          <a:noFill/>
          <a:ln w="9525">
            <a:noFill/>
            <a:miter lim="800000"/>
            <a:headEnd/>
            <a:tailEnd/>
          </a:ln>
        </p:spPr>
        <p:txBody>
          <a:bodyPr anchor="b"/>
          <a:lstStyle/>
          <a:p>
            <a:pPr algn="ctr"/>
            <a:r>
              <a:rPr lang="en-GB" sz="1200" b="1" dirty="0">
                <a:solidFill>
                  <a:schemeClr val="tx1"/>
                </a:solidFill>
              </a:rPr>
              <a:t>Boardworks High School Earth and Space Sciences</a:t>
            </a:r>
          </a:p>
        </p:txBody>
      </p:sp>
    </p:spTree>
    <p:custDataLst>
      <p:tags r:id="rId2"/>
    </p:custDataLst>
    <p:extLst>
      <p:ext uri="{BB962C8B-B14F-4D97-AF65-F5344CB8AC3E}">
        <p14:creationId xmlns:p14="http://schemas.microsoft.com/office/powerpoint/2010/main" val="5421543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4"/>
          <p:cNvSpPr>
            <a:spLocks noGrp="1" noRot="1" noChangeAspect="1" noChangeArrowheads="1" noTextEdit="1"/>
          </p:cNvSpPr>
          <p:nvPr>
            <p:ph type="sldImg" idx="2"/>
          </p:nvPr>
        </p:nvSpPr>
        <p:spPr bwMode="auto">
          <a:xfrm>
            <a:off x="1103313" y="696913"/>
            <a:ext cx="4651375" cy="348773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p:cNvSpPr>
            <a:spLocks noGrp="1" noChangeArrowheads="1"/>
          </p:cNvSpPr>
          <p:nvPr>
            <p:ph type="sldNum" sz="quarter" idx="5"/>
          </p:nvPr>
        </p:nvSpPr>
        <p:spPr bwMode="auto">
          <a:xfrm>
            <a:off x="3886202" y="8831581"/>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latin typeface="Arial" charset="0"/>
              </a:defRPr>
            </a:lvl1pPr>
          </a:lstStyle>
          <a:p>
            <a:pPr>
              <a:defRPr/>
            </a:pPr>
            <a:fld id="{3D2491E0-F370-47E7-B5E7-001C97B7B8ED}" type="slidenum">
              <a:rPr lang="en-US"/>
              <a:pPr>
                <a:defRPr/>
              </a:pPr>
              <a:t>‹#›</a:t>
            </a:fld>
            <a:endParaRPr lang="en-US"/>
          </a:p>
        </p:txBody>
      </p:sp>
      <p:sp>
        <p:nvSpPr>
          <p:cNvPr id="4105" name="Rectangle 9"/>
          <p:cNvSpPr>
            <a:spLocks noChangeArrowheads="1"/>
          </p:cNvSpPr>
          <p:nvPr/>
        </p:nvSpPr>
        <p:spPr bwMode="auto">
          <a:xfrm>
            <a:off x="1924052" y="8831581"/>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8" name="Rectangle 9">
            <a:extLst>
              <a:ext uri="{FF2B5EF4-FFF2-40B4-BE49-F238E27FC236}">
                <a16:creationId xmlns:a16="http://schemas.microsoft.com/office/drawing/2014/main" id="{32E6A5E7-62A0-4629-8352-CD771A205F8F}"/>
              </a:ext>
            </a:extLst>
          </p:cNvPr>
          <p:cNvSpPr>
            <a:spLocks noChangeArrowheads="1"/>
          </p:cNvSpPr>
          <p:nvPr/>
        </p:nvSpPr>
        <p:spPr bwMode="auto">
          <a:xfrm>
            <a:off x="1345883" y="116205"/>
            <a:ext cx="4166235" cy="464820"/>
          </a:xfrm>
          <a:prstGeom prst="rect">
            <a:avLst/>
          </a:prstGeom>
          <a:noFill/>
          <a:ln w="9525">
            <a:noFill/>
            <a:miter lim="800000"/>
            <a:headEnd/>
            <a:tailEnd/>
          </a:ln>
        </p:spPr>
        <p:txBody>
          <a:bodyPr anchor="b"/>
          <a:lstStyle/>
          <a:p>
            <a:pPr algn="ctr"/>
            <a:r>
              <a:rPr lang="en-GB" sz="1200" b="1" dirty="0">
                <a:solidFill>
                  <a:schemeClr val="tx1"/>
                </a:solidFill>
              </a:rPr>
              <a:t>Boardworks High School Earth and Space Sciences</a:t>
            </a:r>
          </a:p>
        </p:txBody>
      </p:sp>
    </p:spTree>
    <p:extLst>
      <p:ext uri="{BB962C8B-B14F-4D97-AF65-F5344CB8AC3E}">
        <p14:creationId xmlns:p14="http://schemas.microsoft.com/office/powerpoint/2010/main" val="2377587217"/>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0E9860F0-39BC-46C8-B23F-9FD38BFA22D0}" type="slidenum">
              <a:rPr lang="en-US" smtClean="0"/>
              <a:pPr/>
              <a:t>1</a:t>
            </a:fld>
            <a:endParaRPr lang="en-US" dirty="0"/>
          </a:p>
        </p:txBody>
      </p:sp>
      <p:sp>
        <p:nvSpPr>
          <p:cNvPr id="22531" name="Rectangle 2"/>
          <p:cNvSpPr>
            <a:spLocks noGrp="1" noRot="1" noChangeAspect="1" noChangeArrowheads="1" noTextEdit="1"/>
          </p:cNvSpPr>
          <p:nvPr>
            <p:ph type="sldImg"/>
          </p:nvPr>
        </p:nvSpPr>
        <p:spPr>
          <a:xfrm>
            <a:off x="1103313" y="696913"/>
            <a:ext cx="4651375" cy="3487737"/>
          </a:xfrm>
          <a:ln/>
        </p:spPr>
      </p:sp>
      <p:sp>
        <p:nvSpPr>
          <p:cNvPr id="22532" name="Rectangle 3"/>
          <p:cNvSpPr>
            <a:spLocks noGrp="1" noChangeArrowheads="1"/>
          </p:cNvSpPr>
          <p:nvPr>
            <p:ph type="body" idx="1"/>
          </p:nvPr>
        </p:nvSpPr>
        <p:spPr>
          <a:noFill/>
          <a:ln/>
        </p:spPr>
        <p:txBody>
          <a:bodyPr/>
          <a:lstStyle/>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D2491E0-F370-47E7-B5E7-001C97B7B8ED}" type="slidenum">
              <a:rPr lang="en-US" smtClean="0"/>
              <a:pPr>
                <a:defRPr/>
              </a:pPr>
              <a:t>10</a:t>
            </a:fld>
            <a:endParaRPr lang="en-US"/>
          </a:p>
        </p:txBody>
      </p:sp>
    </p:spTree>
    <p:extLst>
      <p:ext uri="{BB962C8B-B14F-4D97-AF65-F5344CB8AC3E}">
        <p14:creationId xmlns:p14="http://schemas.microsoft.com/office/powerpoint/2010/main" val="3504627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83EA5714-6850-47A4-BF1E-C74527F9A5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fld id="{21B1BA56-7B5E-4AE8-A5D3-2B4B0F2A12EA}" type="slidenum">
              <a:rPr lang="en-GB" altLang="en-US" sz="1200">
                <a:solidFill>
                  <a:schemeClr val="tx1"/>
                </a:solidFill>
              </a:rPr>
              <a:pPr eaLnBrk="1" hangingPunct="1"/>
              <a:t>11</a:t>
            </a:fld>
            <a:endParaRPr lang="en-GB" altLang="en-US" sz="1200">
              <a:solidFill>
                <a:schemeClr val="tx1"/>
              </a:solidFill>
            </a:endParaRPr>
          </a:p>
        </p:txBody>
      </p:sp>
      <p:sp>
        <p:nvSpPr>
          <p:cNvPr id="32772" name="Rectangle 2">
            <a:extLst>
              <a:ext uri="{FF2B5EF4-FFF2-40B4-BE49-F238E27FC236}">
                <a16:creationId xmlns:a16="http://schemas.microsoft.com/office/drawing/2014/main" id="{BA9B1C31-8AAF-4410-A7C3-C6A6313CAD0F}"/>
              </a:ext>
            </a:extLst>
          </p:cNvPr>
          <p:cNvSpPr>
            <a:spLocks noGrp="1" noRot="1" noChangeAspect="1" noChangeArrowheads="1" noTextEdit="1"/>
          </p:cNvSpPr>
          <p:nvPr>
            <p:ph type="sldImg"/>
          </p:nvPr>
        </p:nvSpPr>
        <p:spPr>
          <a:xfrm>
            <a:off x="1103313" y="696913"/>
            <a:ext cx="4651375" cy="3487737"/>
          </a:xfrm>
          <a:ln/>
        </p:spPr>
      </p:sp>
      <p:sp>
        <p:nvSpPr>
          <p:cNvPr id="32773" name="Rectangle 3">
            <a:extLst>
              <a:ext uri="{FF2B5EF4-FFF2-40B4-BE49-F238E27FC236}">
                <a16:creationId xmlns:a16="http://schemas.microsoft.com/office/drawing/2014/main" id="{3769B281-5536-4552-9A18-DDFB67C7A3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As polar sea ice forms, the salt is left behind, increasing the concentration of salt in the ocean. The salty cold water is more dense than warm, fresh water and sinks to the ocean floor, pushing water through the world’s ocean like a plunger. </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The global conveyor belt is thought to play a fundamental part in regulating the Earth’s climate, as it transfers heat and moisture around the planet. Some scientists predict that if this global circulation was to stop, temperatures in certain regions (including Europe) could decrease rapidly. It is thought to have stopped or changed direction in the past, causing significant changes in global temperatures. </a:t>
            </a:r>
          </a:p>
          <a:p>
            <a:pPr eaLnBrk="1" hangingPunct="1"/>
            <a:endParaRPr lang="en-US" altLang="en-US" b="1" dirty="0">
              <a:latin typeface="Arial" panose="020B0604020202020204" pitchFamily="34" charset="0"/>
            </a:endParaRPr>
          </a:p>
          <a:p>
            <a:pPr eaLnBrk="1" hangingPunct="1"/>
            <a:r>
              <a:rPr lang="en-US" altLang="en-US" b="1" dirty="0">
                <a:latin typeface="Arial" panose="020B0604020202020204" pitchFamily="34" charset="0"/>
              </a:rPr>
              <a:t>Photo credit</a:t>
            </a:r>
            <a:r>
              <a:rPr lang="en-US" altLang="en-US" dirty="0">
                <a:latin typeface="Arial" panose="020B0604020202020204" pitchFamily="34" charset="0"/>
              </a:rPr>
              <a:t>: Science Photo Library</a:t>
            </a:r>
            <a:br>
              <a:rPr lang="en-US" altLang="en-US" dirty="0">
                <a:latin typeface="Arial" panose="020B0604020202020204" pitchFamily="34" charset="0"/>
              </a:rPr>
            </a:br>
            <a:r>
              <a:rPr lang="en-US" altLang="en-US" dirty="0">
                <a:latin typeface="Arial" panose="020B0604020202020204" pitchFamily="34" charset="0"/>
              </a:rPr>
              <a:t>Satellite image of the Earth from space with a map of ocean circulation. </a:t>
            </a:r>
          </a:p>
        </p:txBody>
      </p:sp>
    </p:spTree>
    <p:extLst>
      <p:ext uri="{BB962C8B-B14F-4D97-AF65-F5344CB8AC3E}">
        <p14:creationId xmlns:p14="http://schemas.microsoft.com/office/powerpoint/2010/main" val="1001316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b="0" dirty="0"/>
              <a:t>The California Current brings cold ocean water to California’s coast. Temperatures on the west coast are often several degrees cooler than the east coast during the same months.</a:t>
            </a:r>
          </a:p>
          <a:p>
            <a:endParaRPr lang="en-GB" b="0" dirty="0"/>
          </a:p>
          <a:p>
            <a:r>
              <a:rPr lang="en-GB" b="0" dirty="0"/>
              <a:t>Encourage students to consider the different ways in which the California Current could change course. For example, if it began flowing from south to north, temperatures along the west coast could significantly rise.</a:t>
            </a:r>
          </a:p>
          <a:p>
            <a:endParaRPr lang="en-GB" b="0" dirty="0"/>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questions that arise from examining models or a theory, to clarify and/or seek additional information and relationships.</a:t>
            </a:r>
            <a:endParaRPr lang="en-GB" dirty="0">
              <a:effectLst/>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12</a:t>
            </a:fld>
            <a:endParaRPr lang="en-US"/>
          </a:p>
        </p:txBody>
      </p:sp>
    </p:spTree>
    <p:extLst>
      <p:ext uri="{BB962C8B-B14F-4D97-AF65-F5344CB8AC3E}">
        <p14:creationId xmlns:p14="http://schemas.microsoft.com/office/powerpoint/2010/main" val="686318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D2491E0-F370-47E7-B5E7-001C97B7B8ED}" type="slidenum">
              <a:rPr lang="en-US" smtClean="0"/>
              <a:pPr>
                <a:defRPr/>
              </a:pPr>
              <a:t>13</a:t>
            </a:fld>
            <a:endParaRPr lang="en-US"/>
          </a:p>
        </p:txBody>
      </p:sp>
    </p:spTree>
    <p:extLst>
      <p:ext uri="{BB962C8B-B14F-4D97-AF65-F5344CB8AC3E}">
        <p14:creationId xmlns:p14="http://schemas.microsoft.com/office/powerpoint/2010/main" val="1231458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b="1" dirty="0">
                <a:latin typeface="Arial" panose="020B0604020202020204" pitchFamily="34" charset="0"/>
              </a:rPr>
              <a:t>Teacher notes</a:t>
            </a:r>
          </a:p>
          <a:p>
            <a:pPr marL="0" marR="0" lvl="0" indent="0" algn="l" defTabSz="914400" rtl="0" eaLnBrk="1" fontAlgn="base" latinLnBrk="0" hangingPunct="1">
              <a:spcBef>
                <a:spcPts val="432"/>
              </a:spcBef>
              <a:spcAft>
                <a:spcPct val="0"/>
              </a:spcAft>
              <a:buClrTx/>
              <a:buSzTx/>
              <a:buFontTx/>
              <a:buNone/>
              <a:tabLst/>
              <a:defRPr/>
            </a:pPr>
            <a:r>
              <a:rPr lang="en-GB" altLang="en-US" dirty="0">
                <a:latin typeface="Arial" panose="020B0604020202020204" pitchFamily="34" charset="0"/>
              </a:rPr>
              <a:t>For more information about ENSO, please refer to the </a:t>
            </a:r>
            <a:r>
              <a:rPr lang="en-GB" altLang="en-US" i="1" dirty="0">
                <a:latin typeface="Arial" panose="020B0604020202020204" pitchFamily="34" charset="0"/>
              </a:rPr>
              <a:t>ENSO </a:t>
            </a:r>
            <a:r>
              <a:rPr lang="en-GB" altLang="en-US" i="0" dirty="0">
                <a:latin typeface="Arial" panose="020B0604020202020204" pitchFamily="34" charset="0"/>
              </a:rPr>
              <a:t>presentation.</a:t>
            </a:r>
            <a:endParaRPr lang="en-GB" altLang="en-US" b="1"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3D2491E0-F370-47E7-B5E7-001C97B7B8ED}" type="slidenum">
              <a:rPr lang="en-US" smtClean="0"/>
              <a:pPr>
                <a:defRPr/>
              </a:pPr>
              <a:t>14</a:t>
            </a:fld>
            <a:endParaRPr lang="en-US"/>
          </a:p>
        </p:txBody>
      </p:sp>
    </p:spTree>
    <p:extLst>
      <p:ext uri="{BB962C8B-B14F-4D97-AF65-F5344CB8AC3E}">
        <p14:creationId xmlns:p14="http://schemas.microsoft.com/office/powerpoint/2010/main" val="3700393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b="0" dirty="0"/>
              <a:t>The </a:t>
            </a:r>
            <a:r>
              <a:rPr lang="en-GB" altLang="en-US" dirty="0"/>
              <a:t>El Ni</a:t>
            </a:r>
            <a:r>
              <a:rPr lang="en-US" dirty="0" err="1"/>
              <a:t>ño</a:t>
            </a:r>
            <a:r>
              <a:rPr lang="en-US" dirty="0"/>
              <a:t> event in 2014–2016 was named as one of the causes of the blizzards experienced by North America in the winter of 2016.</a:t>
            </a:r>
            <a:endParaRPr lang="en-GB" b="0" dirty="0"/>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15</a:t>
            </a:fld>
            <a:endParaRPr lang="en-US"/>
          </a:p>
        </p:txBody>
      </p:sp>
    </p:spTree>
    <p:extLst>
      <p:ext uri="{BB962C8B-B14F-4D97-AF65-F5344CB8AC3E}">
        <p14:creationId xmlns:p14="http://schemas.microsoft.com/office/powerpoint/2010/main" val="3974567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Photo credit: </a:t>
            </a:r>
            <a:r>
              <a:rPr lang="en-GB" b="0" dirty="0"/>
              <a:t>This Pinatubo caldera image is in the public domain because it was solely created by the USGS, and is reproduced free from any known copyright restrictions.</a:t>
            </a:r>
            <a:endParaRPr lang="en-GB" b="1" dirty="0"/>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16</a:t>
            </a:fld>
            <a:endParaRPr lang="en-US"/>
          </a:p>
        </p:txBody>
      </p:sp>
    </p:spTree>
    <p:extLst>
      <p:ext uri="{BB962C8B-B14F-4D97-AF65-F5344CB8AC3E}">
        <p14:creationId xmlns:p14="http://schemas.microsoft.com/office/powerpoint/2010/main" val="3991272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animation can be used to illustrate the principles of the greenhouse effect. Students could be asked to consider the impact of rising greenhouse gases on the natural phenomenon of the greenhouse effect.</a:t>
            </a:r>
          </a:p>
          <a:p>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dirty="0">
              <a:effectLst/>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17</a:t>
            </a:fld>
            <a:endParaRPr lang="en-US"/>
          </a:p>
        </p:txBody>
      </p:sp>
    </p:spTree>
    <p:extLst>
      <p:ext uri="{BB962C8B-B14F-4D97-AF65-F5344CB8AC3E}">
        <p14:creationId xmlns:p14="http://schemas.microsoft.com/office/powerpoint/2010/main" val="3525854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2B4B271A-C844-4AA5-ACB8-CCA8C0E40E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1F5986A-2463-4C64-9022-2E338D02E07D}" type="slidenum">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23" name="Rectangle 2">
            <a:extLst>
              <a:ext uri="{FF2B5EF4-FFF2-40B4-BE49-F238E27FC236}">
                <a16:creationId xmlns:a16="http://schemas.microsoft.com/office/drawing/2014/main" id="{F41C9DAA-BA9E-4FD2-A532-B88C6764974E}"/>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9B12B803-F302-4319-8DCE-A37FC9B458E1}"/>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activity can be used to investigate which atmospheric gases are greenhouse gases. Traffic light </a:t>
            </a:r>
            <a:r>
              <a:rPr lang="en-GB" altLang="en-US" dirty="0" err="1">
                <a:latin typeface="Arial" panose="020B0604020202020204" pitchFamily="34" charset="0"/>
              </a:rPr>
              <a:t>colored</a:t>
            </a:r>
            <a:r>
              <a:rPr lang="en-GB" altLang="en-US" dirty="0">
                <a:latin typeface="Arial" panose="020B0604020202020204" pitchFamily="34" charset="0"/>
              </a:rPr>
              <a:t> voting cards could be used to engage the whole class in discussing which gases absorb infrared radiation before showing the animations for each gas.   </a:t>
            </a:r>
          </a:p>
        </p:txBody>
      </p:sp>
    </p:spTree>
    <p:extLst>
      <p:ext uri="{BB962C8B-B14F-4D97-AF65-F5344CB8AC3E}">
        <p14:creationId xmlns:p14="http://schemas.microsoft.com/office/powerpoint/2010/main" val="3367944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B7CE1BF3-CE28-47F9-AF54-03C406334E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6F86002-B3B6-444B-BA0A-F7FC029C3819}" type="slidenum">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747" name="Rectangle 2">
            <a:extLst>
              <a:ext uri="{FF2B5EF4-FFF2-40B4-BE49-F238E27FC236}">
                <a16:creationId xmlns:a16="http://schemas.microsoft.com/office/drawing/2014/main" id="{72D4AC71-F3E2-4FF2-B694-30E2C888B283}"/>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C5DE415C-CD4D-4622-85D7-0D144F86A2A3}"/>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ordering activity can be used as an introductory or summary activity.</a:t>
            </a:r>
          </a:p>
          <a:p>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dirty="0">
              <a:effectLst/>
            </a:endParaRPr>
          </a:p>
        </p:txBody>
      </p:sp>
    </p:spTree>
    <p:extLst>
      <p:ext uri="{BB962C8B-B14F-4D97-AF65-F5344CB8AC3E}">
        <p14:creationId xmlns:p14="http://schemas.microsoft.com/office/powerpoint/2010/main" val="3142990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2</a:t>
            </a:fld>
            <a:endParaRPr lang="en-US"/>
          </a:p>
        </p:txBody>
      </p:sp>
    </p:spTree>
    <p:extLst>
      <p:ext uri="{BB962C8B-B14F-4D97-AF65-F5344CB8AC3E}">
        <p14:creationId xmlns:p14="http://schemas.microsoft.com/office/powerpoint/2010/main" val="42354134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pPr marL="0" marR="0" lvl="0" indent="0" algn="l" defTabSz="914400" rtl="0" eaLnBrk="0" fontAlgn="base" latinLnBrk="0" hangingPunct="0">
              <a:spcAft>
                <a:spcPct val="0"/>
              </a:spcAft>
              <a:buClrTx/>
              <a:buSzTx/>
              <a:buFontTx/>
              <a:buNone/>
              <a:tabLst/>
              <a:defRPr/>
            </a:pPr>
            <a:r>
              <a:rPr lang="en-GB" b="0" dirty="0"/>
              <a:t>For more information about short- and long-term climate change, please refer to the </a:t>
            </a:r>
            <a:r>
              <a:rPr lang="en-GB" b="0" i="1" dirty="0"/>
              <a:t>Climate Change </a:t>
            </a:r>
            <a:r>
              <a:rPr lang="en-GB" b="0" i="0" dirty="0"/>
              <a:t>presentation.</a:t>
            </a:r>
          </a:p>
          <a:p>
            <a:pPr marL="0" marR="0" lvl="0" indent="0" algn="l" defTabSz="914400" rtl="0" eaLnBrk="0" fontAlgn="base" latinLnBrk="0" hangingPunct="0">
              <a:spcAft>
                <a:spcPct val="0"/>
              </a:spcAft>
              <a:buClrTx/>
              <a:buSzTx/>
              <a:buFontTx/>
              <a:buNone/>
              <a:tabLst/>
              <a:defRPr/>
            </a:pPr>
            <a:endParaRPr lang="en-GB" b="0" i="0" dirty="0"/>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questions that arise from examining models or a theory, to clarify and/or seek additional information and relationships.</a:t>
            </a:r>
            <a:endParaRPr lang="en-GB" dirty="0">
              <a:effectLst/>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20</a:t>
            </a:fld>
            <a:endParaRPr lang="en-US"/>
          </a:p>
        </p:txBody>
      </p:sp>
    </p:spTree>
    <p:extLst>
      <p:ext uri="{BB962C8B-B14F-4D97-AF65-F5344CB8AC3E}">
        <p14:creationId xmlns:p14="http://schemas.microsoft.com/office/powerpoint/2010/main" val="3459765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D2491E0-F370-47E7-B5E7-001C97B7B8ED}" type="slidenum">
              <a:rPr lang="en-US" smtClean="0"/>
              <a:pPr>
                <a:defRPr/>
              </a:pPr>
              <a:t>21</a:t>
            </a:fld>
            <a:endParaRPr lang="en-US"/>
          </a:p>
        </p:txBody>
      </p:sp>
    </p:spTree>
    <p:extLst>
      <p:ext uri="{BB962C8B-B14F-4D97-AF65-F5344CB8AC3E}">
        <p14:creationId xmlns:p14="http://schemas.microsoft.com/office/powerpoint/2010/main" val="3189062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Photo credit: </a:t>
            </a:r>
            <a:r>
              <a:rPr lang="en-GB" b="0" dirty="0"/>
              <a:t>© NASA</a:t>
            </a:r>
            <a:endParaRPr lang="en-GB" b="1" dirty="0"/>
          </a:p>
        </p:txBody>
      </p:sp>
      <p:sp>
        <p:nvSpPr>
          <p:cNvPr id="4" name="Slide Number Placeholder 3"/>
          <p:cNvSpPr>
            <a:spLocks noGrp="1"/>
          </p:cNvSpPr>
          <p:nvPr>
            <p:ph type="sldNum" sz="quarter" idx="10"/>
          </p:nvPr>
        </p:nvSpPr>
        <p:spPr>
          <a:xfrm>
            <a:off x="3886202" y="8831581"/>
            <a:ext cx="2971800" cy="464820"/>
          </a:xfrm>
        </p:spPr>
        <p:txBody>
          <a:bodyPr/>
          <a:lstStyle/>
          <a:p>
            <a:pPr>
              <a:defRPr/>
            </a:pPr>
            <a:fld id="{3D2491E0-F370-47E7-B5E7-001C97B7B8ED}" type="slidenum">
              <a:rPr lang="en-US" smtClean="0"/>
              <a:pPr>
                <a:defRPr/>
              </a:pPr>
              <a:t>22</a:t>
            </a:fld>
            <a:endParaRPr lang="en-US"/>
          </a:p>
        </p:txBody>
      </p:sp>
    </p:spTree>
    <p:extLst>
      <p:ext uri="{BB962C8B-B14F-4D97-AF65-F5344CB8AC3E}">
        <p14:creationId xmlns:p14="http://schemas.microsoft.com/office/powerpoint/2010/main" val="23799612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D2491E0-F370-47E7-B5E7-001C97B7B8ED}" type="slidenum">
              <a:rPr lang="en-US" smtClean="0"/>
              <a:pPr>
                <a:defRPr/>
              </a:pPr>
              <a:t>23</a:t>
            </a:fld>
            <a:endParaRPr lang="en-US"/>
          </a:p>
        </p:txBody>
      </p:sp>
    </p:spTree>
    <p:extLst>
      <p:ext uri="{BB962C8B-B14F-4D97-AF65-F5344CB8AC3E}">
        <p14:creationId xmlns:p14="http://schemas.microsoft.com/office/powerpoint/2010/main" val="745852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D2491E0-F370-47E7-B5E7-001C97B7B8ED}" type="slidenum">
              <a:rPr lang="en-US" smtClean="0"/>
              <a:pPr>
                <a:defRPr/>
              </a:pPr>
              <a:t>24</a:t>
            </a:fld>
            <a:endParaRPr lang="en-US"/>
          </a:p>
        </p:txBody>
      </p:sp>
    </p:spTree>
    <p:extLst>
      <p:ext uri="{BB962C8B-B14F-4D97-AF65-F5344CB8AC3E}">
        <p14:creationId xmlns:p14="http://schemas.microsoft.com/office/powerpoint/2010/main" val="35248642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b="0" dirty="0"/>
              <a:t>For more detailed information on the composition and history of the Earth’s atmosphere, please refer to the </a:t>
            </a:r>
            <a:r>
              <a:rPr lang="en-GB" b="0" i="1" dirty="0"/>
              <a:t>Earth’s Atmosphere </a:t>
            </a:r>
            <a:r>
              <a:rPr lang="en-GB" b="0" i="0" dirty="0"/>
              <a:t>presentation.</a:t>
            </a:r>
            <a:endParaRPr lang="en-GB" b="0" dirty="0"/>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25</a:t>
            </a:fld>
            <a:endParaRPr lang="en-US"/>
          </a:p>
        </p:txBody>
      </p:sp>
    </p:spTree>
    <p:extLst>
      <p:ext uri="{BB962C8B-B14F-4D97-AF65-F5344CB8AC3E}">
        <p14:creationId xmlns:p14="http://schemas.microsoft.com/office/powerpoint/2010/main" val="9186248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latin typeface="Arial" panose="020B0604020202020204" pitchFamily="34" charset="0"/>
              </a:rPr>
              <a:t>Teacher notes</a:t>
            </a:r>
          </a:p>
          <a:p>
            <a:pPr marL="0" marR="0" lvl="0" indent="0" algn="l" defTabSz="914400" rtl="0" eaLnBrk="0" fontAlgn="base" latinLnBrk="0" hangingPunct="0">
              <a:spcAft>
                <a:spcPct val="0"/>
              </a:spcAft>
              <a:buClrTx/>
              <a:buSzTx/>
              <a:buFontTx/>
              <a:buNone/>
              <a:tabLst/>
              <a:defRPr/>
            </a:pPr>
            <a:r>
              <a:rPr lang="en-GB" altLang="en-US" dirty="0">
                <a:latin typeface="Arial" panose="020B0604020202020204" pitchFamily="34" charset="0"/>
              </a:rPr>
              <a:t>Students could be asked to hold up a ruler or pen to show the general upward trend of this graph. The most noticeable feature on this graph is the leap in temperatures around 1943, which could correlate with human activities during the Second World War (1939–1945).</a:t>
            </a:r>
          </a:p>
          <a:p>
            <a:endParaRPr lang="en-GB" altLang="en-US" dirty="0">
              <a:latin typeface="Arial" panose="020B0604020202020204" pitchFamily="34" charset="0"/>
            </a:endParaRPr>
          </a:p>
          <a:p>
            <a:r>
              <a:rPr lang="en-GB" altLang="en-US" dirty="0">
                <a:latin typeface="Arial" panose="020B0604020202020204" pitchFamily="34" charset="0"/>
              </a:rPr>
              <a:t>For more information about increasing global temperatures, please refer to the </a:t>
            </a:r>
            <a:r>
              <a:rPr lang="en-GB" altLang="en-US" b="0" i="1" dirty="0">
                <a:latin typeface="Arial" panose="020B0604020202020204" pitchFamily="34" charset="0"/>
              </a:rPr>
              <a:t>Climate Change </a:t>
            </a:r>
            <a:r>
              <a:rPr lang="en-GB" altLang="en-US" dirty="0">
                <a:latin typeface="Arial" panose="020B0604020202020204" pitchFamily="34" charset="0"/>
              </a:rPr>
              <a:t>presentation.</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data using tools, technologies, and/or models (e.g., computational, mathematical) in order to make valid and reliable scientific claims or determine an optimal design solution.</a:t>
            </a:r>
            <a:endParaRPr lang="en-GB" altLang="en-US" dirty="0">
              <a:latin typeface="Arial" panose="020B0604020202020204" pitchFamily="34" charset="0"/>
            </a:endParaRPr>
          </a:p>
          <a:p>
            <a:endParaRPr lang="en-GB" altLang="en-US" dirty="0">
              <a:latin typeface="Arial" panose="020B0604020202020204" pitchFamily="34" charset="0"/>
            </a:endParaRPr>
          </a:p>
          <a:p>
            <a:r>
              <a:rPr lang="en-GB" altLang="en-US" b="1" dirty="0">
                <a:latin typeface="Arial" panose="020B0604020202020204" pitchFamily="34" charset="0"/>
              </a:rPr>
              <a:t>Data credit: </a:t>
            </a:r>
            <a:r>
              <a:rPr lang="en-GB" altLang="en-US" b="0" dirty="0">
                <a:latin typeface="Arial" panose="020B0604020202020204" pitchFamily="34" charset="0"/>
              </a:rPr>
              <a:t>NASA (Public domain data adapted and reproduced free from any known copyright restrictions.)</a:t>
            </a: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26</a:t>
            </a:fld>
            <a:endParaRPr lang="en-US"/>
          </a:p>
        </p:txBody>
      </p:sp>
    </p:spTree>
    <p:extLst>
      <p:ext uri="{BB962C8B-B14F-4D97-AF65-F5344CB8AC3E}">
        <p14:creationId xmlns:p14="http://schemas.microsoft.com/office/powerpoint/2010/main" val="38525461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altLang="en-US" b="1" dirty="0">
                <a:latin typeface="Arial" panose="020B0604020202020204" pitchFamily="34" charset="0"/>
              </a:rPr>
              <a:t>Teacher notes</a:t>
            </a:r>
          </a:p>
          <a:p>
            <a:r>
              <a:rPr lang="en-GB" altLang="en-US" dirty="0">
                <a:latin typeface="Arial" panose="020B0604020202020204" pitchFamily="34" charset="0"/>
              </a:rPr>
              <a:t>Students could be asked to hold up a ruler or pen to show the general downward trend of this graph.</a:t>
            </a:r>
          </a:p>
          <a:p>
            <a:endParaRPr lang="en-GB" altLang="en-US" dirty="0">
              <a:latin typeface="Arial" panose="020B0604020202020204" pitchFamily="34" charset="0"/>
            </a:endParaRPr>
          </a:p>
          <a:p>
            <a:r>
              <a:rPr lang="en-GB" altLang="en-US" dirty="0">
                <a:latin typeface="Arial" panose="020B0604020202020204" pitchFamily="34" charset="0"/>
              </a:rPr>
              <a:t>Problems associated with melting ice and sea level rise include:</a:t>
            </a:r>
          </a:p>
          <a:p>
            <a:pPr marL="171450" indent="-171450">
              <a:buFont typeface="Arial" panose="020B0604020202020204" pitchFamily="34" charset="0"/>
              <a:buChar char="•"/>
            </a:pPr>
            <a:r>
              <a:rPr lang="en-GB" altLang="en-US" dirty="0">
                <a:latin typeface="Arial" panose="020B0604020202020204" pitchFamily="34" charset="0"/>
              </a:rPr>
              <a:t>increased ocean salinity and acidity</a:t>
            </a:r>
          </a:p>
          <a:p>
            <a:pPr marL="171450" indent="-171450">
              <a:buFont typeface="Arial" panose="020B0604020202020204" pitchFamily="34" charset="0"/>
              <a:buChar char="•"/>
            </a:pPr>
            <a:r>
              <a:rPr lang="en-GB" altLang="en-US" dirty="0">
                <a:latin typeface="Arial" panose="020B0604020202020204" pitchFamily="34" charset="0"/>
              </a:rPr>
              <a:t>increased erosion and slumping in coastal areas</a:t>
            </a:r>
          </a:p>
          <a:p>
            <a:pPr marL="171450" indent="-171450">
              <a:buFont typeface="Arial" panose="020B0604020202020204" pitchFamily="34" charset="0"/>
              <a:buChar char="•"/>
            </a:pPr>
            <a:r>
              <a:rPr lang="en-GB" altLang="en-US" dirty="0">
                <a:latin typeface="Arial" panose="020B0604020202020204" pitchFamily="34" charset="0"/>
              </a:rPr>
              <a:t>saltwater encroaching into freshwater reservoirs.</a:t>
            </a:r>
          </a:p>
          <a:p>
            <a:pPr marL="0" indent="0">
              <a:buFont typeface="Arial" panose="020B0604020202020204" pitchFamily="34" charset="0"/>
              <a:buNone/>
            </a:pPr>
            <a:endParaRPr lang="en-GB" altLang="en-US" dirty="0">
              <a:latin typeface="Arial" panose="020B0604020202020204" pitchFamily="34" charset="0"/>
            </a:endParaRPr>
          </a:p>
          <a:p>
            <a:r>
              <a:rPr lang="en-GB" b="0" dirty="0"/>
              <a:t>For more information about how polar ice levels and climate change can lead to feedback loops that cause further change, see the </a:t>
            </a:r>
            <a:r>
              <a:rPr lang="en-GB" b="0" i="1" dirty="0"/>
              <a:t>Feedback Systems </a:t>
            </a:r>
            <a:r>
              <a:rPr lang="en-GB" b="0" i="0" dirty="0"/>
              <a:t>presentation.</a:t>
            </a:r>
            <a:endParaRPr lang="en-GB" altLang="en-US" dirty="0">
              <a:latin typeface="Arial" panose="020B0604020202020204" pitchFamily="34" charset="0"/>
            </a:endParaRPr>
          </a:p>
          <a:p>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data using tools, technologies, and/or models (e.g., computational, mathematical) in order to make valid and reliable scientific claims or determine an optimal design solution.</a:t>
            </a:r>
            <a:endParaRPr lang="en-GB" altLang="en-US" dirty="0">
              <a:latin typeface="Arial" panose="020B0604020202020204" pitchFamily="34" charset="0"/>
            </a:endParaRPr>
          </a:p>
          <a:p>
            <a:endParaRPr lang="en-GB" altLang="en-US" dirty="0">
              <a:latin typeface="Arial" panose="020B0604020202020204" pitchFamily="34" charset="0"/>
            </a:endParaRPr>
          </a:p>
          <a:p>
            <a:r>
              <a:rPr lang="en-GB" altLang="en-US" b="1" dirty="0">
                <a:latin typeface="Arial" panose="020B0604020202020204" pitchFamily="34" charset="0"/>
              </a:rPr>
              <a:t>Data credit: </a:t>
            </a:r>
            <a:r>
              <a:rPr lang="en-GB" altLang="en-US" dirty="0">
                <a:latin typeface="Arial" panose="020B0604020202020204" pitchFamily="34" charset="0"/>
              </a:rPr>
              <a:t>NOAA </a:t>
            </a:r>
            <a:r>
              <a:rPr lang="en-GB" altLang="en-US" b="0" dirty="0">
                <a:latin typeface="Arial" panose="020B0604020202020204" pitchFamily="34" charset="0"/>
              </a:rPr>
              <a:t>(Public domain data adapted and reproduced free from any known copyright restrictions.)</a:t>
            </a:r>
            <a:endParaRPr lang="en-GB" altLang="en-US" b="1"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27</a:t>
            </a:fld>
            <a:endParaRPr lang="en-US"/>
          </a:p>
        </p:txBody>
      </p:sp>
    </p:spTree>
    <p:extLst>
      <p:ext uri="{BB962C8B-B14F-4D97-AF65-F5344CB8AC3E}">
        <p14:creationId xmlns:p14="http://schemas.microsoft.com/office/powerpoint/2010/main" val="39036907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noProof="0" dirty="0"/>
              <a:t>Teacher notes</a:t>
            </a:r>
          </a:p>
          <a:p>
            <a:pPr eaLnBrk="1" hangingPunct="1"/>
            <a:r>
              <a:rPr lang="en-US" altLang="en-US" noProof="0" dirty="0"/>
              <a:t>This true-or-false activity could be used as a review, or at the start of class to gauge students’ existing knowledge of the subject matter. Colored traffic light cards (red = false, yellow = don’t know, green = true) could be used to make this a whole-class exercise.</a:t>
            </a: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28</a:t>
            </a:fld>
            <a:endParaRPr lang="en-US"/>
          </a:p>
        </p:txBody>
      </p:sp>
    </p:spTree>
    <p:extLst>
      <p:ext uri="{BB962C8B-B14F-4D97-AF65-F5344CB8AC3E}">
        <p14:creationId xmlns:p14="http://schemas.microsoft.com/office/powerpoint/2010/main" val="1296214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F40441E9-9FE4-4438-AE0B-4F4C9DE472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fld id="{25DB56BB-AA97-45D0-8644-0B8A8E849F77}" type="slidenum">
              <a:rPr lang="en-GB" altLang="en-US" sz="1200">
                <a:solidFill>
                  <a:schemeClr val="tx1"/>
                </a:solidFill>
              </a:rPr>
              <a:pPr eaLnBrk="1" hangingPunct="1"/>
              <a:t>3</a:t>
            </a:fld>
            <a:endParaRPr lang="en-GB" altLang="en-US" sz="1200">
              <a:solidFill>
                <a:schemeClr val="tx1"/>
              </a:solidFill>
            </a:endParaRPr>
          </a:p>
        </p:txBody>
      </p:sp>
      <p:sp>
        <p:nvSpPr>
          <p:cNvPr id="20484" name="Rectangle 2">
            <a:extLst>
              <a:ext uri="{FF2B5EF4-FFF2-40B4-BE49-F238E27FC236}">
                <a16:creationId xmlns:a16="http://schemas.microsoft.com/office/drawing/2014/main" id="{503A8690-1C37-4412-9C00-E533F281F9D3}"/>
              </a:ext>
            </a:extLst>
          </p:cNvPr>
          <p:cNvSpPr>
            <a:spLocks noGrp="1" noRot="1" noChangeAspect="1" noChangeArrowheads="1" noTextEdit="1"/>
          </p:cNvSpPr>
          <p:nvPr>
            <p:ph type="sldImg"/>
          </p:nvPr>
        </p:nvSpPr>
        <p:spPr>
          <a:xfrm>
            <a:off x="1103313" y="696913"/>
            <a:ext cx="4651375" cy="3487737"/>
          </a:xfrm>
          <a:ln/>
        </p:spPr>
      </p:sp>
      <p:sp>
        <p:nvSpPr>
          <p:cNvPr id="20485" name="Rectangle 3">
            <a:extLst>
              <a:ext uri="{FF2B5EF4-FFF2-40B4-BE49-F238E27FC236}">
                <a16:creationId xmlns:a16="http://schemas.microsoft.com/office/drawing/2014/main" id="{71DE6E8A-4903-498B-B4D9-BFF08C656A5D}"/>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marL="0" marR="0" lvl="0" indent="0" algn="l" defTabSz="914400" rtl="0" eaLnBrk="1" fontAlgn="base" latinLnBrk="0" hangingPunct="1">
              <a:spcBef>
                <a:spcPts val="432"/>
              </a:spcBef>
              <a:spcAft>
                <a:spcPct val="0"/>
              </a:spcAft>
              <a:buClrTx/>
              <a:buSzTx/>
              <a:buFontTx/>
              <a:buNone/>
              <a:tabLst/>
              <a:defRPr/>
            </a:pPr>
            <a:r>
              <a:rPr lang="en-GB" altLang="en-US" dirty="0">
                <a:latin typeface="Arial" panose="020B0604020202020204" pitchFamily="34" charset="0"/>
              </a:rPr>
              <a:t>You might like to remind students that heat energy only flows when there is a temperature difference between a warmer area and a cooler area. For more information on heat transfer on Earth, please refer to the </a:t>
            </a:r>
            <a:r>
              <a:rPr lang="en-GB" altLang="en-US" i="1" dirty="0">
                <a:latin typeface="Arial" panose="020B0604020202020204" pitchFamily="34" charset="0"/>
              </a:rPr>
              <a:t>Understanding Earth’s Structure </a:t>
            </a:r>
            <a:r>
              <a:rPr lang="en-GB" altLang="en-US" i="0" dirty="0">
                <a:latin typeface="Arial" panose="020B0604020202020204" pitchFamily="34" charset="0"/>
              </a:rPr>
              <a:t>presentation.</a:t>
            </a:r>
            <a:r>
              <a:rPr lang="en-GB" altLang="en-US" b="1" dirty="0">
                <a:latin typeface="Arial" panose="020B0604020202020204" pitchFamily="34" charset="0"/>
              </a:rPr>
              <a:t> </a:t>
            </a:r>
          </a:p>
          <a:p>
            <a:pPr marL="0" marR="0" lvl="0" indent="0" algn="l" defTabSz="914400" rtl="0" eaLnBrk="1" fontAlgn="base" latinLnBrk="0" hangingPunct="1">
              <a:spcBef>
                <a:spcPts val="432"/>
              </a:spcBef>
              <a:spcAft>
                <a:spcPct val="0"/>
              </a:spcAft>
              <a:buClrTx/>
              <a:buSzTx/>
              <a:buFontTx/>
              <a:buNone/>
              <a:tabLst/>
              <a:defRPr/>
            </a:pPr>
            <a:endParaRPr lang="en-GB" altLang="en-US" b="1" dirty="0">
              <a:latin typeface="Arial" panose="020B0604020202020204" pitchFamily="34" charset="0"/>
            </a:endParaRPr>
          </a:p>
          <a:p>
            <a:pPr marL="0" marR="0" lvl="0" indent="0" algn="l" defTabSz="914400" rtl="0" eaLnBrk="1" fontAlgn="base" latinLnBrk="0" hangingPunct="1">
              <a:spcBef>
                <a:spcPts val="432"/>
              </a:spcBef>
              <a:spcAft>
                <a:spcPct val="0"/>
              </a:spcAft>
              <a:buClrTx/>
              <a:buSzTx/>
              <a:buFontTx/>
              <a:buNone/>
              <a:tabLst/>
              <a:defRPr/>
            </a:pPr>
            <a:r>
              <a:rPr lang="en-GB" altLang="en-US" b="1" dirty="0">
                <a:latin typeface="Arial" panose="020B0604020202020204" pitchFamily="34" charset="0"/>
              </a:rPr>
              <a:t>Photo credit:</a:t>
            </a:r>
            <a:r>
              <a:rPr lang="en-GB" altLang="en-US" dirty="0">
                <a:latin typeface="Arial" panose="020B0604020202020204" pitchFamily="34" charset="0"/>
              </a:rPr>
              <a:t> © Ekaterina </a:t>
            </a:r>
            <a:r>
              <a:rPr lang="en-GB" altLang="en-US" dirty="0" err="1">
                <a:latin typeface="Arial" panose="020B0604020202020204" pitchFamily="34" charset="0"/>
              </a:rPr>
              <a:t>Starshaya</a:t>
            </a:r>
            <a:r>
              <a:rPr lang="en-GB" altLang="en-US" dirty="0">
                <a:latin typeface="Arial" panose="020B0604020202020204" pitchFamily="34" charset="0"/>
              </a:rPr>
              <a:t>, Shutterstock.com 2018</a:t>
            </a:r>
          </a:p>
        </p:txBody>
      </p:sp>
    </p:spTree>
    <p:extLst>
      <p:ext uri="{BB962C8B-B14F-4D97-AF65-F5344CB8AC3E}">
        <p14:creationId xmlns:p14="http://schemas.microsoft.com/office/powerpoint/2010/main" val="619922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6EE11C7C-C2EE-447E-94EA-A8140B2F57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fld id="{36594230-9322-49A7-9DEF-DBFE8694C4EC}" type="slidenum">
              <a:rPr lang="en-GB" altLang="en-US" sz="1200">
                <a:solidFill>
                  <a:schemeClr val="tx1"/>
                </a:solidFill>
              </a:rPr>
              <a:pPr eaLnBrk="1" hangingPunct="1"/>
              <a:t>4</a:t>
            </a:fld>
            <a:endParaRPr lang="en-GB" altLang="en-US" sz="1200">
              <a:solidFill>
                <a:schemeClr val="tx1"/>
              </a:solidFill>
            </a:endParaRPr>
          </a:p>
        </p:txBody>
      </p:sp>
      <p:sp>
        <p:nvSpPr>
          <p:cNvPr id="23556" name="Rectangle 2">
            <a:extLst>
              <a:ext uri="{FF2B5EF4-FFF2-40B4-BE49-F238E27FC236}">
                <a16:creationId xmlns:a16="http://schemas.microsoft.com/office/drawing/2014/main" id="{818F9D76-DA3C-4012-BDF3-8C5DC9BAB5F8}"/>
              </a:ext>
            </a:extLst>
          </p:cNvPr>
          <p:cNvSpPr>
            <a:spLocks noGrp="1" noRot="1" noChangeAspect="1" noChangeArrowheads="1" noTextEdit="1"/>
          </p:cNvSpPr>
          <p:nvPr>
            <p:ph type="sldImg"/>
          </p:nvPr>
        </p:nvSpPr>
        <p:spPr>
          <a:xfrm>
            <a:off x="1103313" y="696913"/>
            <a:ext cx="4651375" cy="3487737"/>
          </a:xfrm>
          <a:ln/>
        </p:spPr>
      </p:sp>
      <p:sp>
        <p:nvSpPr>
          <p:cNvPr id="23557" name="Rectangle 3">
            <a:extLst>
              <a:ext uri="{FF2B5EF4-FFF2-40B4-BE49-F238E27FC236}">
                <a16:creationId xmlns:a16="http://schemas.microsoft.com/office/drawing/2014/main" id="{9AA3A9F9-DC14-4E02-ABFB-FB0C389660DF}"/>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a:t>
            </a:r>
            <a:r>
              <a:rPr lang="en-GB" altLang="en-US" dirty="0">
                <a:latin typeface="Arial" panose="020B0604020202020204" pitchFamily="34" charset="0"/>
              </a:rPr>
              <a:t> © </a:t>
            </a:r>
            <a:r>
              <a:rPr lang="en-US" altLang="en-US" dirty="0" err="1">
                <a:latin typeface="Arial" panose="020B0604020202020204" pitchFamily="34" charset="0"/>
              </a:rPr>
              <a:t>kwest</a:t>
            </a:r>
            <a:r>
              <a:rPr lang="en-GB" altLang="en-US" dirty="0">
                <a:latin typeface="Arial" panose="020B0604020202020204" pitchFamily="34" charset="0"/>
              </a:rPr>
              <a:t>, Shutterstock.com 2018</a:t>
            </a:r>
          </a:p>
        </p:txBody>
      </p:sp>
    </p:spTree>
    <p:extLst>
      <p:ext uri="{BB962C8B-B14F-4D97-AF65-F5344CB8AC3E}">
        <p14:creationId xmlns:p14="http://schemas.microsoft.com/office/powerpoint/2010/main" val="1541657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dirty="0">
              <a:effectLst/>
            </a:endParaRP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4" name="Slide Number Placeholder 3"/>
          <p:cNvSpPr>
            <a:spLocks noGrp="1"/>
          </p:cNvSpPr>
          <p:nvPr>
            <p:ph type="sldNum" sz="quarter" idx="5"/>
          </p:nvPr>
        </p:nvSpPr>
        <p:spPr/>
        <p:txBody>
          <a:bodyPr/>
          <a:lstStyle/>
          <a:p>
            <a:pPr>
              <a:defRPr/>
            </a:pPr>
            <a:fld id="{3D2491E0-F370-47E7-B5E7-001C97B7B8ED}" type="slidenum">
              <a:rPr lang="en-US" smtClean="0"/>
              <a:pPr>
                <a:defRPr/>
              </a:pPr>
              <a:t>5</a:t>
            </a:fld>
            <a:endParaRPr lang="en-US"/>
          </a:p>
        </p:txBody>
      </p:sp>
    </p:spTree>
    <p:extLst>
      <p:ext uri="{BB962C8B-B14F-4D97-AF65-F5344CB8AC3E}">
        <p14:creationId xmlns:p14="http://schemas.microsoft.com/office/powerpoint/2010/main" val="2654669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6EE11C7C-C2EE-447E-94EA-A8140B2F57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fld id="{36594230-9322-49A7-9DEF-DBFE8694C4EC}" type="slidenum">
              <a:rPr lang="en-GB" altLang="en-US" sz="1200">
                <a:solidFill>
                  <a:schemeClr val="tx1"/>
                </a:solidFill>
              </a:rPr>
              <a:pPr eaLnBrk="1" hangingPunct="1"/>
              <a:t>6</a:t>
            </a:fld>
            <a:endParaRPr lang="en-GB" altLang="en-US" sz="1200">
              <a:solidFill>
                <a:schemeClr val="tx1"/>
              </a:solidFill>
            </a:endParaRPr>
          </a:p>
        </p:txBody>
      </p:sp>
      <p:sp>
        <p:nvSpPr>
          <p:cNvPr id="23556" name="Rectangle 2">
            <a:extLst>
              <a:ext uri="{FF2B5EF4-FFF2-40B4-BE49-F238E27FC236}">
                <a16:creationId xmlns:a16="http://schemas.microsoft.com/office/drawing/2014/main" id="{818F9D76-DA3C-4012-BDF3-8C5DC9BAB5F8}"/>
              </a:ext>
            </a:extLst>
          </p:cNvPr>
          <p:cNvSpPr>
            <a:spLocks noGrp="1" noRot="1" noChangeAspect="1" noChangeArrowheads="1" noTextEdit="1"/>
          </p:cNvSpPr>
          <p:nvPr>
            <p:ph type="sldImg"/>
          </p:nvPr>
        </p:nvSpPr>
        <p:spPr>
          <a:xfrm>
            <a:off x="1103313" y="696913"/>
            <a:ext cx="4651375" cy="3487737"/>
          </a:xfrm>
          <a:ln/>
        </p:spPr>
      </p:sp>
      <p:sp>
        <p:nvSpPr>
          <p:cNvPr id="23557" name="Rectangle 3">
            <a:extLst>
              <a:ext uri="{FF2B5EF4-FFF2-40B4-BE49-F238E27FC236}">
                <a16:creationId xmlns:a16="http://schemas.microsoft.com/office/drawing/2014/main" id="{9AA3A9F9-DC14-4E02-ABFB-FB0C389660DF}"/>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dirty="0">
              <a:effectLst/>
            </a:endParaRP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Tree>
    <p:extLst>
      <p:ext uri="{BB962C8B-B14F-4D97-AF65-F5344CB8AC3E}">
        <p14:creationId xmlns:p14="http://schemas.microsoft.com/office/powerpoint/2010/main" val="3509312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b="0" dirty="0"/>
              <a:t>Encourage students to examine the image to find the answers to this question. National borders are not shown, but all the listed climates can be found in the US, including a polar climate in Alaska and a tropical climate in southern Florida. This could be an interesting starting point for a class discussion about the variation in climate across the country. Ask students to describe the climate in other states or places they may have visited. How were they different?</a:t>
            </a: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7</a:t>
            </a:fld>
            <a:endParaRPr lang="en-US"/>
          </a:p>
        </p:txBody>
      </p:sp>
    </p:spTree>
    <p:extLst>
      <p:ext uri="{BB962C8B-B14F-4D97-AF65-F5344CB8AC3E}">
        <p14:creationId xmlns:p14="http://schemas.microsoft.com/office/powerpoint/2010/main" val="377752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EB4F986E-911A-4BB4-8AAD-A2E748BDBD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fld id="{43D4CC8A-7110-47C9-AD02-CDE6B987933F}" type="slidenum">
              <a:rPr lang="en-GB" altLang="en-US" sz="1200">
                <a:solidFill>
                  <a:schemeClr val="tx1"/>
                </a:solidFill>
              </a:rPr>
              <a:pPr eaLnBrk="1" hangingPunct="1"/>
              <a:t>8</a:t>
            </a:fld>
            <a:endParaRPr lang="en-GB" altLang="en-US" sz="1200">
              <a:solidFill>
                <a:schemeClr val="tx1"/>
              </a:solidFill>
            </a:endParaRPr>
          </a:p>
        </p:txBody>
      </p:sp>
      <p:sp>
        <p:nvSpPr>
          <p:cNvPr id="29700" name="Rectangle 2">
            <a:extLst>
              <a:ext uri="{FF2B5EF4-FFF2-40B4-BE49-F238E27FC236}">
                <a16:creationId xmlns:a16="http://schemas.microsoft.com/office/drawing/2014/main" id="{45DA8E5F-999C-4420-9C1B-6448EA023AE6}"/>
              </a:ext>
            </a:extLst>
          </p:cNvPr>
          <p:cNvSpPr>
            <a:spLocks noGrp="1" noRot="1" noChangeAspect="1" noChangeArrowheads="1" noTextEdit="1"/>
          </p:cNvSpPr>
          <p:nvPr>
            <p:ph type="sldImg"/>
          </p:nvPr>
        </p:nvSpPr>
        <p:spPr>
          <a:xfrm>
            <a:off x="1103313" y="696913"/>
            <a:ext cx="4651375" cy="3487737"/>
          </a:xfrm>
          <a:ln/>
        </p:spPr>
      </p:sp>
      <p:sp>
        <p:nvSpPr>
          <p:cNvPr id="29701" name="Rectangle 3">
            <a:extLst>
              <a:ext uri="{FF2B5EF4-FFF2-40B4-BE49-F238E27FC236}">
                <a16:creationId xmlns:a16="http://schemas.microsoft.com/office/drawing/2014/main" id="{9AAEEC17-52C3-45BE-A07F-AEB090757C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Tree>
    <p:extLst>
      <p:ext uri="{BB962C8B-B14F-4D97-AF65-F5344CB8AC3E}">
        <p14:creationId xmlns:p14="http://schemas.microsoft.com/office/powerpoint/2010/main" val="2566083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eaLnBrk="1" hangingPunct="1">
              <a:lnSpc>
                <a:spcPct val="110000"/>
              </a:lnSpc>
            </a:pPr>
            <a:r>
              <a:rPr lang="en-GB" b="1" dirty="0"/>
              <a:t>Teacher notes</a:t>
            </a:r>
          </a:p>
          <a:p>
            <a:pPr eaLnBrk="1" hangingPunct="1">
              <a:lnSpc>
                <a:spcPct val="110000"/>
              </a:lnSpc>
            </a:pPr>
            <a:r>
              <a:rPr lang="en-GB" b="0" dirty="0"/>
              <a:t>Encourage students to use what they know about the temperature at the poles to work out that areas of high density ocean water are usually colder.</a:t>
            </a:r>
          </a:p>
          <a:p>
            <a:pPr eaLnBrk="1" hangingPunct="1">
              <a:lnSpc>
                <a:spcPct val="110000"/>
              </a:lnSpc>
            </a:pPr>
            <a:endParaRPr lang="en-GB" b="1" dirty="0"/>
          </a:p>
          <a:p>
            <a:pPr marL="0" marR="0" lvl="0" indent="0" algn="l" defTabSz="914400" rtl="0" eaLnBrk="1" fontAlgn="base" latinLnBrk="0" hangingPunct="1">
              <a:lnSpc>
                <a:spcPct val="110000"/>
              </a:lnSpc>
              <a:spcBef>
                <a:spcPts val="432"/>
              </a:spcBef>
              <a:spcAft>
                <a:spcPct val="0"/>
              </a:spcAft>
              <a:buClrTx/>
              <a:buSzTx/>
              <a:buFontTx/>
              <a:buNone/>
              <a:tabLst/>
              <a:defRPr/>
            </a:pPr>
            <a:r>
              <a:rPr lang="en-GB"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10000"/>
              </a:lnSpc>
              <a:spcBef>
                <a:spcPts val="432"/>
              </a:spcBef>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Asking Questions and Defining Problems: </a:t>
            </a:r>
            <a:r>
              <a:rPr lang="en-GB" kern="1200" dirty="0">
                <a:solidFill>
                  <a:schemeClr val="tx1"/>
                </a:solidFill>
                <a:effectLst/>
                <a:latin typeface="Arial" charset="0"/>
                <a:ea typeface="+mn-ea"/>
                <a:cs typeface="+mn-cs"/>
              </a:rPr>
              <a:t>Ask questions that arise from careful observation of phenomena, or unexpected results, to clarify and/or seek additional information.</a:t>
            </a:r>
          </a:p>
          <a:p>
            <a:pPr eaLnBrk="1" hangingPunct="1">
              <a:lnSpc>
                <a:spcPct val="110000"/>
              </a:lnSpc>
            </a:pPr>
            <a:endParaRPr lang="en-GB" b="1" dirty="0"/>
          </a:p>
          <a:p>
            <a:pPr eaLnBrk="1" hangingPunct="1">
              <a:lnSpc>
                <a:spcPct val="110000"/>
              </a:lnSpc>
            </a:pPr>
            <a:r>
              <a:rPr lang="en-GB" b="1" dirty="0"/>
              <a:t>Photo credit: </a:t>
            </a:r>
            <a:r>
              <a:rPr lang="en-US" dirty="0"/>
              <a:t>NASA / GSFC-SVS / SCIENCE PHOTO LIBRARY</a:t>
            </a:r>
            <a:br>
              <a:rPr lang="en-US" dirty="0"/>
            </a:br>
            <a:r>
              <a:rPr lang="en-US" dirty="0"/>
              <a:t>Sea surface density, global map. The density of the surface water of the world's oceans is calculated from measurements of temperature and salinity. Here, light blue regions are of low density, with darker blue being regions of high density. The results show that while the variation is relatively small, there are three stable regions of denser water, one in the north around Iceland, and the other two in the south, associated with Antarctic ice shelves. These masses of water sink, driving the Thermohaline Circulation and the world's deep ocean currents. This has a major effect on the world's climate. The data used in this map is from the World Ocean Atlas.</a:t>
            </a: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9</a:t>
            </a:fld>
            <a:endParaRPr lang="en-US"/>
          </a:p>
        </p:txBody>
      </p:sp>
    </p:spTree>
    <p:extLst>
      <p:ext uri="{BB962C8B-B14F-4D97-AF65-F5344CB8AC3E}">
        <p14:creationId xmlns:p14="http://schemas.microsoft.com/office/powerpoint/2010/main" val="26906500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9"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hasCustomPrompt="1"/>
          </p:nvPr>
        </p:nvSpPr>
        <p:spPr>
          <a:xfrm>
            <a:off x="3230311" y="1187866"/>
            <a:ext cx="4973653" cy="3127761"/>
          </a:xfrm>
        </p:spPr>
        <p:txBody>
          <a:bodyPr/>
          <a:lstStyle>
            <a:lvl1pPr algn="ctr">
              <a:lnSpc>
                <a:spcPct val="100000"/>
              </a:lnSpc>
              <a:defRPr sz="4400">
                <a:solidFill>
                  <a:srgbClr val="B80303"/>
                </a:solidFill>
              </a:defRPr>
            </a:lvl1pPr>
          </a:lstStyle>
          <a:p>
            <a:r>
              <a:rPr lang="en-US" dirty="0"/>
              <a:t>Click to edit Master title </a:t>
            </a:r>
            <a:br>
              <a:rPr lang="en-US" dirty="0"/>
            </a:br>
            <a:r>
              <a:rPr lang="en-US" dirty="0"/>
              <a:t>style</a:t>
            </a:r>
            <a:endParaRPr lang="en-GB" dirty="0"/>
          </a:p>
        </p:txBody>
      </p:sp>
      <p:pic>
        <p:nvPicPr>
          <p:cNvPr id="8" name="Picture 7">
            <a:extLst>
              <a:ext uri="{FF2B5EF4-FFF2-40B4-BE49-F238E27FC236}">
                <a16:creationId xmlns:a16="http://schemas.microsoft.com/office/drawing/2014/main" id="{C86F8553-5951-43AF-821A-6DB588B5402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1" y="6633732"/>
            <a:ext cx="1339208" cy="221095"/>
          </a:xfrm>
          <a:prstGeom prst="rect">
            <a:avLst/>
          </a:prstGeom>
        </p:spPr>
      </p:pic>
      <p:sp>
        <p:nvSpPr>
          <p:cNvPr id="9" name="Text Box 14">
            <a:extLst>
              <a:ext uri="{FF2B5EF4-FFF2-40B4-BE49-F238E27FC236}">
                <a16:creationId xmlns:a16="http://schemas.microsoft.com/office/drawing/2014/main" id="{24DAFD66-3CB7-4443-BBB6-74AFE8C5F892}"/>
              </a:ext>
            </a:extLst>
          </p:cNvPr>
          <p:cNvSpPr txBox="1">
            <a:spLocks noChangeArrowheads="1"/>
          </p:cNvSpPr>
          <p:nvPr userDrawn="1"/>
        </p:nvSpPr>
        <p:spPr bwMode="auto">
          <a:xfrm>
            <a:off x="716139" y="6654802"/>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28</a:t>
            </a:r>
          </a:p>
        </p:txBody>
      </p:sp>
    </p:spTree>
    <p:custDataLst>
      <p:tags r:id="rId1"/>
    </p:custData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7"/>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2"/>
            <a:ext cx="8229600" cy="4525963"/>
          </a:xfrm>
          <a:prstGeom prst="rect">
            <a:avLst/>
          </a:prstGeom>
        </p:spPr>
        <p:txBody>
          <a:bodyPr/>
          <a:lstStyle/>
          <a:p>
            <a:pPr lvl="0"/>
            <a:endParaRPr lang="en-GB"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9"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1" y="6633732"/>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901"/>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2"/>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7"/>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2"/>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28</a:t>
            </a:r>
          </a:p>
        </p:txBody>
      </p:sp>
    </p:spTree>
    <p:custDataLst>
      <p:tags r:id="rId1"/>
    </p:custDataLst>
    <p:extLst>
      <p:ext uri="{BB962C8B-B14F-4D97-AF65-F5344CB8AC3E}">
        <p14:creationId xmlns:p14="http://schemas.microsoft.com/office/powerpoint/2010/main" val="6539582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4"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4"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39714" y="53977"/>
            <a:ext cx="6516687" cy="549275"/>
          </a:xfr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0"/>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6272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4.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2.png"/><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ags" Target="../tags/tag8.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6" y="44452"/>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7"/>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1" y="6177473"/>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9"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4C666232-5D9B-4CFA-8949-CA5146E65FC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1" y="6633732"/>
            <a:ext cx="1339208" cy="221095"/>
          </a:xfrm>
          <a:prstGeom prst="rect">
            <a:avLst/>
          </a:prstGeom>
        </p:spPr>
      </p:pic>
      <p:sp>
        <p:nvSpPr>
          <p:cNvPr id="9" name="Text Box 14">
            <a:extLst>
              <a:ext uri="{FF2B5EF4-FFF2-40B4-BE49-F238E27FC236}">
                <a16:creationId xmlns:a16="http://schemas.microsoft.com/office/drawing/2014/main" id="{0F53B79C-89F8-49C6-AEB3-357C0CCA8CE7}"/>
              </a:ext>
            </a:extLst>
          </p:cNvPr>
          <p:cNvSpPr txBox="1">
            <a:spLocks noChangeArrowheads="1"/>
          </p:cNvSpPr>
          <p:nvPr userDrawn="1"/>
        </p:nvSpPr>
        <p:spPr bwMode="auto">
          <a:xfrm>
            <a:off x="716139" y="6654802"/>
            <a:ext cx="655638" cy="246221"/>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28</a:t>
            </a:r>
          </a:p>
        </p:txBody>
      </p:sp>
    </p:spTree>
    <p:custDataLst>
      <p:tags r:id="rId16"/>
    </p:custDataLst>
  </p:cSld>
  <p:clrMap bg1="lt1" tx1="dk1" bg2="lt2" tx2="dk2" accent1="accent1" accent2="accent2" accent3="accent3" accent4="accent4" accent5="accent5" accent6="accent6" hlink="hlink" folHlink="folHlink"/>
  <p:sldLayoutIdLst>
    <p:sldLayoutId id="2147485175" r:id="rId1"/>
    <p:sldLayoutId id="2147485176" r:id="rId2"/>
    <p:sldLayoutId id="2147485106" r:id="rId3"/>
    <p:sldLayoutId id="2147485107" r:id="rId4"/>
    <p:sldLayoutId id="2147485108" r:id="rId5"/>
    <p:sldLayoutId id="2147485109" r:id="rId6"/>
    <p:sldLayoutId id="2147485110" r:id="rId7"/>
    <p:sldLayoutId id="2147485111" r:id="rId8"/>
    <p:sldLayoutId id="2147485112" r:id="rId9"/>
    <p:sldLayoutId id="2147485113" r:id="rId10"/>
    <p:sldLayoutId id="2147485114" r:id="rId11"/>
    <p:sldLayoutId id="2147485115" r:id="rId12"/>
    <p:sldLayoutId id="2147485116" r:id="rId13"/>
    <p:sldLayoutId id="2147485117" r:id="rId14"/>
  </p:sldLayoutIdLst>
  <p:hf sldNum="0" hdr="0" ft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6">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6" y="44452"/>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7"/>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107951" y="6177473"/>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47BAF95F-EB26-4406-A41B-066169FC7AEB}"/>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148251" y="6633732"/>
            <a:ext cx="1339208" cy="221095"/>
          </a:xfrm>
          <a:prstGeom prst="rect">
            <a:avLst/>
          </a:prstGeom>
        </p:spPr>
      </p:pic>
      <p:sp>
        <p:nvSpPr>
          <p:cNvPr id="8" name="Text Box 14">
            <a:extLst>
              <a:ext uri="{FF2B5EF4-FFF2-40B4-BE49-F238E27FC236}">
                <a16:creationId xmlns:a16="http://schemas.microsoft.com/office/drawing/2014/main" id="{5BB6A74E-C04E-4F2D-B664-688C6865E54D}"/>
              </a:ext>
            </a:extLst>
          </p:cNvPr>
          <p:cNvSpPr txBox="1">
            <a:spLocks noChangeArrowheads="1"/>
          </p:cNvSpPr>
          <p:nvPr userDrawn="1"/>
        </p:nvSpPr>
        <p:spPr bwMode="auto">
          <a:xfrm>
            <a:off x="716139" y="6654802"/>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28</a:t>
            </a:r>
          </a:p>
        </p:txBody>
      </p:sp>
    </p:spTree>
    <p:custDataLst>
      <p:tags r:id="rId15"/>
    </p:custDataLst>
  </p:cSld>
  <p:clrMap bg1="lt1" tx1="dk1" bg2="lt2" tx2="dk2" accent1="accent1" accent2="accent2" accent3="accent3" accent4="accent4" accent5="accent5" accent6="accent6" hlink="hlink" folHlink="folHlink"/>
  <p:sldLayoutIdLst>
    <p:sldLayoutId id="2147485119" r:id="rId1"/>
    <p:sldLayoutId id="2147485120" r:id="rId2"/>
    <p:sldLayoutId id="2147485121" r:id="rId3"/>
    <p:sldLayoutId id="2147485122" r:id="rId4"/>
    <p:sldLayoutId id="2147485123" r:id="rId5"/>
    <p:sldLayoutId id="2147485124" r:id="rId6"/>
    <p:sldLayoutId id="2147485125" r:id="rId7"/>
    <p:sldLayoutId id="2147485126" r:id="rId8"/>
    <p:sldLayoutId id="2147485127" r:id="rId9"/>
    <p:sldLayoutId id="2147485128" r:id="rId10"/>
    <p:sldLayoutId id="2147485129" r:id="rId11"/>
    <p:sldLayoutId id="2147485130" r:id="rId12"/>
    <p:sldLayoutId id="2147485177" r:id="rId13"/>
  </p:sldLayoutIdLst>
  <p:hf sldNum="0" hdr="0" ft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7.xml"/><Relationship Id="rId7" Type="http://schemas.openxmlformats.org/officeDocument/2006/relationships/image" Target="../media/image9.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wmf"/><Relationship Id="rId4" Type="http://schemas.openxmlformats.org/officeDocument/2006/relationships/notesSlide" Target="../notesSlides/notesSlide17.xml"/><Relationship Id="rId9"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3.xml"/><Relationship Id="rId7" Type="http://schemas.openxmlformats.org/officeDocument/2006/relationships/image" Target="../media/image12.png"/><Relationship Id="rId2" Type="http://schemas.openxmlformats.org/officeDocument/2006/relationships/tags" Target="../tags/tag11.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notesSlide" Target="../notesSlides/notesSlide18.xml"/><Relationship Id="rId10" Type="http://schemas.openxmlformats.org/officeDocument/2006/relationships/image" Target="../media/image11.wmf"/><Relationship Id="rId4" Type="http://schemas.openxmlformats.org/officeDocument/2006/relationships/slideLayout" Target="../slideLayouts/slideLayout7.xml"/><Relationship Id="rId9" Type="http://schemas.openxmlformats.org/officeDocument/2006/relationships/image" Target="../media/image14.jpg"/></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4.xml"/><Relationship Id="rId7" Type="http://schemas.openxmlformats.org/officeDocument/2006/relationships/image" Target="../media/image12.png"/><Relationship Id="rId2" Type="http://schemas.openxmlformats.org/officeDocument/2006/relationships/tags" Target="../tags/tag12.xml"/><Relationship Id="rId1" Type="http://schemas.openxmlformats.org/officeDocument/2006/relationships/vmlDrawing" Target="../drawings/vmlDrawing4.vml"/><Relationship Id="rId6" Type="http://schemas.openxmlformats.org/officeDocument/2006/relationships/image" Target="../media/image6.png"/><Relationship Id="rId11" Type="http://schemas.openxmlformats.org/officeDocument/2006/relationships/image" Target="../media/image11.wmf"/><Relationship Id="rId5" Type="http://schemas.openxmlformats.org/officeDocument/2006/relationships/notesSlide" Target="../notesSlides/notesSlide19.xml"/><Relationship Id="rId10" Type="http://schemas.openxmlformats.org/officeDocument/2006/relationships/image" Target="../media/image14.jpg"/><Relationship Id="rId4" Type="http://schemas.openxmlformats.org/officeDocument/2006/relationships/slideLayout" Target="../slideLayouts/slideLayout7.xml"/><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6.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slideLayout" Target="../slideLayouts/slideLayout7.xml"/><Relationship Id="rId7" Type="http://schemas.openxmlformats.org/officeDocument/2006/relationships/image" Target="../media/image9.png"/><Relationship Id="rId2" Type="http://schemas.openxmlformats.org/officeDocument/2006/relationships/control" Target="../activeX/activeX5.xml"/><Relationship Id="rId1" Type="http://schemas.openxmlformats.org/officeDocument/2006/relationships/vmlDrawing" Target="../drawings/vmlDrawing5.v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notesSlide" Target="../notesSlides/notesSlide25.xml"/><Relationship Id="rId9" Type="http://schemas.openxmlformats.org/officeDocument/2006/relationships/image" Target="../media/image11.wmf"/></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slideLayout" Target="../slideLayouts/slideLayout20.xml"/><Relationship Id="rId7" Type="http://schemas.openxmlformats.org/officeDocument/2006/relationships/image" Target="../media/image14.jpg"/><Relationship Id="rId2" Type="http://schemas.openxmlformats.org/officeDocument/2006/relationships/control" Target="../activeX/activeX6.xml"/><Relationship Id="rId1" Type="http://schemas.openxmlformats.org/officeDocument/2006/relationships/vmlDrawing" Target="../drawings/vmlDrawing6.v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slideLayout" Target="../slideLayouts/slideLayout7.xml"/><Relationship Id="rId7" Type="http://schemas.openxmlformats.org/officeDocument/2006/relationships/image" Target="../media/image13.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notesSlide" Target="../notesSlides/notesSlide5.xml"/><Relationship Id="rId9" Type="http://schemas.openxmlformats.org/officeDocument/2006/relationships/image" Target="../media/image11.wm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302553-C198-44F0-BADD-500D34FA7803}"/>
              </a:ext>
            </a:extLst>
          </p:cNvPr>
          <p:cNvSpPr>
            <a:spLocks noGrp="1"/>
          </p:cNvSpPr>
          <p:nvPr>
            <p:ph type="title"/>
          </p:nvPr>
        </p:nvSpPr>
        <p:spPr/>
        <p:txBody>
          <a:bodyPr/>
          <a:lstStyle/>
          <a:p>
            <a:r>
              <a:rPr lang="en-GB" dirty="0"/>
              <a:t>Climate</a:t>
            </a:r>
            <a:br>
              <a:rPr lang="en-GB" dirty="0"/>
            </a:br>
            <a:r>
              <a:rPr lang="en-GB" dirty="0"/>
              <a:t>Systems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E67B4C9-85E0-4ABB-980F-478F855E3D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1306" y="2995247"/>
            <a:ext cx="4945735" cy="3134091"/>
          </a:xfrm>
          <a:prstGeom prst="rect">
            <a:avLst/>
          </a:prstGeom>
        </p:spPr>
      </p:pic>
      <p:sp>
        <p:nvSpPr>
          <p:cNvPr id="2" name="Title 1">
            <a:extLst>
              <a:ext uri="{FF2B5EF4-FFF2-40B4-BE49-F238E27FC236}">
                <a16:creationId xmlns:a16="http://schemas.microsoft.com/office/drawing/2014/main" id="{97D22F92-3639-4994-B7DE-58886446E3F0}"/>
              </a:ext>
            </a:extLst>
          </p:cNvPr>
          <p:cNvSpPr>
            <a:spLocks noGrp="1"/>
          </p:cNvSpPr>
          <p:nvPr>
            <p:ph type="title"/>
          </p:nvPr>
        </p:nvSpPr>
        <p:spPr/>
        <p:txBody>
          <a:bodyPr/>
          <a:lstStyle/>
          <a:p>
            <a:r>
              <a:rPr lang="en-GB" dirty="0"/>
              <a:t>Ocean salinity</a:t>
            </a:r>
          </a:p>
        </p:txBody>
      </p:sp>
      <p:sp>
        <p:nvSpPr>
          <p:cNvPr id="3" name="Text Box 6">
            <a:extLst>
              <a:ext uri="{FF2B5EF4-FFF2-40B4-BE49-F238E27FC236}">
                <a16:creationId xmlns:a16="http://schemas.microsoft.com/office/drawing/2014/main" id="{18B69C53-5F25-40D7-B83A-B8939A2E9061}"/>
              </a:ext>
            </a:extLst>
          </p:cNvPr>
          <p:cNvSpPr txBox="1">
            <a:spLocks noChangeArrowheads="1"/>
          </p:cNvSpPr>
          <p:nvPr/>
        </p:nvSpPr>
        <p:spPr bwMode="auto">
          <a:xfrm>
            <a:off x="358775" y="784225"/>
            <a:ext cx="8174038" cy="1200329"/>
          </a:xfrm>
          <a:prstGeom prst="rect">
            <a:avLst/>
          </a:prstGeom>
          <a:noFill/>
          <a:ln w="9525" algn="ctr">
            <a:noFill/>
            <a:miter lim="800000"/>
            <a:headEnd/>
            <a:tailEnd/>
          </a:ln>
        </p:spPr>
        <p:txBody>
          <a:bodyPr wrap="square">
            <a:spAutoFit/>
          </a:bodyPr>
          <a:lstStyle>
            <a:defPPr>
              <a:defRPr lang="en-US"/>
            </a:defPPr>
            <a:lvl1pPr algn="l" rtl="0" fontAlgn="base">
              <a:spcBef>
                <a:spcPct val="50000"/>
              </a:spcBef>
              <a:spcAft>
                <a:spcPct val="0"/>
              </a:spcAft>
              <a:defRPr sz="2400" kern="1200">
                <a:solidFill>
                  <a:srgbClr val="010066"/>
                </a:solidFill>
                <a:latin typeface="Arial" charset="0"/>
                <a:ea typeface="+mn-ea"/>
                <a:cs typeface="+mn-cs"/>
              </a:defRPr>
            </a:lvl1pPr>
            <a:lvl2pPr marL="457200" algn="l" rtl="0" fontAlgn="base">
              <a:spcBef>
                <a:spcPct val="50000"/>
              </a:spcBef>
              <a:spcAft>
                <a:spcPct val="0"/>
              </a:spcAft>
              <a:defRPr sz="2400" kern="1200">
                <a:solidFill>
                  <a:srgbClr val="010066"/>
                </a:solidFill>
                <a:latin typeface="Arial" charset="0"/>
                <a:ea typeface="+mn-ea"/>
                <a:cs typeface="+mn-cs"/>
              </a:defRPr>
            </a:lvl2pPr>
            <a:lvl3pPr marL="914400" algn="l" rtl="0" fontAlgn="base">
              <a:spcBef>
                <a:spcPct val="50000"/>
              </a:spcBef>
              <a:spcAft>
                <a:spcPct val="0"/>
              </a:spcAft>
              <a:defRPr sz="2400" kern="1200">
                <a:solidFill>
                  <a:srgbClr val="010066"/>
                </a:solidFill>
                <a:latin typeface="Arial" charset="0"/>
                <a:ea typeface="+mn-ea"/>
                <a:cs typeface="+mn-cs"/>
              </a:defRPr>
            </a:lvl3pPr>
            <a:lvl4pPr marL="1371600" algn="l" rtl="0" fontAlgn="base">
              <a:spcBef>
                <a:spcPct val="50000"/>
              </a:spcBef>
              <a:spcAft>
                <a:spcPct val="0"/>
              </a:spcAft>
              <a:defRPr sz="2400" kern="1200">
                <a:solidFill>
                  <a:srgbClr val="010066"/>
                </a:solidFill>
                <a:latin typeface="Arial" charset="0"/>
                <a:ea typeface="+mn-ea"/>
                <a:cs typeface="+mn-cs"/>
              </a:defRPr>
            </a:lvl4pPr>
            <a:lvl5pPr marL="1828800" algn="l" rtl="0" fontAlgn="base">
              <a:spcBef>
                <a:spcPct val="50000"/>
              </a:spcBef>
              <a:spcAft>
                <a:spcPct val="0"/>
              </a:spcAft>
              <a:defRPr sz="2400" kern="1200">
                <a:solidFill>
                  <a:srgbClr val="010066"/>
                </a:solidFill>
                <a:latin typeface="Arial" charset="0"/>
                <a:ea typeface="+mn-ea"/>
                <a:cs typeface="+mn-cs"/>
              </a:defRPr>
            </a:lvl5pPr>
            <a:lvl6pPr marL="2286000" algn="l" defTabSz="914400" rtl="0" eaLnBrk="1" latinLnBrk="0" hangingPunct="1">
              <a:defRPr sz="2400" kern="1200">
                <a:solidFill>
                  <a:srgbClr val="010066"/>
                </a:solidFill>
                <a:latin typeface="Arial" charset="0"/>
                <a:ea typeface="+mn-ea"/>
                <a:cs typeface="+mn-cs"/>
              </a:defRPr>
            </a:lvl6pPr>
            <a:lvl7pPr marL="2743200" algn="l" defTabSz="914400" rtl="0" eaLnBrk="1" latinLnBrk="0" hangingPunct="1">
              <a:defRPr sz="2400" kern="1200">
                <a:solidFill>
                  <a:srgbClr val="010066"/>
                </a:solidFill>
                <a:latin typeface="Arial" charset="0"/>
                <a:ea typeface="+mn-ea"/>
                <a:cs typeface="+mn-cs"/>
              </a:defRPr>
            </a:lvl7pPr>
            <a:lvl8pPr marL="3200400" algn="l" defTabSz="914400" rtl="0" eaLnBrk="1" latinLnBrk="0" hangingPunct="1">
              <a:defRPr sz="2400" kern="1200">
                <a:solidFill>
                  <a:srgbClr val="010066"/>
                </a:solidFill>
                <a:latin typeface="Arial" charset="0"/>
                <a:ea typeface="+mn-ea"/>
                <a:cs typeface="+mn-cs"/>
              </a:defRPr>
            </a:lvl8pPr>
            <a:lvl9pPr marL="3657600" algn="l" defTabSz="914400" rtl="0" eaLnBrk="1" latinLnBrk="0" hangingPunct="1">
              <a:defRPr sz="2400" kern="1200">
                <a:solidFill>
                  <a:srgbClr val="010066"/>
                </a:solidFill>
                <a:latin typeface="Arial" charset="0"/>
                <a:ea typeface="+mn-ea"/>
                <a:cs typeface="+mn-cs"/>
              </a:defRPr>
            </a:lvl9pPr>
          </a:lstStyle>
          <a:p>
            <a:r>
              <a:rPr lang="en-US" dirty="0"/>
              <a:t>Ocean water at the poles is colder due to the effect of insolation on the Earth’s surface temperatures. However, polar ocean water is also saltier.</a:t>
            </a:r>
          </a:p>
        </p:txBody>
      </p:sp>
      <p:sp>
        <p:nvSpPr>
          <p:cNvPr id="4" name="Text Box 7">
            <a:extLst>
              <a:ext uri="{FF2B5EF4-FFF2-40B4-BE49-F238E27FC236}">
                <a16:creationId xmlns:a16="http://schemas.microsoft.com/office/drawing/2014/main" id="{FCBE9708-169C-46C7-8A51-06D7F4C9E897}"/>
              </a:ext>
            </a:extLst>
          </p:cNvPr>
          <p:cNvSpPr txBox="1">
            <a:spLocks noChangeArrowheads="1"/>
          </p:cNvSpPr>
          <p:nvPr/>
        </p:nvSpPr>
        <p:spPr bwMode="auto">
          <a:xfrm>
            <a:off x="358775" y="3451682"/>
            <a:ext cx="817244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Salty water is denser than less salty water.</a:t>
            </a:r>
          </a:p>
          <a:p>
            <a:pPr eaLnBrk="1" hangingPunct="1"/>
            <a:r>
              <a:rPr lang="en-GB" altLang="en-US" dirty="0"/>
              <a:t>This dense water sinks and warmer water</a:t>
            </a:r>
          </a:p>
          <a:p>
            <a:pPr eaLnBrk="1" hangingPunct="1"/>
            <a:r>
              <a:rPr lang="en-GB" altLang="en-US" dirty="0"/>
              <a:t>from near the Equator moves to fill the gap.</a:t>
            </a:r>
          </a:p>
          <a:p>
            <a:pPr eaLnBrk="1" hangingPunct="1"/>
            <a:r>
              <a:rPr lang="en-GB" altLang="en-US" dirty="0"/>
              <a:t>The resulting deep current moves</a:t>
            </a:r>
          </a:p>
          <a:p>
            <a:pPr eaLnBrk="1" hangingPunct="1"/>
            <a:r>
              <a:rPr lang="en-GB" altLang="en-US" dirty="0"/>
              <a:t>water around the world’s oceans,</a:t>
            </a:r>
          </a:p>
          <a:p>
            <a:pPr eaLnBrk="1" hangingPunct="1"/>
            <a:r>
              <a:rPr lang="en-GB" altLang="en-US" dirty="0"/>
              <a:t>and is often called the </a:t>
            </a:r>
            <a:r>
              <a:rPr lang="en-GB" altLang="en-US" b="1" dirty="0">
                <a:solidFill>
                  <a:srgbClr val="B80303"/>
                </a:solidFill>
              </a:rPr>
              <a:t>global</a:t>
            </a:r>
          </a:p>
          <a:p>
            <a:pPr eaLnBrk="1" hangingPunct="1"/>
            <a:r>
              <a:rPr lang="en-GB" altLang="en-US" b="1" dirty="0">
                <a:solidFill>
                  <a:srgbClr val="B80303"/>
                </a:solidFill>
              </a:rPr>
              <a:t>ocean conveyor belt</a:t>
            </a:r>
            <a:r>
              <a:rPr lang="en-GB" altLang="en-US" dirty="0"/>
              <a:t>.</a:t>
            </a:r>
            <a:endParaRPr lang="en-US" altLang="en-US" dirty="0"/>
          </a:p>
        </p:txBody>
      </p:sp>
      <p:sp>
        <p:nvSpPr>
          <p:cNvPr id="6" name="Text Box 6">
            <a:extLst>
              <a:ext uri="{FF2B5EF4-FFF2-40B4-BE49-F238E27FC236}">
                <a16:creationId xmlns:a16="http://schemas.microsoft.com/office/drawing/2014/main" id="{D978ECB7-647F-4312-B4E3-B0B25CE8CBD7}"/>
              </a:ext>
            </a:extLst>
          </p:cNvPr>
          <p:cNvSpPr txBox="1">
            <a:spLocks noChangeArrowheads="1"/>
          </p:cNvSpPr>
          <p:nvPr/>
        </p:nvSpPr>
        <p:spPr bwMode="auto">
          <a:xfrm>
            <a:off x="358775" y="2117954"/>
            <a:ext cx="8174038" cy="1200329"/>
          </a:xfrm>
          <a:prstGeom prst="rect">
            <a:avLst/>
          </a:prstGeom>
          <a:noFill/>
          <a:ln w="9525" algn="ctr">
            <a:noFill/>
            <a:miter lim="800000"/>
            <a:headEnd/>
            <a:tailEnd/>
          </a:ln>
        </p:spPr>
        <p:txBody>
          <a:bodyPr wrap="square">
            <a:spAutoFit/>
          </a:bodyPr>
          <a:lstStyle>
            <a:defPPr>
              <a:defRPr lang="en-US"/>
            </a:defPPr>
            <a:lvl1pPr algn="l" rtl="0" fontAlgn="base">
              <a:spcBef>
                <a:spcPct val="50000"/>
              </a:spcBef>
              <a:spcAft>
                <a:spcPct val="0"/>
              </a:spcAft>
              <a:defRPr sz="2400" kern="1200">
                <a:solidFill>
                  <a:srgbClr val="010066"/>
                </a:solidFill>
                <a:latin typeface="Arial" charset="0"/>
                <a:ea typeface="+mn-ea"/>
                <a:cs typeface="+mn-cs"/>
              </a:defRPr>
            </a:lvl1pPr>
            <a:lvl2pPr marL="457200" algn="l" rtl="0" fontAlgn="base">
              <a:spcBef>
                <a:spcPct val="50000"/>
              </a:spcBef>
              <a:spcAft>
                <a:spcPct val="0"/>
              </a:spcAft>
              <a:defRPr sz="2400" kern="1200">
                <a:solidFill>
                  <a:srgbClr val="010066"/>
                </a:solidFill>
                <a:latin typeface="Arial" charset="0"/>
                <a:ea typeface="+mn-ea"/>
                <a:cs typeface="+mn-cs"/>
              </a:defRPr>
            </a:lvl2pPr>
            <a:lvl3pPr marL="914400" algn="l" rtl="0" fontAlgn="base">
              <a:spcBef>
                <a:spcPct val="50000"/>
              </a:spcBef>
              <a:spcAft>
                <a:spcPct val="0"/>
              </a:spcAft>
              <a:defRPr sz="2400" kern="1200">
                <a:solidFill>
                  <a:srgbClr val="010066"/>
                </a:solidFill>
                <a:latin typeface="Arial" charset="0"/>
                <a:ea typeface="+mn-ea"/>
                <a:cs typeface="+mn-cs"/>
              </a:defRPr>
            </a:lvl3pPr>
            <a:lvl4pPr marL="1371600" algn="l" rtl="0" fontAlgn="base">
              <a:spcBef>
                <a:spcPct val="50000"/>
              </a:spcBef>
              <a:spcAft>
                <a:spcPct val="0"/>
              </a:spcAft>
              <a:defRPr sz="2400" kern="1200">
                <a:solidFill>
                  <a:srgbClr val="010066"/>
                </a:solidFill>
                <a:latin typeface="Arial" charset="0"/>
                <a:ea typeface="+mn-ea"/>
                <a:cs typeface="+mn-cs"/>
              </a:defRPr>
            </a:lvl4pPr>
            <a:lvl5pPr marL="1828800" algn="l" rtl="0" fontAlgn="base">
              <a:spcBef>
                <a:spcPct val="50000"/>
              </a:spcBef>
              <a:spcAft>
                <a:spcPct val="0"/>
              </a:spcAft>
              <a:defRPr sz="2400" kern="1200">
                <a:solidFill>
                  <a:srgbClr val="010066"/>
                </a:solidFill>
                <a:latin typeface="Arial" charset="0"/>
                <a:ea typeface="+mn-ea"/>
                <a:cs typeface="+mn-cs"/>
              </a:defRPr>
            </a:lvl5pPr>
            <a:lvl6pPr marL="2286000" algn="l" defTabSz="914400" rtl="0" eaLnBrk="1" latinLnBrk="0" hangingPunct="1">
              <a:defRPr sz="2400" kern="1200">
                <a:solidFill>
                  <a:srgbClr val="010066"/>
                </a:solidFill>
                <a:latin typeface="Arial" charset="0"/>
                <a:ea typeface="+mn-ea"/>
                <a:cs typeface="+mn-cs"/>
              </a:defRPr>
            </a:lvl6pPr>
            <a:lvl7pPr marL="2743200" algn="l" defTabSz="914400" rtl="0" eaLnBrk="1" latinLnBrk="0" hangingPunct="1">
              <a:defRPr sz="2400" kern="1200">
                <a:solidFill>
                  <a:srgbClr val="010066"/>
                </a:solidFill>
                <a:latin typeface="Arial" charset="0"/>
                <a:ea typeface="+mn-ea"/>
                <a:cs typeface="+mn-cs"/>
              </a:defRPr>
            </a:lvl7pPr>
            <a:lvl8pPr marL="3200400" algn="l" defTabSz="914400" rtl="0" eaLnBrk="1" latinLnBrk="0" hangingPunct="1">
              <a:defRPr sz="2400" kern="1200">
                <a:solidFill>
                  <a:srgbClr val="010066"/>
                </a:solidFill>
                <a:latin typeface="Arial" charset="0"/>
                <a:ea typeface="+mn-ea"/>
                <a:cs typeface="+mn-cs"/>
              </a:defRPr>
            </a:lvl8pPr>
            <a:lvl9pPr marL="3657600" algn="l" defTabSz="914400" rtl="0" eaLnBrk="1" latinLnBrk="0" hangingPunct="1">
              <a:defRPr sz="2400" kern="1200">
                <a:solidFill>
                  <a:srgbClr val="010066"/>
                </a:solidFill>
                <a:latin typeface="Arial" charset="0"/>
                <a:ea typeface="+mn-ea"/>
                <a:cs typeface="+mn-cs"/>
              </a:defRPr>
            </a:lvl9pPr>
          </a:lstStyle>
          <a:p>
            <a:r>
              <a:rPr lang="en-US" dirty="0"/>
              <a:t>When water freezes, it forms </a:t>
            </a:r>
            <a:r>
              <a:rPr lang="en-US" b="1" dirty="0">
                <a:solidFill>
                  <a:srgbClr val="B80303"/>
                </a:solidFill>
              </a:rPr>
              <a:t>ice crystals </a:t>
            </a:r>
            <a:r>
              <a:rPr lang="en-US" dirty="0"/>
              <a:t>that have little room for salt molecules. The salt is left in the liquid seawater, resulting in areas with high salinity.</a:t>
            </a:r>
          </a:p>
        </p:txBody>
      </p:sp>
      <p:pic>
        <p:nvPicPr>
          <p:cNvPr id="7" name="Picture 19">
            <a:hlinkClick r:id="" action="ppaction://hlinkshowjump?jump=nextslide"/>
            <a:extLst>
              <a:ext uri="{FF2B5EF4-FFF2-40B4-BE49-F238E27FC236}">
                <a16:creationId xmlns:a16="http://schemas.microsoft.com/office/drawing/2014/main" id="{822FD548-809C-4BA0-908A-690EDDA7EE7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90" y="6177471"/>
            <a:ext cx="630237" cy="554608"/>
          </a:xfrm>
          <a:prstGeom prst="rect">
            <a:avLst/>
          </a:prstGeom>
          <a:noFill/>
          <a:ln w="9525">
            <a:noFill/>
            <a:miter lim="800000"/>
            <a:headEnd/>
            <a:tailEnd/>
          </a:ln>
        </p:spPr>
      </p:pic>
    </p:spTree>
    <p:extLst>
      <p:ext uri="{BB962C8B-B14F-4D97-AF65-F5344CB8AC3E}">
        <p14:creationId xmlns:p14="http://schemas.microsoft.com/office/powerpoint/2010/main" val="378282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5F830DD-B985-45DB-86A0-0A164BB3F727}"/>
              </a:ext>
            </a:extLst>
          </p:cNvPr>
          <p:cNvSpPr>
            <a:spLocks noGrp="1" noChangeArrowheads="1"/>
          </p:cNvSpPr>
          <p:nvPr>
            <p:ph type="title"/>
          </p:nvPr>
        </p:nvSpPr>
        <p:spPr/>
        <p:txBody>
          <a:bodyPr/>
          <a:lstStyle/>
          <a:p>
            <a:pPr eaLnBrk="1" hangingPunct="1"/>
            <a:r>
              <a:rPr lang="en-GB" altLang="en-US"/>
              <a:t>Thermohaline circulation</a:t>
            </a:r>
            <a:endParaRPr lang="en-US" altLang="en-US"/>
          </a:p>
        </p:txBody>
      </p:sp>
      <p:sp>
        <p:nvSpPr>
          <p:cNvPr id="17411" name="Text Box 7">
            <a:extLst>
              <a:ext uri="{FF2B5EF4-FFF2-40B4-BE49-F238E27FC236}">
                <a16:creationId xmlns:a16="http://schemas.microsoft.com/office/drawing/2014/main" id="{401BCADD-86F3-4334-B979-5C03E800AC2A}"/>
              </a:ext>
            </a:extLst>
          </p:cNvPr>
          <p:cNvSpPr txBox="1">
            <a:spLocks noChangeArrowheads="1"/>
          </p:cNvSpPr>
          <p:nvPr/>
        </p:nvSpPr>
        <p:spPr bwMode="auto">
          <a:xfrm>
            <a:off x="360364" y="782640"/>
            <a:ext cx="817244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This image shows the major warm and cold currents of the global ocean conveyor belt. This process can be called </a:t>
            </a:r>
            <a:r>
              <a:rPr lang="en-GB" altLang="en-US" b="1" dirty="0">
                <a:solidFill>
                  <a:srgbClr val="B80303"/>
                </a:solidFill>
              </a:rPr>
              <a:t>thermohaline circulation</a:t>
            </a:r>
            <a:r>
              <a:rPr lang="en-GB" altLang="en-US" dirty="0"/>
              <a:t>.</a:t>
            </a:r>
            <a:endParaRPr lang="en-US" altLang="en-US" dirty="0"/>
          </a:p>
        </p:txBody>
      </p:sp>
      <p:pic>
        <p:nvPicPr>
          <p:cNvPr id="1008655" name="Picture 15" descr="E265033small">
            <a:extLst>
              <a:ext uri="{FF2B5EF4-FFF2-40B4-BE49-F238E27FC236}">
                <a16:creationId xmlns:a16="http://schemas.microsoft.com/office/drawing/2014/main" id="{715EE832-D4BE-4886-B901-849000D745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315" b="4988"/>
          <a:stretch>
            <a:fillRect/>
          </a:stretch>
        </p:blipFill>
        <p:spPr bwMode="auto">
          <a:xfrm>
            <a:off x="366416" y="2243322"/>
            <a:ext cx="8411168" cy="354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notes_icon">
            <a:extLst>
              <a:ext uri="{FF2B5EF4-FFF2-40B4-BE49-F238E27FC236}">
                <a16:creationId xmlns:a16="http://schemas.microsoft.com/office/drawing/2014/main" id="{E0F75998-5D6F-4381-9B55-E1D197108E2A}"/>
              </a:ext>
            </a:extLst>
          </p:cNvPr>
          <p:cNvPicPr>
            <a:picLocks noChangeAspect="1" noChangeArrowheads="1"/>
          </p:cNvPicPr>
          <p:nvPr/>
        </p:nvPicPr>
        <p:blipFill>
          <a:blip r:embed="rId4" cstate="print"/>
          <a:srcRect/>
          <a:stretch>
            <a:fillRect/>
          </a:stretch>
        </p:blipFill>
        <p:spPr bwMode="auto">
          <a:xfrm>
            <a:off x="8532815" y="134937"/>
            <a:ext cx="442913" cy="387350"/>
          </a:xfrm>
          <a:prstGeom prst="rect">
            <a:avLst/>
          </a:prstGeom>
          <a:noFill/>
          <a:ln w="9525">
            <a:noFill/>
            <a:miter lim="800000"/>
            <a:headEnd/>
            <a:tailEnd/>
          </a:ln>
        </p:spPr>
      </p:pic>
      <p:pic>
        <p:nvPicPr>
          <p:cNvPr id="9" name="Picture 19">
            <a:hlinkClick r:id="" action="ppaction://hlinkshowjump?jump=nextslide"/>
            <a:extLst>
              <a:ext uri="{FF2B5EF4-FFF2-40B4-BE49-F238E27FC236}">
                <a16:creationId xmlns:a16="http://schemas.microsoft.com/office/drawing/2014/main" id="{E4105FBF-75B8-4615-9651-D5AE6238990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90" y="6177471"/>
            <a:ext cx="630237" cy="554608"/>
          </a:xfrm>
          <a:prstGeom prst="rect">
            <a:avLst/>
          </a:prstGeom>
          <a:noFill/>
          <a:ln w="9525">
            <a:noFill/>
            <a:miter lim="800000"/>
            <a:headEnd/>
            <a:tailEnd/>
          </a:ln>
        </p:spPr>
      </p:pic>
    </p:spTree>
    <p:extLst>
      <p:ext uri="{BB962C8B-B14F-4D97-AF65-F5344CB8AC3E}">
        <p14:creationId xmlns:p14="http://schemas.microsoft.com/office/powerpoint/2010/main" val="4239198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086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9E356D-0001-4A17-B82A-A4DADBC4A884}"/>
              </a:ext>
            </a:extLst>
          </p:cNvPr>
          <p:cNvSpPr>
            <a:spLocks noGrp="1"/>
          </p:cNvSpPr>
          <p:nvPr>
            <p:ph type="title"/>
          </p:nvPr>
        </p:nvSpPr>
        <p:spPr/>
        <p:txBody>
          <a:bodyPr/>
          <a:lstStyle/>
          <a:p>
            <a:r>
              <a:rPr lang="en-GB" dirty="0"/>
              <a:t>Ocean currents</a:t>
            </a:r>
          </a:p>
        </p:txBody>
      </p:sp>
      <p:sp>
        <p:nvSpPr>
          <p:cNvPr id="4" name="Text Box 7">
            <a:extLst>
              <a:ext uri="{FF2B5EF4-FFF2-40B4-BE49-F238E27FC236}">
                <a16:creationId xmlns:a16="http://schemas.microsoft.com/office/drawing/2014/main" id="{7C76F79C-F15C-414D-953A-3A262A601842}"/>
              </a:ext>
            </a:extLst>
          </p:cNvPr>
          <p:cNvSpPr txBox="1">
            <a:spLocks noChangeArrowheads="1"/>
          </p:cNvSpPr>
          <p:nvPr/>
        </p:nvSpPr>
        <p:spPr bwMode="auto">
          <a:xfrm>
            <a:off x="360364" y="782640"/>
            <a:ext cx="817244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Ocean currents have a big effect on climate: warm currents keep coastal areas and islands </a:t>
            </a:r>
            <a:r>
              <a:rPr lang="en-GB" altLang="en-US" b="1" dirty="0">
                <a:solidFill>
                  <a:srgbClr val="B80303"/>
                </a:solidFill>
              </a:rPr>
              <a:t>temperate</a:t>
            </a:r>
            <a:r>
              <a:rPr lang="en-GB" altLang="en-US" dirty="0"/>
              <a:t>, whereas cold currents do the opposite.</a:t>
            </a:r>
            <a:endParaRPr lang="en-US" altLang="en-US" dirty="0"/>
          </a:p>
        </p:txBody>
      </p:sp>
      <p:sp>
        <p:nvSpPr>
          <p:cNvPr id="5" name="Text Box 7">
            <a:extLst>
              <a:ext uri="{FF2B5EF4-FFF2-40B4-BE49-F238E27FC236}">
                <a16:creationId xmlns:a16="http://schemas.microsoft.com/office/drawing/2014/main" id="{73B5C303-AE79-48A6-A371-5ADAE47D6C06}"/>
              </a:ext>
            </a:extLst>
          </p:cNvPr>
          <p:cNvSpPr txBox="1">
            <a:spLocks noChangeArrowheads="1"/>
          </p:cNvSpPr>
          <p:nvPr/>
        </p:nvSpPr>
        <p:spPr bwMode="auto">
          <a:xfrm>
            <a:off x="358775" y="2165130"/>
            <a:ext cx="439102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The </a:t>
            </a:r>
            <a:r>
              <a:rPr lang="en-GB" altLang="en-US" b="1" dirty="0">
                <a:solidFill>
                  <a:srgbClr val="B80303"/>
                </a:solidFill>
              </a:rPr>
              <a:t>California Current </a:t>
            </a:r>
            <a:r>
              <a:rPr lang="en-GB" altLang="en-US" dirty="0"/>
              <a:t>is an example of a major oceanic current. It brings water from the north coast of Alaska south towards the west coast.</a:t>
            </a:r>
            <a:endParaRPr lang="en-US" altLang="en-US" dirty="0"/>
          </a:p>
        </p:txBody>
      </p:sp>
      <p:sp>
        <p:nvSpPr>
          <p:cNvPr id="6" name="Text Box 7">
            <a:extLst>
              <a:ext uri="{FF2B5EF4-FFF2-40B4-BE49-F238E27FC236}">
                <a16:creationId xmlns:a16="http://schemas.microsoft.com/office/drawing/2014/main" id="{D4ADEF84-A287-490B-B2DD-893BC90D7FB2}"/>
              </a:ext>
            </a:extLst>
          </p:cNvPr>
          <p:cNvSpPr txBox="1">
            <a:spLocks noChangeArrowheads="1"/>
          </p:cNvSpPr>
          <p:nvPr/>
        </p:nvSpPr>
        <p:spPr bwMode="auto">
          <a:xfrm>
            <a:off x="360365" y="4286283"/>
            <a:ext cx="4391023" cy="830997"/>
          </a:xfrm>
          <a:prstGeom prst="rect">
            <a:avLst/>
          </a:prstGeom>
          <a:solidFill>
            <a:srgbClr val="FDD9D9"/>
          </a:solidFill>
          <a:ln>
            <a:noFill/>
          </a:ln>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What effect do you think this has on California’s climate?</a:t>
            </a:r>
            <a:endParaRPr lang="en-US" altLang="en-US" dirty="0"/>
          </a:p>
        </p:txBody>
      </p:sp>
      <p:pic>
        <p:nvPicPr>
          <p:cNvPr id="7" name="Picture 6">
            <a:extLst>
              <a:ext uri="{FF2B5EF4-FFF2-40B4-BE49-F238E27FC236}">
                <a16:creationId xmlns:a16="http://schemas.microsoft.com/office/drawing/2014/main" id="{4C860746-EA53-4FE5-AAE7-CDAA5A6D60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1388" y="1717656"/>
            <a:ext cx="3781425" cy="4314825"/>
          </a:xfrm>
          <a:prstGeom prst="rect">
            <a:avLst/>
          </a:prstGeom>
        </p:spPr>
      </p:pic>
      <p:pic>
        <p:nvPicPr>
          <p:cNvPr id="8" name="Picture 19">
            <a:hlinkClick r:id="" action="ppaction://hlinkshowjump?jump=nextslide"/>
            <a:extLst>
              <a:ext uri="{FF2B5EF4-FFF2-40B4-BE49-F238E27FC236}">
                <a16:creationId xmlns:a16="http://schemas.microsoft.com/office/drawing/2014/main" id="{4EC405F0-E8DB-4A9D-A26F-D9989FF3204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90" y="6177471"/>
            <a:ext cx="630237" cy="554608"/>
          </a:xfrm>
          <a:prstGeom prst="rect">
            <a:avLst/>
          </a:prstGeom>
          <a:noFill/>
          <a:ln w="9525">
            <a:noFill/>
            <a:miter lim="800000"/>
            <a:headEnd/>
            <a:tailEnd/>
          </a:ln>
        </p:spPr>
      </p:pic>
      <p:sp>
        <p:nvSpPr>
          <p:cNvPr id="9" name="Text Box 7">
            <a:extLst>
              <a:ext uri="{FF2B5EF4-FFF2-40B4-BE49-F238E27FC236}">
                <a16:creationId xmlns:a16="http://schemas.microsoft.com/office/drawing/2014/main" id="{270900D9-464B-43D0-BB5A-BF2E8548199B}"/>
              </a:ext>
            </a:extLst>
          </p:cNvPr>
          <p:cNvSpPr txBox="1">
            <a:spLocks noChangeArrowheads="1"/>
          </p:cNvSpPr>
          <p:nvPr/>
        </p:nvSpPr>
        <p:spPr bwMode="auto">
          <a:xfrm>
            <a:off x="358775" y="5299441"/>
            <a:ext cx="5165725" cy="830997"/>
          </a:xfrm>
          <a:prstGeom prst="rect">
            <a:avLst/>
          </a:prstGeom>
          <a:solidFill>
            <a:srgbClr val="FDD9D9"/>
          </a:solidFill>
          <a:ln>
            <a:noFill/>
          </a:ln>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What would happen if the California Current were to change course?</a:t>
            </a:r>
            <a:endParaRPr lang="en-US" altLang="en-US" dirty="0"/>
          </a:p>
        </p:txBody>
      </p:sp>
      <p:pic>
        <p:nvPicPr>
          <p:cNvPr id="10" name="Picture 5" descr="notes_icon">
            <a:extLst>
              <a:ext uri="{FF2B5EF4-FFF2-40B4-BE49-F238E27FC236}">
                <a16:creationId xmlns:a16="http://schemas.microsoft.com/office/drawing/2014/main" id="{44487760-7505-44AF-B975-5FB491DB82A4}"/>
              </a:ext>
            </a:extLst>
          </p:cNvPr>
          <p:cNvPicPr>
            <a:picLocks noChangeAspect="1" noChangeArrowheads="1"/>
          </p:cNvPicPr>
          <p:nvPr/>
        </p:nvPicPr>
        <p:blipFill>
          <a:blip r:embed="rId5" cstate="print"/>
          <a:srcRect/>
          <a:stretch>
            <a:fillRect/>
          </a:stretch>
        </p:blipFill>
        <p:spPr bwMode="auto">
          <a:xfrm>
            <a:off x="8532815" y="134937"/>
            <a:ext cx="442913" cy="387350"/>
          </a:xfrm>
          <a:prstGeom prst="rect">
            <a:avLst/>
          </a:prstGeom>
          <a:noFill/>
          <a:ln w="9525">
            <a:noFill/>
            <a:miter lim="800000"/>
            <a:headEnd/>
            <a:tailEnd/>
          </a:ln>
        </p:spPr>
      </p:pic>
      <p:pic>
        <p:nvPicPr>
          <p:cNvPr id="11" name="Picture 9">
            <a:extLst>
              <a:ext uri="{FF2B5EF4-FFF2-40B4-BE49-F238E27FC236}">
                <a16:creationId xmlns:a16="http://schemas.microsoft.com/office/drawing/2014/main" id="{77C011FA-F5DA-474C-8936-A3A90CE6999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73733" y="86520"/>
            <a:ext cx="442911" cy="516730"/>
          </a:xfrm>
          <a:prstGeom prst="rect">
            <a:avLst/>
          </a:prstGeom>
          <a:noFill/>
          <a:ln w="9525">
            <a:noFill/>
            <a:miter lim="800000"/>
            <a:headEnd/>
            <a:tailEnd/>
          </a:ln>
        </p:spPr>
      </p:pic>
    </p:spTree>
    <p:extLst>
      <p:ext uri="{BB962C8B-B14F-4D97-AF65-F5344CB8AC3E}">
        <p14:creationId xmlns:p14="http://schemas.microsoft.com/office/powerpoint/2010/main" val="9490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CCB99-43C7-4B88-9A32-7C5BFFD6208F}"/>
              </a:ext>
            </a:extLst>
          </p:cNvPr>
          <p:cNvSpPr>
            <a:spLocks noGrp="1"/>
          </p:cNvSpPr>
          <p:nvPr>
            <p:ph type="title"/>
          </p:nvPr>
        </p:nvSpPr>
        <p:spPr/>
        <p:txBody>
          <a:bodyPr/>
          <a:lstStyle/>
          <a:p>
            <a:r>
              <a:rPr lang="en-GB" dirty="0"/>
              <a:t>What processes can affect the climate?</a:t>
            </a:r>
          </a:p>
        </p:txBody>
      </p:sp>
      <p:sp>
        <p:nvSpPr>
          <p:cNvPr id="3" name="Text Box 6">
            <a:extLst>
              <a:ext uri="{FF2B5EF4-FFF2-40B4-BE49-F238E27FC236}">
                <a16:creationId xmlns:a16="http://schemas.microsoft.com/office/drawing/2014/main" id="{02860AED-C323-4D8C-BC63-136181D3861D}"/>
              </a:ext>
            </a:extLst>
          </p:cNvPr>
          <p:cNvSpPr txBox="1">
            <a:spLocks noChangeArrowheads="1"/>
          </p:cNvSpPr>
          <p:nvPr/>
        </p:nvSpPr>
        <p:spPr bwMode="auto">
          <a:xfrm>
            <a:off x="358775" y="784225"/>
            <a:ext cx="8174038" cy="1569660"/>
          </a:xfrm>
          <a:prstGeom prst="rect">
            <a:avLst/>
          </a:prstGeom>
          <a:noFill/>
          <a:ln w="9525" algn="ctr">
            <a:noFill/>
            <a:miter lim="800000"/>
            <a:headEnd/>
            <a:tailEnd/>
          </a:ln>
        </p:spPr>
        <p:txBody>
          <a:bodyPr wrap="square">
            <a:spAutoFit/>
          </a:bodyPr>
          <a:lstStyle>
            <a:defPPr>
              <a:defRPr lang="en-US"/>
            </a:defPPr>
            <a:lvl1pPr algn="l" rtl="0" fontAlgn="base">
              <a:spcBef>
                <a:spcPct val="50000"/>
              </a:spcBef>
              <a:spcAft>
                <a:spcPct val="0"/>
              </a:spcAft>
              <a:defRPr sz="2400" kern="1200">
                <a:solidFill>
                  <a:srgbClr val="010066"/>
                </a:solidFill>
                <a:latin typeface="Arial" charset="0"/>
                <a:ea typeface="+mn-ea"/>
                <a:cs typeface="+mn-cs"/>
              </a:defRPr>
            </a:lvl1pPr>
            <a:lvl2pPr marL="457200" algn="l" rtl="0" fontAlgn="base">
              <a:spcBef>
                <a:spcPct val="50000"/>
              </a:spcBef>
              <a:spcAft>
                <a:spcPct val="0"/>
              </a:spcAft>
              <a:defRPr sz="2400" kern="1200">
                <a:solidFill>
                  <a:srgbClr val="010066"/>
                </a:solidFill>
                <a:latin typeface="Arial" charset="0"/>
                <a:ea typeface="+mn-ea"/>
                <a:cs typeface="+mn-cs"/>
              </a:defRPr>
            </a:lvl2pPr>
            <a:lvl3pPr marL="914400" algn="l" rtl="0" fontAlgn="base">
              <a:spcBef>
                <a:spcPct val="50000"/>
              </a:spcBef>
              <a:spcAft>
                <a:spcPct val="0"/>
              </a:spcAft>
              <a:defRPr sz="2400" kern="1200">
                <a:solidFill>
                  <a:srgbClr val="010066"/>
                </a:solidFill>
                <a:latin typeface="Arial" charset="0"/>
                <a:ea typeface="+mn-ea"/>
                <a:cs typeface="+mn-cs"/>
              </a:defRPr>
            </a:lvl3pPr>
            <a:lvl4pPr marL="1371600" algn="l" rtl="0" fontAlgn="base">
              <a:spcBef>
                <a:spcPct val="50000"/>
              </a:spcBef>
              <a:spcAft>
                <a:spcPct val="0"/>
              </a:spcAft>
              <a:defRPr sz="2400" kern="1200">
                <a:solidFill>
                  <a:srgbClr val="010066"/>
                </a:solidFill>
                <a:latin typeface="Arial" charset="0"/>
                <a:ea typeface="+mn-ea"/>
                <a:cs typeface="+mn-cs"/>
              </a:defRPr>
            </a:lvl4pPr>
            <a:lvl5pPr marL="1828800" algn="l" rtl="0" fontAlgn="base">
              <a:spcBef>
                <a:spcPct val="50000"/>
              </a:spcBef>
              <a:spcAft>
                <a:spcPct val="0"/>
              </a:spcAft>
              <a:defRPr sz="2400" kern="1200">
                <a:solidFill>
                  <a:srgbClr val="010066"/>
                </a:solidFill>
                <a:latin typeface="Arial" charset="0"/>
                <a:ea typeface="+mn-ea"/>
                <a:cs typeface="+mn-cs"/>
              </a:defRPr>
            </a:lvl5pPr>
            <a:lvl6pPr marL="2286000" algn="l" defTabSz="914400" rtl="0" eaLnBrk="1" latinLnBrk="0" hangingPunct="1">
              <a:defRPr sz="2400" kern="1200">
                <a:solidFill>
                  <a:srgbClr val="010066"/>
                </a:solidFill>
                <a:latin typeface="Arial" charset="0"/>
                <a:ea typeface="+mn-ea"/>
                <a:cs typeface="+mn-cs"/>
              </a:defRPr>
            </a:lvl6pPr>
            <a:lvl7pPr marL="2743200" algn="l" defTabSz="914400" rtl="0" eaLnBrk="1" latinLnBrk="0" hangingPunct="1">
              <a:defRPr sz="2400" kern="1200">
                <a:solidFill>
                  <a:srgbClr val="010066"/>
                </a:solidFill>
                <a:latin typeface="Arial" charset="0"/>
                <a:ea typeface="+mn-ea"/>
                <a:cs typeface="+mn-cs"/>
              </a:defRPr>
            </a:lvl7pPr>
            <a:lvl8pPr marL="3200400" algn="l" defTabSz="914400" rtl="0" eaLnBrk="1" latinLnBrk="0" hangingPunct="1">
              <a:defRPr sz="2400" kern="1200">
                <a:solidFill>
                  <a:srgbClr val="010066"/>
                </a:solidFill>
                <a:latin typeface="Arial" charset="0"/>
                <a:ea typeface="+mn-ea"/>
                <a:cs typeface="+mn-cs"/>
              </a:defRPr>
            </a:lvl8pPr>
            <a:lvl9pPr marL="3657600" algn="l" defTabSz="914400" rtl="0" eaLnBrk="1" latinLnBrk="0" hangingPunct="1">
              <a:defRPr sz="2400" kern="1200">
                <a:solidFill>
                  <a:srgbClr val="010066"/>
                </a:solidFill>
                <a:latin typeface="Arial" charset="0"/>
                <a:ea typeface="+mn-ea"/>
                <a:cs typeface="+mn-cs"/>
              </a:defRPr>
            </a:lvl9pPr>
          </a:lstStyle>
          <a:p>
            <a:r>
              <a:rPr lang="en-US" dirty="0"/>
              <a:t>So far we have learned about the processes that have created habitable climates on Earth. However, climates are constantly changing, and there are a number of factors that can affect them, including:</a:t>
            </a:r>
          </a:p>
        </p:txBody>
      </p:sp>
      <p:sp>
        <p:nvSpPr>
          <p:cNvPr id="4" name="Text Box 14">
            <a:extLst>
              <a:ext uri="{FF2B5EF4-FFF2-40B4-BE49-F238E27FC236}">
                <a16:creationId xmlns:a16="http://schemas.microsoft.com/office/drawing/2014/main" id="{742DD5AD-963A-460B-A4B6-F5F997CF2C69}"/>
              </a:ext>
            </a:extLst>
          </p:cNvPr>
          <p:cNvSpPr txBox="1">
            <a:spLocks noChangeArrowheads="1"/>
          </p:cNvSpPr>
          <p:nvPr/>
        </p:nvSpPr>
        <p:spPr bwMode="auto">
          <a:xfrm>
            <a:off x="358775" y="2462142"/>
            <a:ext cx="47663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defTabSz="4211638" eaLnBrk="1" hangingPunct="1">
              <a:buClr>
                <a:srgbClr val="B80303"/>
              </a:buClr>
              <a:buSzPct val="100000"/>
              <a:buFont typeface="Wingdings" panose="05000000000000000000" pitchFamily="2" charset="2"/>
              <a:buChar char="l"/>
            </a:pPr>
            <a:r>
              <a:rPr lang="en-GB" altLang="en-US" dirty="0"/>
              <a:t>El Niño Southern Oscillation</a:t>
            </a:r>
            <a:endParaRPr lang="en-US" altLang="en-US" dirty="0"/>
          </a:p>
        </p:txBody>
      </p:sp>
      <p:sp>
        <p:nvSpPr>
          <p:cNvPr id="5" name="Text Box 14">
            <a:extLst>
              <a:ext uri="{FF2B5EF4-FFF2-40B4-BE49-F238E27FC236}">
                <a16:creationId xmlns:a16="http://schemas.microsoft.com/office/drawing/2014/main" id="{2F03EE8F-916B-4AE2-8E97-C9A05804DCA5}"/>
              </a:ext>
            </a:extLst>
          </p:cNvPr>
          <p:cNvSpPr txBox="1">
            <a:spLocks noChangeArrowheads="1"/>
          </p:cNvSpPr>
          <p:nvPr/>
        </p:nvSpPr>
        <p:spPr bwMode="auto">
          <a:xfrm>
            <a:off x="358775" y="3032064"/>
            <a:ext cx="47663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defTabSz="4211638" eaLnBrk="1" hangingPunct="1">
              <a:buClr>
                <a:srgbClr val="B80303"/>
              </a:buClr>
              <a:buSzPct val="100000"/>
              <a:buFont typeface="Wingdings" panose="05000000000000000000" pitchFamily="2" charset="2"/>
              <a:buChar char="l"/>
            </a:pPr>
            <a:r>
              <a:rPr lang="en-GB" altLang="en-US" dirty="0"/>
              <a:t>volcanic eruptions</a:t>
            </a:r>
            <a:endParaRPr lang="en-US" altLang="en-US" dirty="0"/>
          </a:p>
        </p:txBody>
      </p:sp>
      <p:sp>
        <p:nvSpPr>
          <p:cNvPr id="6" name="Text Box 14">
            <a:extLst>
              <a:ext uri="{FF2B5EF4-FFF2-40B4-BE49-F238E27FC236}">
                <a16:creationId xmlns:a16="http://schemas.microsoft.com/office/drawing/2014/main" id="{435205AB-D1DF-429B-BDEA-061F79DC5D85}"/>
              </a:ext>
            </a:extLst>
          </p:cNvPr>
          <p:cNvSpPr txBox="1">
            <a:spLocks noChangeArrowheads="1"/>
          </p:cNvSpPr>
          <p:nvPr/>
        </p:nvSpPr>
        <p:spPr bwMode="auto">
          <a:xfrm>
            <a:off x="358775" y="3601986"/>
            <a:ext cx="47663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defTabSz="4211638" eaLnBrk="1" hangingPunct="1">
              <a:buClr>
                <a:srgbClr val="B80303"/>
              </a:buClr>
              <a:buSzPct val="100000"/>
              <a:buFont typeface="Wingdings" panose="05000000000000000000" pitchFamily="2" charset="2"/>
              <a:buChar char="l"/>
            </a:pPr>
            <a:r>
              <a:rPr lang="en-GB" altLang="en-US" dirty="0"/>
              <a:t>human activity</a:t>
            </a:r>
            <a:endParaRPr lang="en-US" altLang="en-US" dirty="0"/>
          </a:p>
        </p:txBody>
      </p:sp>
      <p:sp>
        <p:nvSpPr>
          <p:cNvPr id="7" name="Text Box 14">
            <a:extLst>
              <a:ext uri="{FF2B5EF4-FFF2-40B4-BE49-F238E27FC236}">
                <a16:creationId xmlns:a16="http://schemas.microsoft.com/office/drawing/2014/main" id="{2648E0DE-6A69-4F9D-A2F5-BEB2AA7595A0}"/>
              </a:ext>
            </a:extLst>
          </p:cNvPr>
          <p:cNvSpPr txBox="1">
            <a:spLocks noChangeArrowheads="1"/>
          </p:cNvSpPr>
          <p:nvPr/>
        </p:nvSpPr>
        <p:spPr bwMode="auto">
          <a:xfrm>
            <a:off x="358775" y="4171908"/>
            <a:ext cx="47663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defTabSz="4211638" eaLnBrk="1" hangingPunct="1">
              <a:buClr>
                <a:srgbClr val="B80303"/>
              </a:buClr>
              <a:buSzPct val="100000"/>
              <a:buFont typeface="Wingdings" panose="05000000000000000000" pitchFamily="2" charset="2"/>
              <a:buChar char="l"/>
            </a:pPr>
            <a:r>
              <a:rPr lang="en-GB" altLang="en-US" dirty="0"/>
              <a:t>solar output</a:t>
            </a:r>
            <a:endParaRPr lang="en-US" altLang="en-US" dirty="0"/>
          </a:p>
        </p:txBody>
      </p:sp>
      <p:sp>
        <p:nvSpPr>
          <p:cNvPr id="8" name="Text Box 14">
            <a:extLst>
              <a:ext uri="{FF2B5EF4-FFF2-40B4-BE49-F238E27FC236}">
                <a16:creationId xmlns:a16="http://schemas.microsoft.com/office/drawing/2014/main" id="{23C24BB1-7D75-4DBF-BEE4-2B77D02E9F1F}"/>
              </a:ext>
            </a:extLst>
          </p:cNvPr>
          <p:cNvSpPr txBox="1">
            <a:spLocks noChangeArrowheads="1"/>
          </p:cNvSpPr>
          <p:nvPr/>
        </p:nvSpPr>
        <p:spPr bwMode="auto">
          <a:xfrm>
            <a:off x="358775" y="4741830"/>
            <a:ext cx="59048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defTabSz="4211638" eaLnBrk="1" hangingPunct="1">
              <a:buClr>
                <a:srgbClr val="B80303"/>
              </a:buClr>
              <a:buSzPct val="100000"/>
              <a:buFont typeface="Wingdings" panose="05000000000000000000" pitchFamily="2" charset="2"/>
              <a:buChar char="l"/>
            </a:pPr>
            <a:r>
              <a:rPr lang="en-GB" altLang="en-US" dirty="0"/>
              <a:t>changes to the Earth’s orbit or axis tilt.</a:t>
            </a:r>
            <a:endParaRPr lang="en-US" altLang="en-US" dirty="0"/>
          </a:p>
        </p:txBody>
      </p:sp>
      <p:sp>
        <p:nvSpPr>
          <p:cNvPr id="10" name="Text Box 7">
            <a:extLst>
              <a:ext uri="{FF2B5EF4-FFF2-40B4-BE49-F238E27FC236}">
                <a16:creationId xmlns:a16="http://schemas.microsoft.com/office/drawing/2014/main" id="{242FE99C-310E-44C6-9D45-AAF388B5BC0C}"/>
              </a:ext>
            </a:extLst>
          </p:cNvPr>
          <p:cNvSpPr txBox="1">
            <a:spLocks noChangeArrowheads="1"/>
          </p:cNvSpPr>
          <p:nvPr/>
        </p:nvSpPr>
        <p:spPr bwMode="auto">
          <a:xfrm>
            <a:off x="358775" y="5311753"/>
            <a:ext cx="4867981" cy="830997"/>
          </a:xfrm>
          <a:prstGeom prst="rect">
            <a:avLst/>
          </a:prstGeom>
          <a:solidFill>
            <a:srgbClr val="FDD9D9"/>
          </a:solidFill>
          <a:ln>
            <a:noFill/>
          </a:ln>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What do you already know about</a:t>
            </a:r>
          </a:p>
          <a:p>
            <a:pPr eaLnBrk="1" hangingPunct="1"/>
            <a:r>
              <a:rPr lang="en-GB" altLang="en-US" dirty="0"/>
              <a:t>these processes?</a:t>
            </a:r>
            <a:endParaRPr lang="en-US" altLang="en-US" dirty="0"/>
          </a:p>
        </p:txBody>
      </p:sp>
      <p:pic>
        <p:nvPicPr>
          <p:cNvPr id="12" name="Picture 11">
            <a:extLst>
              <a:ext uri="{FF2B5EF4-FFF2-40B4-BE49-F238E27FC236}">
                <a16:creationId xmlns:a16="http://schemas.microsoft.com/office/drawing/2014/main" id="{366E980E-ED86-40E4-B705-9CF134E385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5872" y="1819608"/>
            <a:ext cx="3118128" cy="4323142"/>
          </a:xfrm>
          <a:prstGeom prst="rect">
            <a:avLst/>
          </a:prstGeom>
        </p:spPr>
      </p:pic>
      <p:pic>
        <p:nvPicPr>
          <p:cNvPr id="13" name="Picture 19">
            <a:hlinkClick r:id="" action="ppaction://hlinkshowjump?jump=nextslide"/>
            <a:extLst>
              <a:ext uri="{FF2B5EF4-FFF2-40B4-BE49-F238E27FC236}">
                <a16:creationId xmlns:a16="http://schemas.microsoft.com/office/drawing/2014/main" id="{07416499-BD2B-49E2-BF58-9AAD34CCC17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90" y="6177471"/>
            <a:ext cx="630237" cy="554608"/>
          </a:xfrm>
          <a:prstGeom prst="rect">
            <a:avLst/>
          </a:prstGeom>
          <a:noFill/>
          <a:ln w="9525">
            <a:noFill/>
            <a:miter lim="800000"/>
            <a:headEnd/>
            <a:tailEnd/>
          </a:ln>
        </p:spPr>
      </p:pic>
    </p:spTree>
    <p:extLst>
      <p:ext uri="{BB962C8B-B14F-4D97-AF65-F5344CB8AC3E}">
        <p14:creationId xmlns:p14="http://schemas.microsoft.com/office/powerpoint/2010/main" val="9825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2E489-E556-499E-844A-B54D686F541E}"/>
              </a:ext>
            </a:extLst>
          </p:cNvPr>
          <p:cNvSpPr>
            <a:spLocks noGrp="1"/>
          </p:cNvSpPr>
          <p:nvPr>
            <p:ph type="title"/>
          </p:nvPr>
        </p:nvSpPr>
        <p:spPr/>
        <p:txBody>
          <a:bodyPr/>
          <a:lstStyle/>
          <a:p>
            <a:r>
              <a:rPr lang="en-GB" dirty="0"/>
              <a:t>ENSO (El Niño-Southern Oscillation)</a:t>
            </a:r>
          </a:p>
        </p:txBody>
      </p:sp>
      <p:sp>
        <p:nvSpPr>
          <p:cNvPr id="3" name="Text Box 7">
            <a:extLst>
              <a:ext uri="{FF2B5EF4-FFF2-40B4-BE49-F238E27FC236}">
                <a16:creationId xmlns:a16="http://schemas.microsoft.com/office/drawing/2014/main" id="{FA2E3774-E2A8-42F3-B23F-936639DE502E}"/>
              </a:ext>
            </a:extLst>
          </p:cNvPr>
          <p:cNvSpPr txBox="1">
            <a:spLocks noChangeArrowheads="1"/>
          </p:cNvSpPr>
          <p:nvPr/>
        </p:nvSpPr>
        <p:spPr bwMode="auto">
          <a:xfrm>
            <a:off x="360364" y="782640"/>
            <a:ext cx="457872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US" b="1" dirty="0">
                <a:solidFill>
                  <a:srgbClr val="B80303"/>
                </a:solidFill>
              </a:rPr>
              <a:t>El Niño-Southern Oscillation </a:t>
            </a:r>
            <a:r>
              <a:rPr lang="en-US" dirty="0"/>
              <a:t>(ENSO)</a:t>
            </a:r>
            <a:r>
              <a:rPr lang="en-US" b="1" dirty="0">
                <a:solidFill>
                  <a:srgbClr val="B80303"/>
                </a:solidFill>
              </a:rPr>
              <a:t> </a:t>
            </a:r>
            <a:r>
              <a:rPr lang="en-US" dirty="0"/>
              <a:t>refers to fluctuation in ocean temperatures in the equatorial Pacific Ocean.</a:t>
            </a:r>
          </a:p>
        </p:txBody>
      </p:sp>
      <p:sp>
        <p:nvSpPr>
          <p:cNvPr id="5" name="Text Box 7">
            <a:extLst>
              <a:ext uri="{FF2B5EF4-FFF2-40B4-BE49-F238E27FC236}">
                <a16:creationId xmlns:a16="http://schemas.microsoft.com/office/drawing/2014/main" id="{09BFF999-54A3-444E-8CAD-B037C69E8468}"/>
              </a:ext>
            </a:extLst>
          </p:cNvPr>
          <p:cNvSpPr txBox="1">
            <a:spLocks noChangeArrowheads="1"/>
          </p:cNvSpPr>
          <p:nvPr/>
        </p:nvSpPr>
        <p:spPr bwMode="auto">
          <a:xfrm>
            <a:off x="356190" y="2534095"/>
            <a:ext cx="45868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US" dirty="0"/>
              <a:t>ENSO has two distinct patterns:</a:t>
            </a:r>
          </a:p>
        </p:txBody>
      </p:sp>
      <p:sp>
        <p:nvSpPr>
          <p:cNvPr id="6" name="Text Box 14">
            <a:extLst>
              <a:ext uri="{FF2B5EF4-FFF2-40B4-BE49-F238E27FC236}">
                <a16:creationId xmlns:a16="http://schemas.microsoft.com/office/drawing/2014/main" id="{666649FB-958E-4C54-9841-536C098BA891}"/>
              </a:ext>
            </a:extLst>
          </p:cNvPr>
          <p:cNvSpPr txBox="1">
            <a:spLocks noChangeArrowheads="1"/>
          </p:cNvSpPr>
          <p:nvPr/>
        </p:nvSpPr>
        <p:spPr bwMode="auto">
          <a:xfrm>
            <a:off x="356189" y="3177555"/>
            <a:ext cx="458277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GB" altLang="en-US" b="1" dirty="0">
                <a:solidFill>
                  <a:srgbClr val="B80303"/>
                </a:solidFill>
              </a:rPr>
              <a:t>El Niño</a:t>
            </a:r>
            <a:r>
              <a:rPr lang="en-GB" altLang="en-US" dirty="0"/>
              <a:t>, which leads to warmer than average Pacific sea temperatures during the winter months</a:t>
            </a:r>
          </a:p>
        </p:txBody>
      </p:sp>
      <p:sp>
        <p:nvSpPr>
          <p:cNvPr id="7" name="Text Box 14">
            <a:extLst>
              <a:ext uri="{FF2B5EF4-FFF2-40B4-BE49-F238E27FC236}">
                <a16:creationId xmlns:a16="http://schemas.microsoft.com/office/drawing/2014/main" id="{D6C57E11-26D0-402D-802E-A125EC7FF2E8}"/>
              </a:ext>
            </a:extLst>
          </p:cNvPr>
          <p:cNvSpPr txBox="1">
            <a:spLocks noChangeArrowheads="1"/>
          </p:cNvSpPr>
          <p:nvPr/>
        </p:nvSpPr>
        <p:spPr bwMode="auto">
          <a:xfrm>
            <a:off x="356190" y="4929009"/>
            <a:ext cx="458681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GB" altLang="en-US" b="1" dirty="0">
                <a:solidFill>
                  <a:srgbClr val="B80303"/>
                </a:solidFill>
              </a:rPr>
              <a:t>La Niña</a:t>
            </a:r>
            <a:r>
              <a:rPr lang="en-GB" altLang="en-US" dirty="0"/>
              <a:t>, which leads to colder than average Pacific sea temperatures.</a:t>
            </a:r>
          </a:p>
        </p:txBody>
      </p:sp>
      <p:pic>
        <p:nvPicPr>
          <p:cNvPr id="11" name="Picture 10">
            <a:extLst>
              <a:ext uri="{FF2B5EF4-FFF2-40B4-BE49-F238E27FC236}">
                <a16:creationId xmlns:a16="http://schemas.microsoft.com/office/drawing/2014/main" id="{8C55CB06-FB8E-4AF3-88BF-C544C8DC3B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9091" y="788076"/>
            <a:ext cx="3589547" cy="2640923"/>
          </a:xfrm>
          <a:prstGeom prst="rect">
            <a:avLst/>
          </a:prstGeom>
        </p:spPr>
      </p:pic>
      <p:pic>
        <p:nvPicPr>
          <p:cNvPr id="13" name="Picture 12">
            <a:extLst>
              <a:ext uri="{FF2B5EF4-FFF2-40B4-BE49-F238E27FC236}">
                <a16:creationId xmlns:a16="http://schemas.microsoft.com/office/drawing/2014/main" id="{85D2AE6A-F06F-4524-9C3B-D93E946544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091" y="3488414"/>
            <a:ext cx="3589547" cy="2640923"/>
          </a:xfrm>
          <a:prstGeom prst="rect">
            <a:avLst/>
          </a:prstGeom>
        </p:spPr>
      </p:pic>
      <p:pic>
        <p:nvPicPr>
          <p:cNvPr id="14" name="Picture 19">
            <a:hlinkClick r:id="" action="ppaction://hlinkshowjump?jump=nextslide"/>
            <a:extLst>
              <a:ext uri="{FF2B5EF4-FFF2-40B4-BE49-F238E27FC236}">
                <a16:creationId xmlns:a16="http://schemas.microsoft.com/office/drawing/2014/main" id="{44922F74-F886-46B6-AAB0-407BA8F8D5E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90" y="6177471"/>
            <a:ext cx="630237" cy="554608"/>
          </a:xfrm>
          <a:prstGeom prst="rect">
            <a:avLst/>
          </a:prstGeom>
          <a:noFill/>
          <a:ln w="9525">
            <a:noFill/>
            <a:miter lim="800000"/>
            <a:headEnd/>
            <a:tailEnd/>
          </a:ln>
        </p:spPr>
      </p:pic>
      <p:pic>
        <p:nvPicPr>
          <p:cNvPr id="10" name="Picture 5" descr="notes_icon">
            <a:extLst>
              <a:ext uri="{FF2B5EF4-FFF2-40B4-BE49-F238E27FC236}">
                <a16:creationId xmlns:a16="http://schemas.microsoft.com/office/drawing/2014/main" id="{6832BB86-6F1B-40A4-830B-976331B9B147}"/>
              </a:ext>
            </a:extLst>
          </p:cNvPr>
          <p:cNvPicPr>
            <a:picLocks noChangeAspect="1" noChangeArrowheads="1"/>
          </p:cNvPicPr>
          <p:nvPr/>
        </p:nvPicPr>
        <p:blipFill>
          <a:blip r:embed="rId6" cstate="print"/>
          <a:srcRect/>
          <a:stretch>
            <a:fillRect/>
          </a:stretch>
        </p:blipFill>
        <p:spPr bwMode="auto">
          <a:xfrm>
            <a:off x="8532815" y="134937"/>
            <a:ext cx="442913" cy="387350"/>
          </a:xfrm>
          <a:prstGeom prst="rect">
            <a:avLst/>
          </a:prstGeom>
          <a:noFill/>
          <a:ln w="9525">
            <a:noFill/>
            <a:miter lim="800000"/>
            <a:headEnd/>
            <a:tailEnd/>
          </a:ln>
        </p:spPr>
      </p:pic>
    </p:spTree>
    <p:extLst>
      <p:ext uri="{BB962C8B-B14F-4D97-AF65-F5344CB8AC3E}">
        <p14:creationId xmlns:p14="http://schemas.microsoft.com/office/powerpoint/2010/main" val="246586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99246-FD13-4D9A-A887-3B7D8FBDE70C}"/>
              </a:ext>
            </a:extLst>
          </p:cNvPr>
          <p:cNvSpPr>
            <a:spLocks noGrp="1"/>
          </p:cNvSpPr>
          <p:nvPr>
            <p:ph type="title"/>
          </p:nvPr>
        </p:nvSpPr>
        <p:spPr/>
        <p:txBody>
          <a:bodyPr/>
          <a:lstStyle/>
          <a:p>
            <a:r>
              <a:rPr lang="en-GB" dirty="0"/>
              <a:t>How does ENSO affect the climate?</a:t>
            </a:r>
          </a:p>
        </p:txBody>
      </p:sp>
      <p:sp>
        <p:nvSpPr>
          <p:cNvPr id="4" name="Rectangle 3">
            <a:extLst>
              <a:ext uri="{FF2B5EF4-FFF2-40B4-BE49-F238E27FC236}">
                <a16:creationId xmlns:a16="http://schemas.microsoft.com/office/drawing/2014/main" id="{25F209A3-FD63-457E-AFB1-F4713727A714}"/>
              </a:ext>
            </a:extLst>
          </p:cNvPr>
          <p:cNvSpPr/>
          <p:nvPr/>
        </p:nvSpPr>
        <p:spPr>
          <a:xfrm>
            <a:off x="360364" y="1763396"/>
            <a:ext cx="8172449" cy="461665"/>
          </a:xfrm>
          <a:prstGeom prst="rect">
            <a:avLst/>
          </a:prstGeom>
        </p:spPr>
        <p:txBody>
          <a:bodyPr wrap="square">
            <a:spAutoFit/>
          </a:bodyPr>
          <a:lstStyle/>
          <a:p>
            <a:pPr eaLnBrk="1" hangingPunct="1"/>
            <a:r>
              <a:rPr lang="en-US" dirty="0"/>
              <a:t>Climate changes linked to El Niño include:</a:t>
            </a:r>
            <a:endParaRPr lang="en-US" altLang="en-US" dirty="0"/>
          </a:p>
        </p:txBody>
      </p:sp>
      <p:sp>
        <p:nvSpPr>
          <p:cNvPr id="5" name="Rectangle 4">
            <a:extLst>
              <a:ext uri="{FF2B5EF4-FFF2-40B4-BE49-F238E27FC236}">
                <a16:creationId xmlns:a16="http://schemas.microsoft.com/office/drawing/2014/main" id="{29C9F4B0-51C8-4A90-8450-93A08098180C}"/>
              </a:ext>
            </a:extLst>
          </p:cNvPr>
          <p:cNvSpPr/>
          <p:nvPr/>
        </p:nvSpPr>
        <p:spPr>
          <a:xfrm>
            <a:off x="360364" y="787052"/>
            <a:ext cx="8172449" cy="830997"/>
          </a:xfrm>
          <a:prstGeom prst="rect">
            <a:avLst/>
          </a:prstGeom>
        </p:spPr>
        <p:txBody>
          <a:bodyPr wrap="square">
            <a:spAutoFit/>
          </a:bodyPr>
          <a:lstStyle/>
          <a:p>
            <a:pPr eaLnBrk="1" hangingPunct="1"/>
            <a:r>
              <a:rPr lang="en-US" dirty="0"/>
              <a:t>El Niño and La Niña climate variations occur about every two to seven years, but El Niño is more likely to happen.</a:t>
            </a:r>
            <a:endParaRPr lang="en-US" altLang="en-US" dirty="0"/>
          </a:p>
        </p:txBody>
      </p:sp>
      <p:pic>
        <p:nvPicPr>
          <p:cNvPr id="6" name="Picture 5">
            <a:extLst>
              <a:ext uri="{FF2B5EF4-FFF2-40B4-BE49-F238E27FC236}">
                <a16:creationId xmlns:a16="http://schemas.microsoft.com/office/drawing/2014/main" id="{B06801BA-3D04-460C-9BC4-47BB18A021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0297" y="3001953"/>
            <a:ext cx="4373497" cy="3217696"/>
          </a:xfrm>
          <a:prstGeom prst="rect">
            <a:avLst/>
          </a:prstGeom>
        </p:spPr>
      </p:pic>
      <p:sp>
        <p:nvSpPr>
          <p:cNvPr id="7" name="Text Box 14">
            <a:extLst>
              <a:ext uri="{FF2B5EF4-FFF2-40B4-BE49-F238E27FC236}">
                <a16:creationId xmlns:a16="http://schemas.microsoft.com/office/drawing/2014/main" id="{084A6C3B-102C-4DC8-89D4-379FBDFCB4C1}"/>
              </a:ext>
            </a:extLst>
          </p:cNvPr>
          <p:cNvSpPr txBox="1">
            <a:spLocks noChangeArrowheads="1"/>
          </p:cNvSpPr>
          <p:nvPr/>
        </p:nvSpPr>
        <p:spPr bwMode="auto">
          <a:xfrm>
            <a:off x="360364" y="2370408"/>
            <a:ext cx="81724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GB" altLang="en-US" dirty="0"/>
              <a:t>dry conditions in the Philippines, Australia and Indonesia</a:t>
            </a:r>
          </a:p>
        </p:txBody>
      </p:sp>
      <p:sp>
        <p:nvSpPr>
          <p:cNvPr id="8" name="Text Box 14">
            <a:extLst>
              <a:ext uri="{FF2B5EF4-FFF2-40B4-BE49-F238E27FC236}">
                <a16:creationId xmlns:a16="http://schemas.microsoft.com/office/drawing/2014/main" id="{33610B51-54CE-4E77-881E-81696B506E6A}"/>
              </a:ext>
            </a:extLst>
          </p:cNvPr>
          <p:cNvSpPr txBox="1">
            <a:spLocks noChangeArrowheads="1"/>
          </p:cNvSpPr>
          <p:nvPr/>
        </p:nvSpPr>
        <p:spPr bwMode="auto">
          <a:xfrm>
            <a:off x="358775" y="2977420"/>
            <a:ext cx="37963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GB" altLang="en-US" dirty="0"/>
              <a:t>heavy rainfall in Peru, Brazil and Ecuador</a:t>
            </a:r>
          </a:p>
        </p:txBody>
      </p:sp>
      <p:sp>
        <p:nvSpPr>
          <p:cNvPr id="9" name="Text Box 14">
            <a:extLst>
              <a:ext uri="{FF2B5EF4-FFF2-40B4-BE49-F238E27FC236}">
                <a16:creationId xmlns:a16="http://schemas.microsoft.com/office/drawing/2014/main" id="{D2C075BC-447D-4875-91D6-DF62BA68DB1B}"/>
              </a:ext>
            </a:extLst>
          </p:cNvPr>
          <p:cNvSpPr txBox="1">
            <a:spLocks noChangeArrowheads="1"/>
          </p:cNvSpPr>
          <p:nvPr/>
        </p:nvSpPr>
        <p:spPr bwMode="auto">
          <a:xfrm>
            <a:off x="358774" y="3953764"/>
            <a:ext cx="37963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GB" altLang="en-US" dirty="0"/>
              <a:t>tropical storms (or </a:t>
            </a:r>
            <a:r>
              <a:rPr lang="en-GB" altLang="en-US" b="1" dirty="0">
                <a:solidFill>
                  <a:srgbClr val="B80303"/>
                </a:solidFill>
              </a:rPr>
              <a:t>hurricanes</a:t>
            </a:r>
            <a:r>
              <a:rPr lang="en-GB" altLang="en-US" dirty="0"/>
              <a:t>) in Japan, Korea and the US.</a:t>
            </a:r>
          </a:p>
        </p:txBody>
      </p:sp>
      <p:sp>
        <p:nvSpPr>
          <p:cNvPr id="10" name="Text Box 7">
            <a:extLst>
              <a:ext uri="{FF2B5EF4-FFF2-40B4-BE49-F238E27FC236}">
                <a16:creationId xmlns:a16="http://schemas.microsoft.com/office/drawing/2014/main" id="{2D3F141E-5973-403B-B314-5454A6467193}"/>
              </a:ext>
            </a:extLst>
          </p:cNvPr>
          <p:cNvSpPr txBox="1">
            <a:spLocks noChangeArrowheads="1"/>
          </p:cNvSpPr>
          <p:nvPr/>
        </p:nvSpPr>
        <p:spPr bwMode="auto">
          <a:xfrm>
            <a:off x="358776" y="5299441"/>
            <a:ext cx="3513314" cy="830997"/>
          </a:xfrm>
          <a:prstGeom prst="rect">
            <a:avLst/>
          </a:prstGeom>
          <a:solidFill>
            <a:srgbClr val="FDD9D9"/>
          </a:solidFill>
          <a:ln>
            <a:noFill/>
          </a:ln>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When do you think the</a:t>
            </a:r>
          </a:p>
          <a:p>
            <a:pPr eaLnBrk="1" hangingPunct="1"/>
            <a:r>
              <a:rPr lang="en-GB" altLang="en-US" dirty="0"/>
              <a:t>last El Ni</a:t>
            </a:r>
            <a:r>
              <a:rPr lang="en-US" dirty="0"/>
              <a:t>ño event was?</a:t>
            </a:r>
            <a:endParaRPr lang="en-US" altLang="en-US" dirty="0"/>
          </a:p>
        </p:txBody>
      </p:sp>
      <p:pic>
        <p:nvPicPr>
          <p:cNvPr id="12" name="Picture 19">
            <a:hlinkClick r:id="" action="ppaction://hlinkshowjump?jump=nextslide"/>
            <a:extLst>
              <a:ext uri="{FF2B5EF4-FFF2-40B4-BE49-F238E27FC236}">
                <a16:creationId xmlns:a16="http://schemas.microsoft.com/office/drawing/2014/main" id="{B7403220-E6AC-497D-AAF7-AF4D9958B24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90" y="6177471"/>
            <a:ext cx="630237" cy="554608"/>
          </a:xfrm>
          <a:prstGeom prst="rect">
            <a:avLst/>
          </a:prstGeom>
          <a:noFill/>
          <a:ln w="9525">
            <a:noFill/>
            <a:miter lim="800000"/>
            <a:headEnd/>
            <a:tailEnd/>
          </a:ln>
        </p:spPr>
      </p:pic>
      <p:pic>
        <p:nvPicPr>
          <p:cNvPr id="11" name="Picture 5" descr="notes_icon">
            <a:extLst>
              <a:ext uri="{FF2B5EF4-FFF2-40B4-BE49-F238E27FC236}">
                <a16:creationId xmlns:a16="http://schemas.microsoft.com/office/drawing/2014/main" id="{F7882166-F295-41EF-A150-D352D5F1495F}"/>
              </a:ext>
            </a:extLst>
          </p:cNvPr>
          <p:cNvPicPr>
            <a:picLocks noChangeAspect="1" noChangeArrowheads="1"/>
          </p:cNvPicPr>
          <p:nvPr/>
        </p:nvPicPr>
        <p:blipFill>
          <a:blip r:embed="rId5" cstate="print"/>
          <a:srcRect/>
          <a:stretch>
            <a:fillRect/>
          </a:stretch>
        </p:blipFill>
        <p:spPr bwMode="auto">
          <a:xfrm>
            <a:off x="8532815" y="134937"/>
            <a:ext cx="442913" cy="387350"/>
          </a:xfrm>
          <a:prstGeom prst="rect">
            <a:avLst/>
          </a:prstGeom>
          <a:noFill/>
          <a:ln w="9525">
            <a:noFill/>
            <a:miter lim="800000"/>
            <a:headEnd/>
            <a:tailEnd/>
          </a:ln>
        </p:spPr>
      </p:pic>
    </p:spTree>
    <p:extLst>
      <p:ext uri="{BB962C8B-B14F-4D97-AF65-F5344CB8AC3E}">
        <p14:creationId xmlns:p14="http://schemas.microsoft.com/office/powerpoint/2010/main" val="37841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A53025D-8E37-4C26-841A-BBF2A6521E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3555" y="2100964"/>
            <a:ext cx="3644726" cy="3171009"/>
          </a:xfrm>
          <a:prstGeom prst="rect">
            <a:avLst/>
          </a:prstGeom>
        </p:spPr>
      </p:pic>
      <p:sp>
        <p:nvSpPr>
          <p:cNvPr id="2" name="Title 1">
            <a:extLst>
              <a:ext uri="{FF2B5EF4-FFF2-40B4-BE49-F238E27FC236}">
                <a16:creationId xmlns:a16="http://schemas.microsoft.com/office/drawing/2014/main" id="{B5C3DF16-79DE-4EEA-B8B4-52740573986C}"/>
              </a:ext>
            </a:extLst>
          </p:cNvPr>
          <p:cNvSpPr>
            <a:spLocks noGrp="1"/>
          </p:cNvSpPr>
          <p:nvPr>
            <p:ph type="title"/>
          </p:nvPr>
        </p:nvSpPr>
        <p:spPr/>
        <p:txBody>
          <a:bodyPr/>
          <a:lstStyle/>
          <a:p>
            <a:r>
              <a:rPr lang="en-GB" dirty="0"/>
              <a:t>How do volcanoes affect climate?</a:t>
            </a:r>
          </a:p>
        </p:txBody>
      </p:sp>
      <p:sp>
        <p:nvSpPr>
          <p:cNvPr id="4" name="Text Box 7">
            <a:extLst>
              <a:ext uri="{FF2B5EF4-FFF2-40B4-BE49-F238E27FC236}">
                <a16:creationId xmlns:a16="http://schemas.microsoft.com/office/drawing/2014/main" id="{85F0844C-1375-4610-9F10-D3A89EC51595}"/>
              </a:ext>
            </a:extLst>
          </p:cNvPr>
          <p:cNvSpPr txBox="1">
            <a:spLocks noChangeArrowheads="1"/>
          </p:cNvSpPr>
          <p:nvPr/>
        </p:nvSpPr>
        <p:spPr bwMode="auto">
          <a:xfrm>
            <a:off x="358775" y="793770"/>
            <a:ext cx="817403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Volcanic eruptions eject thousands of tons of dust, ash and gas into the atmosphere. This leads to an increase in the amount of solar energy reflected from the Earth (</a:t>
            </a:r>
            <a:r>
              <a:rPr lang="en-GB" altLang="en-US" b="1" dirty="0">
                <a:solidFill>
                  <a:srgbClr val="B80303"/>
                </a:solidFill>
              </a:rPr>
              <a:t>albedo</a:t>
            </a:r>
            <a:r>
              <a:rPr lang="en-GB" altLang="en-US" dirty="0"/>
              <a:t>), resulting in a cooling effect.</a:t>
            </a:r>
            <a:endParaRPr lang="en-US" altLang="en-US" dirty="0"/>
          </a:p>
        </p:txBody>
      </p:sp>
      <p:sp>
        <p:nvSpPr>
          <p:cNvPr id="5" name="Text Box 7">
            <a:extLst>
              <a:ext uri="{FF2B5EF4-FFF2-40B4-BE49-F238E27FC236}">
                <a16:creationId xmlns:a16="http://schemas.microsoft.com/office/drawing/2014/main" id="{C7BBB39D-721F-420D-97C4-C34C7ED459B1}"/>
              </a:ext>
            </a:extLst>
          </p:cNvPr>
          <p:cNvSpPr txBox="1">
            <a:spLocks noChangeArrowheads="1"/>
          </p:cNvSpPr>
          <p:nvPr/>
        </p:nvSpPr>
        <p:spPr bwMode="auto">
          <a:xfrm>
            <a:off x="358774" y="2510314"/>
            <a:ext cx="440513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b="1" dirty="0">
                <a:solidFill>
                  <a:srgbClr val="B80303"/>
                </a:solidFill>
              </a:rPr>
              <a:t>Mount</a:t>
            </a:r>
            <a:r>
              <a:rPr lang="en-GB" altLang="en-US" dirty="0"/>
              <a:t> </a:t>
            </a:r>
            <a:r>
              <a:rPr lang="en-GB" altLang="en-US" b="1" dirty="0">
                <a:solidFill>
                  <a:srgbClr val="B80303"/>
                </a:solidFill>
              </a:rPr>
              <a:t>Pinatubo</a:t>
            </a:r>
            <a:r>
              <a:rPr lang="en-GB" altLang="en-US" dirty="0"/>
              <a:t>, a volcano </a:t>
            </a:r>
            <a:br>
              <a:rPr lang="en-GB" altLang="en-US" dirty="0"/>
            </a:br>
            <a:r>
              <a:rPr lang="en-GB" altLang="en-US" dirty="0"/>
              <a:t>in the Philippines, experienced a huge eruption in 1991. </a:t>
            </a:r>
            <a:br>
              <a:rPr lang="en-GB" altLang="en-US" dirty="0"/>
            </a:br>
            <a:r>
              <a:rPr lang="en-GB" altLang="en-US" dirty="0"/>
              <a:t>The volcano ejected about </a:t>
            </a:r>
            <a:br>
              <a:rPr lang="en-GB" altLang="en-US" dirty="0"/>
            </a:br>
            <a:r>
              <a:rPr lang="en-GB" altLang="en-US" dirty="0"/>
              <a:t>19 million tons of </a:t>
            </a:r>
            <a:r>
              <a:rPr lang="en-GB" altLang="en-US" dirty="0" err="1"/>
              <a:t>sulfur</a:t>
            </a:r>
            <a:r>
              <a:rPr lang="en-GB" altLang="en-US" dirty="0"/>
              <a:t> dioxide (</a:t>
            </a:r>
            <a:r>
              <a:rPr lang="en-GB" altLang="en-US" b="1" dirty="0">
                <a:solidFill>
                  <a:srgbClr val="B80303"/>
                </a:solidFill>
              </a:rPr>
              <a:t>SO</a:t>
            </a:r>
            <a:r>
              <a:rPr lang="en-GB" altLang="en-US" b="1" baseline="-25000" dirty="0">
                <a:solidFill>
                  <a:srgbClr val="B80303"/>
                </a:solidFill>
              </a:rPr>
              <a:t>2</a:t>
            </a:r>
            <a:r>
              <a:rPr lang="en-GB" altLang="en-US" dirty="0"/>
              <a:t>) into the atmosphere, as well as clouds of ash and dust.</a:t>
            </a:r>
            <a:endParaRPr lang="en-US" altLang="en-US" dirty="0"/>
          </a:p>
        </p:txBody>
      </p:sp>
      <p:sp>
        <p:nvSpPr>
          <p:cNvPr id="7" name="Text Box 7">
            <a:extLst>
              <a:ext uri="{FF2B5EF4-FFF2-40B4-BE49-F238E27FC236}">
                <a16:creationId xmlns:a16="http://schemas.microsoft.com/office/drawing/2014/main" id="{EDEFA8DF-8CE3-4520-B8D1-FF852B9EE49E}"/>
              </a:ext>
            </a:extLst>
          </p:cNvPr>
          <p:cNvSpPr txBox="1">
            <a:spLocks noChangeArrowheads="1"/>
          </p:cNvSpPr>
          <p:nvPr/>
        </p:nvSpPr>
        <p:spPr bwMode="auto">
          <a:xfrm>
            <a:off x="358775" y="5334853"/>
            <a:ext cx="81740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The eruption caused a 10% reduction in the amount of sunlight that reached the Earth’s surface in 1991.</a:t>
            </a:r>
            <a:endParaRPr lang="en-US" altLang="en-US" dirty="0"/>
          </a:p>
        </p:txBody>
      </p:sp>
      <p:pic>
        <p:nvPicPr>
          <p:cNvPr id="10" name="Picture 19">
            <a:hlinkClick r:id="" action="ppaction://hlinkshowjump?jump=nextslide"/>
            <a:extLst>
              <a:ext uri="{FF2B5EF4-FFF2-40B4-BE49-F238E27FC236}">
                <a16:creationId xmlns:a16="http://schemas.microsoft.com/office/drawing/2014/main" id="{CCC2CB93-60F3-43DA-9DDE-91E496C1CCD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90" y="6177471"/>
            <a:ext cx="630237" cy="554608"/>
          </a:xfrm>
          <a:prstGeom prst="rect">
            <a:avLst/>
          </a:prstGeom>
          <a:noFill/>
          <a:ln w="9525">
            <a:noFill/>
            <a:miter lim="800000"/>
            <a:headEnd/>
            <a:tailEnd/>
          </a:ln>
        </p:spPr>
      </p:pic>
    </p:spTree>
    <p:extLst>
      <p:ext uri="{BB962C8B-B14F-4D97-AF65-F5344CB8AC3E}">
        <p14:creationId xmlns:p14="http://schemas.microsoft.com/office/powerpoint/2010/main" val="298067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D2BBA-7B75-4EA4-BD53-E22F402A1EDF}"/>
              </a:ext>
            </a:extLst>
          </p:cNvPr>
          <p:cNvSpPr>
            <a:spLocks noGrp="1"/>
          </p:cNvSpPr>
          <p:nvPr>
            <p:ph type="title"/>
          </p:nvPr>
        </p:nvSpPr>
        <p:spPr/>
        <p:txBody>
          <a:bodyPr/>
          <a:lstStyle/>
          <a:p>
            <a:r>
              <a:rPr lang="en-GB" dirty="0"/>
              <a:t>What is the greenhouse effect?</a:t>
            </a:r>
          </a:p>
        </p:txBody>
      </p:sp>
      <p:pic>
        <p:nvPicPr>
          <p:cNvPr id="4" name="Picture 19">
            <a:hlinkClick r:id="" action="ppaction://hlinkshowjump?jump=nextslide"/>
            <a:extLst>
              <a:ext uri="{FF2B5EF4-FFF2-40B4-BE49-F238E27FC236}">
                <a16:creationId xmlns:a16="http://schemas.microsoft.com/office/drawing/2014/main" id="{F86E0559-D9F1-4605-BD73-ED567826586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90" y="6177471"/>
            <a:ext cx="630237" cy="554608"/>
          </a:xfrm>
          <a:prstGeom prst="rect">
            <a:avLst/>
          </a:prstGeom>
          <a:noFill/>
          <a:ln w="9525">
            <a:noFill/>
            <a:miter lim="800000"/>
            <a:headEnd/>
            <a:tailEnd/>
          </a:ln>
        </p:spPr>
      </p:pic>
      <p:pic>
        <p:nvPicPr>
          <p:cNvPr id="5" name="Picture 4" descr="flash_icon">
            <a:extLst>
              <a:ext uri="{FF2B5EF4-FFF2-40B4-BE49-F238E27FC236}">
                <a16:creationId xmlns:a16="http://schemas.microsoft.com/office/drawing/2014/main" id="{26DEE1E1-BE2A-41F1-BCB6-CFF161799F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21185" y="114632"/>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notes_icon">
            <a:extLst>
              <a:ext uri="{FF2B5EF4-FFF2-40B4-BE49-F238E27FC236}">
                <a16:creationId xmlns:a16="http://schemas.microsoft.com/office/drawing/2014/main" id="{2737224D-08BA-4F0D-8EF1-CA0519F693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43346" y="149557"/>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a:extLst>
              <a:ext uri="{FF2B5EF4-FFF2-40B4-BE49-F238E27FC236}">
                <a16:creationId xmlns:a16="http://schemas.microsoft.com/office/drawing/2014/main" id="{8B7F234E-0118-422F-82A5-B009400A6BEA}"/>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78153" y="86520"/>
            <a:ext cx="442911" cy="516730"/>
          </a:xfrm>
          <a:prstGeom prst="rect">
            <a:avLst/>
          </a:prstGeom>
          <a:noFill/>
          <a:ln w="9525">
            <a:noFill/>
            <a:miter lim="800000"/>
            <a:headEnd/>
            <a:tailEnd/>
          </a:ln>
        </p:spPr>
      </p:pic>
      <p:pic>
        <p:nvPicPr>
          <p:cNvPr id="3" name="Picture 2"/>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20507" name="ShockwaveFlash1" r:id="rId2" imgW="8699400" imgH="5308560"/>
        </mc:Choice>
        <mc:Fallback>
          <p:control name="ShockwaveFlash1" r:id="rId2" imgW="8699400" imgH="5308560">
            <p:pic>
              <p:nvPicPr>
                <p:cNvPr id="9" name="ShockwaveFlash1">
                  <a:extLst>
                    <a:ext uri="{FF2B5EF4-FFF2-40B4-BE49-F238E27FC236}">
                      <a16:creationId xmlns:a16="http://schemas.microsoft.com/office/drawing/2014/main" id="{8AD873E8-2A4D-4CFB-8B34-8E9984036316}"/>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952436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853F27BE-F5C9-484B-979F-A034E4BF78C5}"/>
              </a:ext>
            </a:extLst>
          </p:cNvPr>
          <p:cNvSpPr>
            <a:spLocks noGrp="1" noChangeArrowheads="1"/>
          </p:cNvSpPr>
          <p:nvPr>
            <p:ph type="title"/>
          </p:nvPr>
        </p:nvSpPr>
        <p:spPr/>
        <p:txBody>
          <a:bodyPr/>
          <a:lstStyle/>
          <a:p>
            <a:r>
              <a:rPr lang="en-GB" altLang="en-US" dirty="0"/>
              <a:t>What are the greenhouse gases?</a:t>
            </a:r>
          </a:p>
        </p:txBody>
      </p:sp>
      <p:pic>
        <p:nvPicPr>
          <p:cNvPr id="7" name="Picture 19">
            <a:hlinkClick r:id="" action="ppaction://hlinkshowjump?jump=nextslide"/>
            <a:extLst>
              <a:ext uri="{FF2B5EF4-FFF2-40B4-BE49-F238E27FC236}">
                <a16:creationId xmlns:a16="http://schemas.microsoft.com/office/drawing/2014/main" id="{ABEA7033-6DD6-4F84-8BC3-51BFD46CC1B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E6874EBD-B65F-4E73-884E-52F0A29F7120}"/>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03BA5FCE-597C-4247-AFA8-F8D7D41E828A}"/>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1526"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80C88BF9-7532-45F3-9E16-0A173720ADCA}"/>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2961631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4245EB24-BDBE-45ED-A810-DF0FAB125DA8}"/>
              </a:ext>
            </a:extLst>
          </p:cNvPr>
          <p:cNvSpPr>
            <a:spLocks noGrp="1" noChangeArrowheads="1"/>
          </p:cNvSpPr>
          <p:nvPr>
            <p:ph type="title"/>
          </p:nvPr>
        </p:nvSpPr>
        <p:spPr/>
        <p:txBody>
          <a:bodyPr/>
          <a:lstStyle/>
          <a:p>
            <a:r>
              <a:rPr lang="en-GB" altLang="en-US" dirty="0"/>
              <a:t>The greenhouse effect: summary</a:t>
            </a:r>
          </a:p>
        </p:txBody>
      </p:sp>
      <p:pic>
        <p:nvPicPr>
          <p:cNvPr id="7" name="Picture 19">
            <a:hlinkClick r:id="" action="ppaction://hlinkshowjump?jump=nextslide"/>
            <a:extLst>
              <a:ext uri="{FF2B5EF4-FFF2-40B4-BE49-F238E27FC236}">
                <a16:creationId xmlns:a16="http://schemas.microsoft.com/office/drawing/2014/main" id="{98FA0B35-C65C-4F34-9C31-EE0231AF36D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F26B09C1-B707-4631-88CF-2838F38E2B10}"/>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97B04C9C-9C21-4B91-B9E2-3884BA8A5D2A}"/>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3B6F153B-CB28-46AF-86D5-9AC43426884A}"/>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59913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2549"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D4D70C24-EB09-4809-BB24-1DE06A744A0C}"/>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1009042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0C7A4E-9D2D-4DED-8855-52D3BB253639}"/>
              </a:ext>
            </a:extLst>
          </p:cNvPr>
          <p:cNvSpPr>
            <a:spLocks noGrp="1"/>
          </p:cNvSpPr>
          <p:nvPr>
            <p:ph type="title"/>
          </p:nvPr>
        </p:nvSpPr>
        <p:spPr/>
        <p:txBody>
          <a:bodyPr/>
          <a:lstStyle/>
          <a:p>
            <a:r>
              <a:rPr lang="en-GB" dirty="0"/>
              <a:t>Information</a:t>
            </a:r>
          </a:p>
        </p:txBody>
      </p:sp>
      <p:sp>
        <p:nvSpPr>
          <p:cNvPr id="7" name="Content Placeholder 6">
            <a:extLst>
              <a:ext uri="{FF2B5EF4-FFF2-40B4-BE49-F238E27FC236}">
                <a16:creationId xmlns:a16="http://schemas.microsoft.com/office/drawing/2014/main" id="{3A02D333-1327-434D-9CB4-14AC8CA846D1}"/>
              </a:ext>
            </a:extLst>
          </p:cNvPr>
          <p:cNvSpPr>
            <a:spLocks noGrp="1"/>
          </p:cNvSpPr>
          <p:nvPr>
            <p:ph idx="1"/>
          </p:nvPr>
        </p:nvSpPr>
        <p:spPr/>
        <p:txBody>
          <a:bodyPr/>
          <a:lstStyle/>
          <a:p>
            <a:pPr marL="216000" indent="-216000">
              <a:buSzPct val="100000"/>
              <a:buFont typeface="Wingdings 2" panose="05020102010507070707" pitchFamily="18" charset="2"/>
              <a:buChar char=""/>
            </a:pPr>
            <a:r>
              <a:rPr lang="en-GB" sz="1600" dirty="0"/>
              <a:t>Asking Questions and Defining Problems</a:t>
            </a:r>
          </a:p>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err="1"/>
              <a:t>Analyzing</a:t>
            </a:r>
            <a:r>
              <a:rPr lang="en-GB" sz="1600" dirty="0"/>
              <a:t> and Interpreting Data</a:t>
            </a:r>
          </a:p>
          <a:p>
            <a:pPr marL="216000" indent="-216000">
              <a:buSzPct val="100000"/>
              <a:buFont typeface="Wingdings 2" panose="05020102010507070707" pitchFamily="18" charset="2"/>
              <a:buChar char=""/>
            </a:pPr>
            <a:r>
              <a:rPr lang="en-GB" sz="1600" dirty="0"/>
              <a:t>Constructing Explanations and Designing Solutions</a:t>
            </a:r>
          </a:p>
        </p:txBody>
      </p:sp>
      <p:sp>
        <p:nvSpPr>
          <p:cNvPr id="9" name="Content Placeholder 8">
            <a:extLst>
              <a:ext uri="{FF2B5EF4-FFF2-40B4-BE49-F238E27FC236}">
                <a16:creationId xmlns:a16="http://schemas.microsoft.com/office/drawing/2014/main" id="{A9833920-BF2B-4B8C-AF11-4C158DB10BB4}"/>
              </a:ext>
            </a:extLst>
          </p:cNvPr>
          <p:cNvSpPr>
            <a:spLocks noGrp="1"/>
          </p:cNvSpPr>
          <p:nvPr>
            <p:ph idx="10"/>
          </p:nvPr>
        </p:nvSpPr>
        <p:spPr/>
        <p:txBody>
          <a:bodyPr/>
          <a:lstStyle/>
          <a:p>
            <a:r>
              <a:rPr lang="en-GB" sz="1600" dirty="0"/>
              <a:t>1. Patterns </a:t>
            </a:r>
          </a:p>
          <a:p>
            <a:r>
              <a:rPr lang="en-GB" sz="1600" dirty="0"/>
              <a:t>2. Cause and Effect</a:t>
            </a:r>
          </a:p>
          <a:p>
            <a:r>
              <a:rPr lang="en-GB" sz="1600" dirty="0"/>
              <a:t>3. Scale, Proportion, and Quantity</a:t>
            </a:r>
          </a:p>
          <a:p>
            <a:r>
              <a:rPr lang="en-GB" sz="1600" dirty="0"/>
              <a:t>4. Systems and System Models</a:t>
            </a:r>
          </a:p>
          <a:p>
            <a:r>
              <a:rPr lang="en-GB" sz="1600" dirty="0"/>
              <a:t>5. Energy and Matter</a:t>
            </a:r>
          </a:p>
          <a:p>
            <a:r>
              <a:rPr lang="en-GB" sz="1600" dirty="0"/>
              <a:t>7. Stability and Change</a:t>
            </a:r>
            <a:endParaRPr lang="en-US" sz="1600" dirty="0"/>
          </a:p>
          <a:p>
            <a:endParaRPr lang="en-GB" sz="1600" dirty="0"/>
          </a:p>
        </p:txBody>
      </p:sp>
    </p:spTree>
    <p:extLst>
      <p:ext uri="{BB962C8B-B14F-4D97-AF65-F5344CB8AC3E}">
        <p14:creationId xmlns:p14="http://schemas.microsoft.com/office/powerpoint/2010/main" val="3290452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B851E-7CEB-4CA2-A1FD-CEA010FE4091}"/>
              </a:ext>
            </a:extLst>
          </p:cNvPr>
          <p:cNvSpPr>
            <a:spLocks noGrp="1"/>
          </p:cNvSpPr>
          <p:nvPr>
            <p:ph type="title"/>
          </p:nvPr>
        </p:nvSpPr>
        <p:spPr/>
        <p:txBody>
          <a:bodyPr/>
          <a:lstStyle/>
          <a:p>
            <a:r>
              <a:rPr lang="en-GB" dirty="0"/>
              <a:t>Human activity and the greenhouse effect</a:t>
            </a:r>
          </a:p>
        </p:txBody>
      </p:sp>
      <p:sp>
        <p:nvSpPr>
          <p:cNvPr id="5" name="Rectangle 4">
            <a:extLst>
              <a:ext uri="{FF2B5EF4-FFF2-40B4-BE49-F238E27FC236}">
                <a16:creationId xmlns:a16="http://schemas.microsoft.com/office/drawing/2014/main" id="{6147026E-511F-4859-8DC9-977FD1165599}"/>
              </a:ext>
            </a:extLst>
          </p:cNvPr>
          <p:cNvSpPr/>
          <p:nvPr/>
        </p:nvSpPr>
        <p:spPr>
          <a:xfrm>
            <a:off x="358775" y="794083"/>
            <a:ext cx="8311092" cy="1200329"/>
          </a:xfrm>
          <a:prstGeom prst="rect">
            <a:avLst/>
          </a:prstGeom>
        </p:spPr>
        <p:txBody>
          <a:bodyPr wrap="square">
            <a:spAutoFit/>
          </a:bodyPr>
          <a:lstStyle/>
          <a:p>
            <a:pPr eaLnBrk="1" hangingPunct="1"/>
            <a:r>
              <a:rPr lang="en-US" dirty="0"/>
              <a:t>The </a:t>
            </a:r>
            <a:r>
              <a:rPr lang="en-US" b="1" dirty="0">
                <a:solidFill>
                  <a:srgbClr val="B80303"/>
                </a:solidFill>
              </a:rPr>
              <a:t>greenhouse effect </a:t>
            </a:r>
            <a:r>
              <a:rPr lang="en-US" dirty="0"/>
              <a:t>is important in allowing the Earth to sustain life as we know it. Without it, the Earth would lose heat too quickly and would become too cold.</a:t>
            </a:r>
            <a:endParaRPr lang="en-US" altLang="en-US" dirty="0"/>
          </a:p>
        </p:txBody>
      </p:sp>
      <p:pic>
        <p:nvPicPr>
          <p:cNvPr id="9" name="Picture 19">
            <a:hlinkClick r:id="" action="ppaction://hlinkshowjump?jump=nextslide"/>
            <a:extLst>
              <a:ext uri="{FF2B5EF4-FFF2-40B4-BE49-F238E27FC236}">
                <a16:creationId xmlns:a16="http://schemas.microsoft.com/office/drawing/2014/main" id="{2F9AC9E0-B772-4B16-885E-4758D1AA543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90" y="6177471"/>
            <a:ext cx="630237" cy="554608"/>
          </a:xfrm>
          <a:prstGeom prst="rect">
            <a:avLst/>
          </a:prstGeom>
          <a:noFill/>
          <a:ln w="9525">
            <a:noFill/>
            <a:miter lim="800000"/>
            <a:headEnd/>
            <a:tailEnd/>
          </a:ln>
        </p:spPr>
      </p:pic>
      <p:pic>
        <p:nvPicPr>
          <p:cNvPr id="12" name="Picture 5" descr="notes_icon">
            <a:extLst>
              <a:ext uri="{FF2B5EF4-FFF2-40B4-BE49-F238E27FC236}">
                <a16:creationId xmlns:a16="http://schemas.microsoft.com/office/drawing/2014/main" id="{1D0B918F-4D19-4301-930A-D3D37FF5F4F2}"/>
              </a:ext>
            </a:extLst>
          </p:cNvPr>
          <p:cNvPicPr>
            <a:picLocks noChangeAspect="1" noChangeArrowheads="1"/>
          </p:cNvPicPr>
          <p:nvPr/>
        </p:nvPicPr>
        <p:blipFill>
          <a:blip r:embed="rId4" cstate="print"/>
          <a:srcRect/>
          <a:stretch>
            <a:fillRect/>
          </a:stretch>
        </p:blipFill>
        <p:spPr bwMode="auto">
          <a:xfrm>
            <a:off x="8532815" y="134937"/>
            <a:ext cx="442913" cy="387350"/>
          </a:xfrm>
          <a:prstGeom prst="rect">
            <a:avLst/>
          </a:prstGeom>
          <a:noFill/>
          <a:ln w="9525">
            <a:noFill/>
            <a:miter lim="800000"/>
            <a:headEnd/>
            <a:tailEnd/>
          </a:ln>
        </p:spPr>
      </p:pic>
      <p:sp>
        <p:nvSpPr>
          <p:cNvPr id="14" name="Rectangle 13">
            <a:extLst>
              <a:ext uri="{FF2B5EF4-FFF2-40B4-BE49-F238E27FC236}">
                <a16:creationId xmlns:a16="http://schemas.microsoft.com/office/drawing/2014/main" id="{B2C6E844-B517-4D46-BDDF-B2A254B1004D}"/>
              </a:ext>
            </a:extLst>
          </p:cNvPr>
          <p:cNvSpPr/>
          <p:nvPr/>
        </p:nvSpPr>
        <p:spPr>
          <a:xfrm>
            <a:off x="358774" y="2160221"/>
            <a:ext cx="6921255" cy="1569660"/>
          </a:xfrm>
          <a:prstGeom prst="rect">
            <a:avLst/>
          </a:prstGeom>
        </p:spPr>
        <p:txBody>
          <a:bodyPr wrap="square">
            <a:spAutoFit/>
          </a:bodyPr>
          <a:lstStyle/>
          <a:p>
            <a:pPr eaLnBrk="1" hangingPunct="1"/>
            <a:r>
              <a:rPr lang="en-US" dirty="0"/>
              <a:t>However, many human activities release </a:t>
            </a:r>
            <a:br>
              <a:rPr lang="en-US" dirty="0"/>
            </a:br>
            <a:r>
              <a:rPr lang="en-US" dirty="0"/>
              <a:t>large amounts of </a:t>
            </a:r>
            <a:r>
              <a:rPr lang="en-US" b="1" dirty="0">
                <a:solidFill>
                  <a:srgbClr val="B80303"/>
                </a:solidFill>
              </a:rPr>
              <a:t>greenhouse gases </a:t>
            </a:r>
            <a:r>
              <a:rPr lang="en-US" dirty="0"/>
              <a:t>into the atmosphere. These gases contribute to a process known as the </a:t>
            </a:r>
            <a:r>
              <a:rPr lang="en-US" b="1" dirty="0">
                <a:solidFill>
                  <a:srgbClr val="B80303"/>
                </a:solidFill>
              </a:rPr>
              <a:t>enhanced greenhouse effect</a:t>
            </a:r>
            <a:r>
              <a:rPr lang="en-US" dirty="0"/>
              <a:t>.</a:t>
            </a:r>
            <a:endParaRPr lang="en-US" altLang="en-US" dirty="0"/>
          </a:p>
        </p:txBody>
      </p:sp>
      <p:sp>
        <p:nvSpPr>
          <p:cNvPr id="16" name="Rectangle 15">
            <a:extLst>
              <a:ext uri="{FF2B5EF4-FFF2-40B4-BE49-F238E27FC236}">
                <a16:creationId xmlns:a16="http://schemas.microsoft.com/office/drawing/2014/main" id="{EF503E02-0D5A-4FAE-8C32-059208B51BD6}"/>
              </a:ext>
            </a:extLst>
          </p:cNvPr>
          <p:cNvSpPr/>
          <p:nvPr/>
        </p:nvSpPr>
        <p:spPr>
          <a:xfrm>
            <a:off x="358775" y="3895690"/>
            <a:ext cx="6042025" cy="1569660"/>
          </a:xfrm>
          <a:prstGeom prst="rect">
            <a:avLst/>
          </a:prstGeom>
        </p:spPr>
        <p:txBody>
          <a:bodyPr wrap="square">
            <a:spAutoFit/>
          </a:bodyPr>
          <a:lstStyle/>
          <a:p>
            <a:pPr eaLnBrk="1" hangingPunct="1"/>
            <a:r>
              <a:rPr lang="en-US" dirty="0"/>
              <a:t>The enhanced greenhouse effect means that more solar radiation is trapped by the Earth’s atmosphere, gradually making the planet warmer.</a:t>
            </a:r>
            <a:endParaRPr lang="en-US" altLang="en-US" dirty="0"/>
          </a:p>
        </p:txBody>
      </p:sp>
      <p:sp>
        <p:nvSpPr>
          <p:cNvPr id="17" name="Rectangle 16">
            <a:extLst>
              <a:ext uri="{FF2B5EF4-FFF2-40B4-BE49-F238E27FC236}">
                <a16:creationId xmlns:a16="http://schemas.microsoft.com/office/drawing/2014/main" id="{DD795459-5A22-4692-9479-C769AC09831C}"/>
              </a:ext>
            </a:extLst>
          </p:cNvPr>
          <p:cNvSpPr/>
          <p:nvPr/>
        </p:nvSpPr>
        <p:spPr>
          <a:xfrm>
            <a:off x="323850" y="5631160"/>
            <a:ext cx="5806017" cy="461665"/>
          </a:xfrm>
          <a:prstGeom prst="rect">
            <a:avLst/>
          </a:prstGeom>
          <a:solidFill>
            <a:srgbClr val="FDD9D9"/>
          </a:solidFill>
        </p:spPr>
        <p:txBody>
          <a:bodyPr wrap="square">
            <a:spAutoFit/>
          </a:bodyPr>
          <a:lstStyle/>
          <a:p>
            <a:pPr eaLnBrk="1" hangingPunct="1"/>
            <a:r>
              <a:rPr lang="en-US" dirty="0"/>
              <a:t>What future problems might this lead to?</a:t>
            </a:r>
            <a:endParaRPr lang="en-US" altLang="en-US" dirty="0"/>
          </a:p>
        </p:txBody>
      </p:sp>
      <p:pic>
        <p:nvPicPr>
          <p:cNvPr id="6" name="Picture 5">
            <a:extLst>
              <a:ext uri="{FF2B5EF4-FFF2-40B4-BE49-F238E27FC236}">
                <a16:creationId xmlns:a16="http://schemas.microsoft.com/office/drawing/2014/main" id="{4EBE02A7-013C-47CA-90F1-A9B4908E9FA8}"/>
              </a:ext>
            </a:extLst>
          </p:cNvPr>
          <p:cNvPicPr>
            <a:picLocks noChangeAspect="1"/>
          </p:cNvPicPr>
          <p:nvPr/>
        </p:nvPicPr>
        <p:blipFill rotWithShape="1">
          <a:blip r:embed="rId5">
            <a:extLst>
              <a:ext uri="{28A0092B-C50C-407E-A947-70E740481C1C}">
                <a14:useLocalDpi xmlns:a14="http://schemas.microsoft.com/office/drawing/2010/main" val="0"/>
              </a:ext>
            </a:extLst>
          </a:blip>
          <a:srcRect l="12417" r="11808"/>
          <a:stretch/>
        </p:blipFill>
        <p:spPr>
          <a:xfrm>
            <a:off x="6596829" y="1715911"/>
            <a:ext cx="2458026" cy="4384787"/>
          </a:xfrm>
          <a:prstGeom prst="rect">
            <a:avLst/>
          </a:prstGeom>
        </p:spPr>
      </p:pic>
      <p:pic>
        <p:nvPicPr>
          <p:cNvPr id="10" name="Picture 9">
            <a:extLst>
              <a:ext uri="{FF2B5EF4-FFF2-40B4-BE49-F238E27FC236}">
                <a16:creationId xmlns:a16="http://schemas.microsoft.com/office/drawing/2014/main" id="{48E98B7D-EDA5-4207-9539-54E00B173A7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73733" y="86520"/>
            <a:ext cx="442911" cy="516730"/>
          </a:xfrm>
          <a:prstGeom prst="rect">
            <a:avLst/>
          </a:prstGeom>
          <a:noFill/>
          <a:ln w="9525">
            <a:noFill/>
            <a:miter lim="800000"/>
            <a:headEnd/>
            <a:tailEnd/>
          </a:ln>
        </p:spPr>
      </p:pic>
    </p:spTree>
    <p:extLst>
      <p:ext uri="{BB962C8B-B14F-4D97-AF65-F5344CB8AC3E}">
        <p14:creationId xmlns:p14="http://schemas.microsoft.com/office/powerpoint/2010/main" val="3855275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AC477-D21C-4528-8817-0669A18C773A}"/>
              </a:ext>
            </a:extLst>
          </p:cNvPr>
          <p:cNvSpPr>
            <a:spLocks noGrp="1"/>
          </p:cNvSpPr>
          <p:nvPr>
            <p:ph type="title"/>
          </p:nvPr>
        </p:nvSpPr>
        <p:spPr/>
        <p:txBody>
          <a:bodyPr/>
          <a:lstStyle/>
          <a:p>
            <a:r>
              <a:rPr lang="en-GB" dirty="0"/>
              <a:t>What activities increase greenhouse gases?</a:t>
            </a:r>
          </a:p>
        </p:txBody>
      </p:sp>
      <p:sp>
        <p:nvSpPr>
          <p:cNvPr id="3" name="Rectangle 2">
            <a:extLst>
              <a:ext uri="{FF2B5EF4-FFF2-40B4-BE49-F238E27FC236}">
                <a16:creationId xmlns:a16="http://schemas.microsoft.com/office/drawing/2014/main" id="{25A9A02A-A637-4905-8E6E-51BA9AED88F0}"/>
              </a:ext>
            </a:extLst>
          </p:cNvPr>
          <p:cNvSpPr/>
          <p:nvPr/>
        </p:nvSpPr>
        <p:spPr>
          <a:xfrm>
            <a:off x="358775" y="784225"/>
            <a:ext cx="8088315" cy="461665"/>
          </a:xfrm>
          <a:prstGeom prst="rect">
            <a:avLst/>
          </a:prstGeom>
        </p:spPr>
        <p:txBody>
          <a:bodyPr wrap="square">
            <a:spAutoFit/>
          </a:bodyPr>
          <a:lstStyle/>
          <a:p>
            <a:pPr eaLnBrk="1" hangingPunct="1"/>
            <a:r>
              <a:rPr lang="en-US" altLang="en-US" dirty="0"/>
              <a:t>Human activities that increase greenhouse gases include:</a:t>
            </a:r>
          </a:p>
        </p:txBody>
      </p:sp>
      <p:sp>
        <p:nvSpPr>
          <p:cNvPr id="4" name="Text Box 14">
            <a:extLst>
              <a:ext uri="{FF2B5EF4-FFF2-40B4-BE49-F238E27FC236}">
                <a16:creationId xmlns:a16="http://schemas.microsoft.com/office/drawing/2014/main" id="{DF477CB7-63FC-47F8-9B48-225E1EFD79D2}"/>
              </a:ext>
            </a:extLst>
          </p:cNvPr>
          <p:cNvSpPr txBox="1">
            <a:spLocks noChangeArrowheads="1"/>
          </p:cNvSpPr>
          <p:nvPr/>
        </p:nvSpPr>
        <p:spPr bwMode="auto">
          <a:xfrm>
            <a:off x="358773" y="1358756"/>
            <a:ext cx="813752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GB" altLang="en-US" dirty="0"/>
              <a:t>large-scale agriculture and meat-based food production, which involves releasing large amounts of </a:t>
            </a:r>
            <a:r>
              <a:rPr lang="en-GB" altLang="en-US" b="1" dirty="0">
                <a:solidFill>
                  <a:srgbClr val="B80303"/>
                </a:solidFill>
              </a:rPr>
              <a:t>carbon dioxide </a:t>
            </a:r>
            <a:r>
              <a:rPr lang="en-GB" altLang="en-US" dirty="0"/>
              <a:t>(CO</a:t>
            </a:r>
            <a:r>
              <a:rPr lang="en-GB" altLang="en-US" baseline="-25000" dirty="0"/>
              <a:t>2</a:t>
            </a:r>
            <a:r>
              <a:rPr lang="en-GB" altLang="en-US" dirty="0"/>
              <a:t>)</a:t>
            </a:r>
            <a:r>
              <a:rPr lang="en-GB" altLang="en-US" dirty="0">
                <a:solidFill>
                  <a:srgbClr val="B80303"/>
                </a:solidFill>
              </a:rPr>
              <a:t> </a:t>
            </a:r>
            <a:r>
              <a:rPr lang="en-GB" altLang="en-US" dirty="0"/>
              <a:t>and </a:t>
            </a:r>
            <a:r>
              <a:rPr lang="en-GB" altLang="en-US" b="1" dirty="0">
                <a:solidFill>
                  <a:srgbClr val="B80303"/>
                </a:solidFill>
              </a:rPr>
              <a:t>methane</a:t>
            </a:r>
            <a:r>
              <a:rPr lang="en-GB" altLang="en-US" dirty="0"/>
              <a:t> (</a:t>
            </a:r>
            <a:r>
              <a:rPr lang="en-GB" dirty="0"/>
              <a:t>CH</a:t>
            </a:r>
            <a:r>
              <a:rPr lang="en-GB" baseline="-25000" dirty="0"/>
              <a:t>4</a:t>
            </a:r>
            <a:r>
              <a:rPr lang="en-GB" altLang="en-US" dirty="0"/>
              <a:t>) into the atmosphere</a:t>
            </a:r>
            <a:endParaRPr lang="en-GB" altLang="en-US" b="1" dirty="0">
              <a:solidFill>
                <a:srgbClr val="B80303"/>
              </a:solidFill>
            </a:endParaRPr>
          </a:p>
        </p:txBody>
      </p:sp>
      <p:sp>
        <p:nvSpPr>
          <p:cNvPr id="5" name="Text Box 14">
            <a:extLst>
              <a:ext uri="{FF2B5EF4-FFF2-40B4-BE49-F238E27FC236}">
                <a16:creationId xmlns:a16="http://schemas.microsoft.com/office/drawing/2014/main" id="{5EB3C063-B7F9-4615-8566-F2D4289B4BCE}"/>
              </a:ext>
            </a:extLst>
          </p:cNvPr>
          <p:cNvSpPr txBox="1">
            <a:spLocks noChangeArrowheads="1"/>
          </p:cNvSpPr>
          <p:nvPr/>
        </p:nvSpPr>
        <p:spPr bwMode="auto">
          <a:xfrm>
            <a:off x="358775" y="2671951"/>
            <a:ext cx="81375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GB" altLang="en-US" dirty="0"/>
              <a:t>the burning of </a:t>
            </a:r>
            <a:r>
              <a:rPr lang="en-GB" altLang="en-US" b="1" dirty="0">
                <a:solidFill>
                  <a:srgbClr val="B80303"/>
                </a:solidFill>
              </a:rPr>
              <a:t>fossil fuels </a:t>
            </a:r>
            <a:r>
              <a:rPr lang="en-GB" altLang="en-US" dirty="0"/>
              <a:t>such as coal, oil and gas, which releases CO</a:t>
            </a:r>
            <a:r>
              <a:rPr lang="en-GB" altLang="en-US" baseline="-25000" dirty="0"/>
              <a:t>2</a:t>
            </a:r>
            <a:r>
              <a:rPr lang="en-GB" altLang="en-US" dirty="0"/>
              <a:t> and </a:t>
            </a:r>
            <a:r>
              <a:rPr lang="en-GB" altLang="en-US" b="1" dirty="0" err="1">
                <a:solidFill>
                  <a:srgbClr val="B80303"/>
                </a:solidFill>
              </a:rPr>
              <a:t>sulfur</a:t>
            </a:r>
            <a:r>
              <a:rPr lang="en-GB" altLang="en-US" b="1" dirty="0">
                <a:solidFill>
                  <a:srgbClr val="B80303"/>
                </a:solidFill>
              </a:rPr>
              <a:t> dioxide </a:t>
            </a:r>
            <a:r>
              <a:rPr lang="en-GB" altLang="en-US" dirty="0"/>
              <a:t>(SO</a:t>
            </a:r>
            <a:r>
              <a:rPr lang="en-GB" altLang="en-US" baseline="-25000" dirty="0"/>
              <a:t>2</a:t>
            </a:r>
            <a:r>
              <a:rPr lang="en-GB" altLang="en-US" dirty="0"/>
              <a:t>)</a:t>
            </a:r>
          </a:p>
        </p:txBody>
      </p:sp>
      <p:sp>
        <p:nvSpPr>
          <p:cNvPr id="6" name="Text Box 14">
            <a:extLst>
              <a:ext uri="{FF2B5EF4-FFF2-40B4-BE49-F238E27FC236}">
                <a16:creationId xmlns:a16="http://schemas.microsoft.com/office/drawing/2014/main" id="{A8845673-D89B-4352-B031-EA06E9A7730B}"/>
              </a:ext>
            </a:extLst>
          </p:cNvPr>
          <p:cNvSpPr txBox="1">
            <a:spLocks noChangeArrowheads="1"/>
          </p:cNvSpPr>
          <p:nvPr/>
        </p:nvSpPr>
        <p:spPr bwMode="auto">
          <a:xfrm>
            <a:off x="358773" y="3615814"/>
            <a:ext cx="455460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GB" altLang="en-US" b="1" dirty="0">
                <a:solidFill>
                  <a:srgbClr val="B80303"/>
                </a:solidFill>
              </a:rPr>
              <a:t>deforestation</a:t>
            </a:r>
            <a:r>
              <a:rPr lang="en-GB" altLang="en-US" dirty="0"/>
              <a:t>: the removal of trees from an area.</a:t>
            </a:r>
          </a:p>
        </p:txBody>
      </p:sp>
      <p:pic>
        <p:nvPicPr>
          <p:cNvPr id="7" name="Picture 6">
            <a:extLst>
              <a:ext uri="{FF2B5EF4-FFF2-40B4-BE49-F238E27FC236}">
                <a16:creationId xmlns:a16="http://schemas.microsoft.com/office/drawing/2014/main" id="{CC99FF21-F232-418F-90AD-3E206CF176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3375" y="3615814"/>
            <a:ext cx="3584526" cy="2984102"/>
          </a:xfrm>
          <a:prstGeom prst="rect">
            <a:avLst/>
          </a:prstGeom>
        </p:spPr>
      </p:pic>
      <p:pic>
        <p:nvPicPr>
          <p:cNvPr id="8" name="Picture 19">
            <a:hlinkClick r:id="" action="ppaction://hlinkshowjump?jump=nextslide"/>
            <a:extLst>
              <a:ext uri="{FF2B5EF4-FFF2-40B4-BE49-F238E27FC236}">
                <a16:creationId xmlns:a16="http://schemas.microsoft.com/office/drawing/2014/main" id="{188939C9-D534-44F1-BA40-182B371D48F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90" y="6177471"/>
            <a:ext cx="630237" cy="554608"/>
          </a:xfrm>
          <a:prstGeom prst="rect">
            <a:avLst/>
          </a:prstGeom>
          <a:noFill/>
          <a:ln w="9525">
            <a:noFill/>
            <a:miter lim="800000"/>
            <a:headEnd/>
            <a:tailEnd/>
          </a:ln>
        </p:spPr>
      </p:pic>
      <p:sp>
        <p:nvSpPr>
          <p:cNvPr id="9" name="Rectangle 8">
            <a:extLst>
              <a:ext uri="{FF2B5EF4-FFF2-40B4-BE49-F238E27FC236}">
                <a16:creationId xmlns:a16="http://schemas.microsoft.com/office/drawing/2014/main" id="{91C37B04-1485-49F7-92F7-E7223925B4AE}"/>
              </a:ext>
            </a:extLst>
          </p:cNvPr>
          <p:cNvSpPr/>
          <p:nvPr/>
        </p:nvSpPr>
        <p:spPr>
          <a:xfrm>
            <a:off x="358773" y="4559678"/>
            <a:ext cx="4471135" cy="1569660"/>
          </a:xfrm>
          <a:prstGeom prst="rect">
            <a:avLst/>
          </a:prstGeom>
        </p:spPr>
        <p:txBody>
          <a:bodyPr wrap="square">
            <a:spAutoFit/>
          </a:bodyPr>
          <a:lstStyle/>
          <a:p>
            <a:pPr eaLnBrk="1" hangingPunct="1"/>
            <a:r>
              <a:rPr lang="en-GB" altLang="en-US" dirty="0"/>
              <a:t>Trees absorb CO</a:t>
            </a:r>
            <a:r>
              <a:rPr lang="en-GB" altLang="en-US" baseline="-25000" dirty="0"/>
              <a:t>2</a:t>
            </a:r>
            <a:r>
              <a:rPr lang="en-GB" altLang="en-US" dirty="0"/>
              <a:t> as part of the </a:t>
            </a:r>
            <a:r>
              <a:rPr lang="en-GB" altLang="en-US" b="1" dirty="0">
                <a:solidFill>
                  <a:srgbClr val="B80303"/>
                </a:solidFill>
              </a:rPr>
              <a:t>photosynthesis</a:t>
            </a:r>
            <a:r>
              <a:rPr lang="en-GB" altLang="en-US" dirty="0"/>
              <a:t> process. Cutting down trees reduces the amount of CO</a:t>
            </a:r>
            <a:r>
              <a:rPr lang="en-GB" altLang="en-US" baseline="-25000" dirty="0"/>
              <a:t>2</a:t>
            </a:r>
            <a:r>
              <a:rPr lang="en-GB" altLang="en-US" dirty="0"/>
              <a:t> absorbed.</a:t>
            </a:r>
            <a:endParaRPr lang="en-US" altLang="en-US" b="1" dirty="0"/>
          </a:p>
        </p:txBody>
      </p:sp>
    </p:spTree>
    <p:extLst>
      <p:ext uri="{BB962C8B-B14F-4D97-AF65-F5344CB8AC3E}">
        <p14:creationId xmlns:p14="http://schemas.microsoft.com/office/powerpoint/2010/main" val="344841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A5CEF-59EF-44A4-AD0E-BBD389B4C080}"/>
              </a:ext>
            </a:extLst>
          </p:cNvPr>
          <p:cNvSpPr>
            <a:spLocks noGrp="1"/>
          </p:cNvSpPr>
          <p:nvPr>
            <p:ph type="title"/>
          </p:nvPr>
        </p:nvSpPr>
        <p:spPr/>
        <p:txBody>
          <a:bodyPr/>
          <a:lstStyle/>
          <a:p>
            <a:r>
              <a:rPr lang="en-GB" dirty="0"/>
              <a:t>Solar output</a:t>
            </a:r>
          </a:p>
        </p:txBody>
      </p:sp>
      <p:sp>
        <p:nvSpPr>
          <p:cNvPr id="3" name="Rectangle 2">
            <a:extLst>
              <a:ext uri="{FF2B5EF4-FFF2-40B4-BE49-F238E27FC236}">
                <a16:creationId xmlns:a16="http://schemas.microsoft.com/office/drawing/2014/main" id="{F17B8555-33CC-4C19-9A39-6899194F5C80}"/>
              </a:ext>
            </a:extLst>
          </p:cNvPr>
          <p:cNvSpPr/>
          <p:nvPr/>
        </p:nvSpPr>
        <p:spPr>
          <a:xfrm>
            <a:off x="360364" y="784225"/>
            <a:ext cx="8172449" cy="830997"/>
          </a:xfrm>
          <a:prstGeom prst="rect">
            <a:avLst/>
          </a:prstGeom>
        </p:spPr>
        <p:txBody>
          <a:bodyPr wrap="square">
            <a:spAutoFit/>
          </a:bodyPr>
          <a:lstStyle/>
          <a:p>
            <a:pPr eaLnBrk="1" hangingPunct="1"/>
            <a:r>
              <a:rPr lang="en-US" b="1" dirty="0">
                <a:solidFill>
                  <a:srgbClr val="B80303"/>
                </a:solidFill>
              </a:rPr>
              <a:t>Solar output </a:t>
            </a:r>
            <a:r>
              <a:rPr lang="en-US" dirty="0"/>
              <a:t>refers to variations in the amount of energy received from the Sun due to more or less solar activity.</a:t>
            </a:r>
            <a:endParaRPr lang="en-US" altLang="en-US" dirty="0"/>
          </a:p>
        </p:txBody>
      </p:sp>
      <p:sp>
        <p:nvSpPr>
          <p:cNvPr id="4" name="Rectangle 3">
            <a:extLst>
              <a:ext uri="{FF2B5EF4-FFF2-40B4-BE49-F238E27FC236}">
                <a16:creationId xmlns:a16="http://schemas.microsoft.com/office/drawing/2014/main" id="{58E41DC8-8E3A-468B-A2B5-19E05024B157}"/>
              </a:ext>
            </a:extLst>
          </p:cNvPr>
          <p:cNvSpPr/>
          <p:nvPr/>
        </p:nvSpPr>
        <p:spPr>
          <a:xfrm>
            <a:off x="358775" y="1635755"/>
            <a:ext cx="8172449" cy="830997"/>
          </a:xfrm>
          <a:prstGeom prst="rect">
            <a:avLst/>
          </a:prstGeom>
        </p:spPr>
        <p:txBody>
          <a:bodyPr wrap="square">
            <a:spAutoFit/>
          </a:bodyPr>
          <a:lstStyle/>
          <a:p>
            <a:pPr eaLnBrk="1" hangingPunct="1"/>
            <a:r>
              <a:rPr lang="en-US" dirty="0"/>
              <a:t>Scientists monitor dark patches on the Sun’s surface, called </a:t>
            </a:r>
            <a:r>
              <a:rPr lang="en-US" b="1" dirty="0">
                <a:solidFill>
                  <a:srgbClr val="B80303"/>
                </a:solidFill>
              </a:rPr>
              <a:t>sunspots</a:t>
            </a:r>
            <a:r>
              <a:rPr lang="en-US" dirty="0"/>
              <a:t>.</a:t>
            </a:r>
            <a:endParaRPr lang="en-US" altLang="en-US" dirty="0"/>
          </a:p>
        </p:txBody>
      </p:sp>
      <p:pic>
        <p:nvPicPr>
          <p:cNvPr id="6" name="Picture 5">
            <a:extLst>
              <a:ext uri="{FF2B5EF4-FFF2-40B4-BE49-F238E27FC236}">
                <a16:creationId xmlns:a16="http://schemas.microsoft.com/office/drawing/2014/main" id="{0B27F892-21E0-4F8B-8E78-06C346FB98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5568" y="2117029"/>
            <a:ext cx="3605656" cy="4012309"/>
          </a:xfrm>
          <a:prstGeom prst="rect">
            <a:avLst/>
          </a:prstGeom>
        </p:spPr>
      </p:pic>
      <p:sp>
        <p:nvSpPr>
          <p:cNvPr id="7" name="Rectangle 6">
            <a:extLst>
              <a:ext uri="{FF2B5EF4-FFF2-40B4-BE49-F238E27FC236}">
                <a16:creationId xmlns:a16="http://schemas.microsoft.com/office/drawing/2014/main" id="{1142B87D-7CF2-4752-B9A1-BA4869DEABBC}"/>
              </a:ext>
            </a:extLst>
          </p:cNvPr>
          <p:cNvSpPr/>
          <p:nvPr/>
        </p:nvSpPr>
        <p:spPr>
          <a:xfrm>
            <a:off x="358775" y="3708147"/>
            <a:ext cx="4566793" cy="1200329"/>
          </a:xfrm>
          <a:prstGeom prst="rect">
            <a:avLst/>
          </a:prstGeom>
        </p:spPr>
        <p:txBody>
          <a:bodyPr wrap="square">
            <a:spAutoFit/>
          </a:bodyPr>
          <a:lstStyle/>
          <a:p>
            <a:pPr eaLnBrk="1" hangingPunct="1"/>
            <a:r>
              <a:rPr lang="en-US" dirty="0"/>
              <a:t>Some scientists theorize that more sunspots could lead to changes in global climate.</a:t>
            </a:r>
            <a:endParaRPr lang="en-US" altLang="en-US" dirty="0"/>
          </a:p>
        </p:txBody>
      </p:sp>
      <p:sp>
        <p:nvSpPr>
          <p:cNvPr id="8" name="Rectangle 7">
            <a:extLst>
              <a:ext uri="{FF2B5EF4-FFF2-40B4-BE49-F238E27FC236}">
                <a16:creationId xmlns:a16="http://schemas.microsoft.com/office/drawing/2014/main" id="{62EE8383-3DFE-49C1-BF8C-4360D06A15D3}"/>
              </a:ext>
            </a:extLst>
          </p:cNvPr>
          <p:cNvSpPr/>
          <p:nvPr/>
        </p:nvSpPr>
        <p:spPr>
          <a:xfrm>
            <a:off x="358775" y="4929009"/>
            <a:ext cx="4566793" cy="1200329"/>
          </a:xfrm>
          <a:prstGeom prst="rect">
            <a:avLst/>
          </a:prstGeom>
        </p:spPr>
        <p:txBody>
          <a:bodyPr wrap="square">
            <a:spAutoFit/>
          </a:bodyPr>
          <a:lstStyle/>
          <a:p>
            <a:pPr eaLnBrk="1" hangingPunct="1"/>
            <a:r>
              <a:rPr lang="en-US" dirty="0"/>
              <a:t>However, sunspot activity</a:t>
            </a:r>
          </a:p>
          <a:p>
            <a:pPr eaLnBrk="1" hangingPunct="1"/>
            <a:r>
              <a:rPr lang="en-US" dirty="0"/>
              <a:t>has </a:t>
            </a:r>
            <a:r>
              <a:rPr lang="en-US" b="1" dirty="0">
                <a:solidFill>
                  <a:srgbClr val="B80303"/>
                </a:solidFill>
              </a:rPr>
              <a:t>decreased slightly </a:t>
            </a:r>
            <a:r>
              <a:rPr lang="en-US" dirty="0"/>
              <a:t>in recent years.</a:t>
            </a:r>
            <a:endParaRPr lang="en-US" altLang="en-US" dirty="0"/>
          </a:p>
        </p:txBody>
      </p:sp>
      <p:sp>
        <p:nvSpPr>
          <p:cNvPr id="9" name="Rectangle 8">
            <a:extLst>
              <a:ext uri="{FF2B5EF4-FFF2-40B4-BE49-F238E27FC236}">
                <a16:creationId xmlns:a16="http://schemas.microsoft.com/office/drawing/2014/main" id="{5A3EE403-1248-441F-BE7D-29787CD33560}"/>
              </a:ext>
            </a:extLst>
          </p:cNvPr>
          <p:cNvSpPr/>
          <p:nvPr/>
        </p:nvSpPr>
        <p:spPr>
          <a:xfrm>
            <a:off x="358775" y="2487285"/>
            <a:ext cx="4566793" cy="1200329"/>
          </a:xfrm>
          <a:prstGeom prst="rect">
            <a:avLst/>
          </a:prstGeom>
        </p:spPr>
        <p:txBody>
          <a:bodyPr wrap="square">
            <a:spAutoFit/>
          </a:bodyPr>
          <a:lstStyle/>
          <a:p>
            <a:pPr eaLnBrk="1" hangingPunct="1"/>
            <a:r>
              <a:rPr lang="en-US" dirty="0"/>
              <a:t>When there are more frequent sunspots, this can indicate increased intense solar activity.</a:t>
            </a:r>
            <a:endParaRPr lang="en-GB" dirty="0"/>
          </a:p>
        </p:txBody>
      </p:sp>
      <p:pic>
        <p:nvPicPr>
          <p:cNvPr id="10" name="Picture 19">
            <a:hlinkClick r:id="" action="ppaction://hlinkshowjump?jump=nextslide"/>
            <a:extLst>
              <a:ext uri="{FF2B5EF4-FFF2-40B4-BE49-F238E27FC236}">
                <a16:creationId xmlns:a16="http://schemas.microsoft.com/office/drawing/2014/main" id="{C433935D-8B96-44A2-A166-48DD0D01DD2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90" y="6177471"/>
            <a:ext cx="630237" cy="554608"/>
          </a:xfrm>
          <a:prstGeom prst="rect">
            <a:avLst/>
          </a:prstGeom>
          <a:noFill/>
          <a:ln w="9525">
            <a:noFill/>
            <a:miter lim="800000"/>
            <a:headEnd/>
            <a:tailEnd/>
          </a:ln>
        </p:spPr>
      </p:pic>
    </p:spTree>
    <p:extLst>
      <p:ext uri="{BB962C8B-B14F-4D97-AF65-F5344CB8AC3E}">
        <p14:creationId xmlns:p14="http://schemas.microsoft.com/office/powerpoint/2010/main" val="350022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50934-8AFD-4AED-8B77-140018D569D9}"/>
              </a:ext>
            </a:extLst>
          </p:cNvPr>
          <p:cNvSpPr>
            <a:spLocks noGrp="1"/>
          </p:cNvSpPr>
          <p:nvPr>
            <p:ph type="title"/>
          </p:nvPr>
        </p:nvSpPr>
        <p:spPr/>
        <p:txBody>
          <a:bodyPr/>
          <a:lstStyle/>
          <a:p>
            <a:r>
              <a:rPr lang="en-GB" dirty="0"/>
              <a:t>Orbital change</a:t>
            </a:r>
          </a:p>
        </p:txBody>
      </p:sp>
      <p:sp>
        <p:nvSpPr>
          <p:cNvPr id="3" name="Rectangle 2">
            <a:extLst>
              <a:ext uri="{FF2B5EF4-FFF2-40B4-BE49-F238E27FC236}">
                <a16:creationId xmlns:a16="http://schemas.microsoft.com/office/drawing/2014/main" id="{0CC9DC27-AE0E-4810-B1C7-AAE215C2D97F}"/>
              </a:ext>
            </a:extLst>
          </p:cNvPr>
          <p:cNvSpPr/>
          <p:nvPr/>
        </p:nvSpPr>
        <p:spPr>
          <a:xfrm>
            <a:off x="360364" y="784225"/>
            <a:ext cx="8172449" cy="830997"/>
          </a:xfrm>
          <a:prstGeom prst="rect">
            <a:avLst/>
          </a:prstGeom>
        </p:spPr>
        <p:txBody>
          <a:bodyPr wrap="square">
            <a:spAutoFit/>
          </a:bodyPr>
          <a:lstStyle/>
          <a:p>
            <a:pPr eaLnBrk="1" hangingPunct="1"/>
            <a:r>
              <a:rPr lang="en-US" dirty="0"/>
              <a:t>The Earth’s orbit around the Sun is </a:t>
            </a:r>
            <a:r>
              <a:rPr lang="en-US" b="1" dirty="0">
                <a:solidFill>
                  <a:srgbClr val="B80303"/>
                </a:solidFill>
              </a:rPr>
              <a:t>elliptical</a:t>
            </a:r>
            <a:r>
              <a:rPr lang="en-US" dirty="0"/>
              <a:t>, meaning that it is an oval rather than a circle.</a:t>
            </a:r>
            <a:endParaRPr lang="en-US" altLang="en-US" dirty="0"/>
          </a:p>
        </p:txBody>
      </p:sp>
      <p:pic>
        <p:nvPicPr>
          <p:cNvPr id="5" name="Picture 4">
            <a:extLst>
              <a:ext uri="{FF2B5EF4-FFF2-40B4-BE49-F238E27FC236}">
                <a16:creationId xmlns:a16="http://schemas.microsoft.com/office/drawing/2014/main" id="{A5B7A5F5-01F0-4D3C-8257-F9424D2A76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557" y="3242332"/>
            <a:ext cx="6512102" cy="3236965"/>
          </a:xfrm>
          <a:prstGeom prst="rect">
            <a:avLst/>
          </a:prstGeom>
        </p:spPr>
      </p:pic>
      <p:sp>
        <p:nvSpPr>
          <p:cNvPr id="6" name="Rectangle 5">
            <a:extLst>
              <a:ext uri="{FF2B5EF4-FFF2-40B4-BE49-F238E27FC236}">
                <a16:creationId xmlns:a16="http://schemas.microsoft.com/office/drawing/2014/main" id="{5005AA24-17C2-4838-8F56-DB6F610C8276}"/>
              </a:ext>
            </a:extLst>
          </p:cNvPr>
          <p:cNvSpPr/>
          <p:nvPr/>
        </p:nvSpPr>
        <p:spPr>
          <a:xfrm>
            <a:off x="358775" y="1733790"/>
            <a:ext cx="8172448" cy="1200329"/>
          </a:xfrm>
          <a:prstGeom prst="rect">
            <a:avLst/>
          </a:prstGeom>
        </p:spPr>
        <p:txBody>
          <a:bodyPr wrap="square">
            <a:spAutoFit/>
          </a:bodyPr>
          <a:lstStyle/>
          <a:p>
            <a:r>
              <a:rPr lang="en-US" dirty="0"/>
              <a:t>Over time, this orbit adjusts slightly. This means that the distance between the Earth and the Sun varies. When the Earth is closer to the Sun, it receives more solar energy.</a:t>
            </a:r>
            <a:endParaRPr lang="en-GB" dirty="0"/>
          </a:p>
        </p:txBody>
      </p:sp>
      <p:sp>
        <p:nvSpPr>
          <p:cNvPr id="8" name="Rectangle 7">
            <a:extLst>
              <a:ext uri="{FF2B5EF4-FFF2-40B4-BE49-F238E27FC236}">
                <a16:creationId xmlns:a16="http://schemas.microsoft.com/office/drawing/2014/main" id="{8D929E62-5BA0-4A0C-95B7-8A141C6E648C}"/>
              </a:ext>
            </a:extLst>
          </p:cNvPr>
          <p:cNvSpPr/>
          <p:nvPr/>
        </p:nvSpPr>
        <p:spPr>
          <a:xfrm>
            <a:off x="358775" y="3052687"/>
            <a:ext cx="8172448" cy="1569660"/>
          </a:xfrm>
          <a:prstGeom prst="rect">
            <a:avLst/>
          </a:prstGeom>
        </p:spPr>
        <p:txBody>
          <a:bodyPr wrap="square">
            <a:spAutoFit/>
          </a:bodyPr>
          <a:lstStyle/>
          <a:p>
            <a:r>
              <a:rPr lang="en-US" dirty="0"/>
              <a:t>This process of </a:t>
            </a:r>
            <a:r>
              <a:rPr lang="en-US" b="1" dirty="0">
                <a:solidFill>
                  <a:srgbClr val="B80303"/>
                </a:solidFill>
              </a:rPr>
              <a:t>orbital change</a:t>
            </a:r>
          </a:p>
          <a:p>
            <a:r>
              <a:rPr lang="en-US" dirty="0"/>
              <a:t>happens very slowly, over</a:t>
            </a:r>
          </a:p>
          <a:p>
            <a:r>
              <a:rPr lang="en-US" dirty="0"/>
              <a:t>a cycle of about</a:t>
            </a:r>
          </a:p>
          <a:p>
            <a:r>
              <a:rPr lang="en-US" dirty="0"/>
              <a:t>100,000 years.</a:t>
            </a:r>
            <a:endParaRPr lang="en-GB" dirty="0"/>
          </a:p>
        </p:txBody>
      </p:sp>
      <p:pic>
        <p:nvPicPr>
          <p:cNvPr id="9" name="Picture 19">
            <a:hlinkClick r:id="" action="ppaction://hlinkshowjump?jump=nextslide"/>
            <a:extLst>
              <a:ext uri="{FF2B5EF4-FFF2-40B4-BE49-F238E27FC236}">
                <a16:creationId xmlns:a16="http://schemas.microsoft.com/office/drawing/2014/main" id="{047D77DE-E253-421B-9E72-50849E98AAC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90" y="6177471"/>
            <a:ext cx="630237" cy="554608"/>
          </a:xfrm>
          <a:prstGeom prst="rect">
            <a:avLst/>
          </a:prstGeom>
          <a:noFill/>
          <a:ln w="9525">
            <a:noFill/>
            <a:miter lim="800000"/>
            <a:headEnd/>
            <a:tailEnd/>
          </a:ln>
        </p:spPr>
      </p:pic>
    </p:spTree>
    <p:extLst>
      <p:ext uri="{BB962C8B-B14F-4D97-AF65-F5344CB8AC3E}">
        <p14:creationId xmlns:p14="http://schemas.microsoft.com/office/powerpoint/2010/main" val="340778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50934-8AFD-4AED-8B77-140018D569D9}"/>
              </a:ext>
            </a:extLst>
          </p:cNvPr>
          <p:cNvSpPr>
            <a:spLocks noGrp="1"/>
          </p:cNvSpPr>
          <p:nvPr>
            <p:ph type="title"/>
          </p:nvPr>
        </p:nvSpPr>
        <p:spPr/>
        <p:txBody>
          <a:bodyPr/>
          <a:lstStyle/>
          <a:p>
            <a:r>
              <a:rPr lang="en-GB" dirty="0"/>
              <a:t>Axis tilt</a:t>
            </a:r>
          </a:p>
        </p:txBody>
      </p:sp>
      <p:sp>
        <p:nvSpPr>
          <p:cNvPr id="3" name="Rectangle 2">
            <a:extLst>
              <a:ext uri="{FF2B5EF4-FFF2-40B4-BE49-F238E27FC236}">
                <a16:creationId xmlns:a16="http://schemas.microsoft.com/office/drawing/2014/main" id="{0CC9DC27-AE0E-4810-B1C7-AAE215C2D97F}"/>
              </a:ext>
            </a:extLst>
          </p:cNvPr>
          <p:cNvSpPr/>
          <p:nvPr/>
        </p:nvSpPr>
        <p:spPr>
          <a:xfrm>
            <a:off x="360364" y="784225"/>
            <a:ext cx="8172449" cy="830997"/>
          </a:xfrm>
          <a:prstGeom prst="rect">
            <a:avLst/>
          </a:prstGeom>
        </p:spPr>
        <p:txBody>
          <a:bodyPr wrap="square">
            <a:spAutoFit/>
          </a:bodyPr>
          <a:lstStyle/>
          <a:p>
            <a:pPr eaLnBrk="1" hangingPunct="1"/>
            <a:r>
              <a:rPr lang="en-US" dirty="0"/>
              <a:t>Every 41,000 years, the Earth repeats a cycle of tilting back and forth on its axis.</a:t>
            </a:r>
            <a:endParaRPr lang="en-US" altLang="en-US" dirty="0"/>
          </a:p>
        </p:txBody>
      </p:sp>
      <p:pic>
        <p:nvPicPr>
          <p:cNvPr id="5" name="Picture 4">
            <a:extLst>
              <a:ext uri="{FF2B5EF4-FFF2-40B4-BE49-F238E27FC236}">
                <a16:creationId xmlns:a16="http://schemas.microsoft.com/office/drawing/2014/main" id="{A5B7A5F5-01F0-4D3C-8257-F9424D2A76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144" y="3072997"/>
            <a:ext cx="6466349" cy="3236965"/>
          </a:xfrm>
          <a:prstGeom prst="rect">
            <a:avLst/>
          </a:prstGeom>
        </p:spPr>
      </p:pic>
      <p:sp>
        <p:nvSpPr>
          <p:cNvPr id="6" name="Rectangle 5">
            <a:extLst>
              <a:ext uri="{FF2B5EF4-FFF2-40B4-BE49-F238E27FC236}">
                <a16:creationId xmlns:a16="http://schemas.microsoft.com/office/drawing/2014/main" id="{5005AA24-17C2-4838-8F56-DB6F610C8276}"/>
              </a:ext>
            </a:extLst>
          </p:cNvPr>
          <p:cNvSpPr/>
          <p:nvPr/>
        </p:nvSpPr>
        <p:spPr>
          <a:xfrm>
            <a:off x="358775" y="1687500"/>
            <a:ext cx="8172448" cy="1200329"/>
          </a:xfrm>
          <a:prstGeom prst="rect">
            <a:avLst/>
          </a:prstGeom>
        </p:spPr>
        <p:txBody>
          <a:bodyPr wrap="square">
            <a:spAutoFit/>
          </a:bodyPr>
          <a:lstStyle/>
          <a:p>
            <a:r>
              <a:rPr lang="en-US" dirty="0"/>
              <a:t>This is a very small change: its angle tilts between about 24.5° and 21.1°. However, it is likely to affect insolation levels on different parts of the planet.</a:t>
            </a:r>
            <a:endParaRPr lang="en-GB" dirty="0"/>
          </a:p>
        </p:txBody>
      </p:sp>
      <p:pic>
        <p:nvPicPr>
          <p:cNvPr id="9" name="Picture 19">
            <a:hlinkClick r:id="" action="ppaction://hlinkshowjump?jump=nextslide"/>
            <a:extLst>
              <a:ext uri="{FF2B5EF4-FFF2-40B4-BE49-F238E27FC236}">
                <a16:creationId xmlns:a16="http://schemas.microsoft.com/office/drawing/2014/main" id="{047D77DE-E253-421B-9E72-50849E98AAC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90" y="6177471"/>
            <a:ext cx="630237" cy="554608"/>
          </a:xfrm>
          <a:prstGeom prst="rect">
            <a:avLst/>
          </a:prstGeom>
          <a:noFill/>
          <a:ln w="9525">
            <a:noFill/>
            <a:miter lim="800000"/>
            <a:headEnd/>
            <a:tailEnd/>
          </a:ln>
        </p:spPr>
      </p:pic>
      <p:sp>
        <p:nvSpPr>
          <p:cNvPr id="10" name="Rectangle 9">
            <a:extLst>
              <a:ext uri="{FF2B5EF4-FFF2-40B4-BE49-F238E27FC236}">
                <a16:creationId xmlns:a16="http://schemas.microsoft.com/office/drawing/2014/main" id="{93401A8C-DB27-47AB-B2EA-198F8FC4F6AF}"/>
              </a:ext>
            </a:extLst>
          </p:cNvPr>
          <p:cNvSpPr/>
          <p:nvPr/>
        </p:nvSpPr>
        <p:spPr>
          <a:xfrm>
            <a:off x="358775" y="2960107"/>
            <a:ext cx="8172448" cy="1569660"/>
          </a:xfrm>
          <a:prstGeom prst="rect">
            <a:avLst/>
          </a:prstGeom>
        </p:spPr>
        <p:txBody>
          <a:bodyPr wrap="square">
            <a:spAutoFit/>
          </a:bodyPr>
          <a:lstStyle/>
          <a:p>
            <a:r>
              <a:rPr lang="en-US" dirty="0"/>
              <a:t>For example, a location 43° north of the Equator</a:t>
            </a:r>
          </a:p>
          <a:p>
            <a:r>
              <a:rPr lang="en-US" dirty="0"/>
              <a:t>might be tilted towards the Sun,</a:t>
            </a:r>
          </a:p>
          <a:p>
            <a:r>
              <a:rPr lang="en-US" dirty="0"/>
              <a:t>receiving more solar</a:t>
            </a:r>
          </a:p>
          <a:p>
            <a:r>
              <a:rPr lang="en-US" dirty="0"/>
              <a:t>radiation than usual.</a:t>
            </a:r>
            <a:endParaRPr lang="en-GB" dirty="0"/>
          </a:p>
        </p:txBody>
      </p:sp>
    </p:spTree>
    <p:extLst>
      <p:ext uri="{BB962C8B-B14F-4D97-AF65-F5344CB8AC3E}">
        <p14:creationId xmlns:p14="http://schemas.microsoft.com/office/powerpoint/2010/main" val="295269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C3BFD-A319-476F-B468-6207300B9AF2}"/>
              </a:ext>
            </a:extLst>
          </p:cNvPr>
          <p:cNvSpPr>
            <a:spLocks noGrp="1"/>
          </p:cNvSpPr>
          <p:nvPr>
            <p:ph type="title"/>
          </p:nvPr>
        </p:nvSpPr>
        <p:spPr/>
        <p:txBody>
          <a:bodyPr/>
          <a:lstStyle/>
          <a:p>
            <a:r>
              <a:rPr lang="en-GB" dirty="0"/>
              <a:t>The history of the atmosphere</a:t>
            </a:r>
          </a:p>
        </p:txBody>
      </p:sp>
      <p:pic>
        <p:nvPicPr>
          <p:cNvPr id="3" name="Picture 2">
            <a:hlinkClick r:id="" action="ppaction://hlinkshowjump?jump=nextslide"/>
            <a:extLst>
              <a:ext uri="{FF2B5EF4-FFF2-40B4-BE49-F238E27FC236}">
                <a16:creationId xmlns:a16="http://schemas.microsoft.com/office/drawing/2014/main" id="{988F53D6-6A01-4C6B-B9C1-0285CF66B8E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3" descr="flash_icon">
            <a:extLst>
              <a:ext uri="{FF2B5EF4-FFF2-40B4-BE49-F238E27FC236}">
                <a16:creationId xmlns:a16="http://schemas.microsoft.com/office/drawing/2014/main" id="{E789E142-28F8-487F-9F03-12019A574E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21185" y="114632"/>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notes_icon">
            <a:extLst>
              <a:ext uri="{FF2B5EF4-FFF2-40B4-BE49-F238E27FC236}">
                <a16:creationId xmlns:a16="http://schemas.microsoft.com/office/drawing/2014/main" id="{14134F25-6A3D-4AE0-A66E-D7F2048226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43346" y="149557"/>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16425" name="ShockwaveFlash1" r:id="rId2" imgW="8699400" imgH="5308560"/>
        </mc:Choice>
        <mc:Fallback>
          <p:control name="ShockwaveFlash1" r:id="rId2" imgW="8699400" imgH="5308560">
            <p:pic>
              <p:nvPicPr>
                <p:cNvPr id="6" name="ShockwaveFlash1">
                  <a:extLst>
                    <a:ext uri="{FF2B5EF4-FFF2-40B4-BE49-F238E27FC236}">
                      <a16:creationId xmlns:a16="http://schemas.microsoft.com/office/drawing/2014/main" id="{139C3999-5DEE-42EE-87F4-CF20935675B4}"/>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2945465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A9BAB-19D9-45DB-9A08-57A9A5B84042}"/>
              </a:ext>
            </a:extLst>
          </p:cNvPr>
          <p:cNvSpPr>
            <a:spLocks noGrp="1"/>
          </p:cNvSpPr>
          <p:nvPr>
            <p:ph type="title"/>
          </p:nvPr>
        </p:nvSpPr>
        <p:spPr/>
        <p:txBody>
          <a:bodyPr/>
          <a:lstStyle/>
          <a:p>
            <a:r>
              <a:rPr lang="en-GB" dirty="0"/>
              <a:t>How have surface temperatures changed?</a:t>
            </a:r>
          </a:p>
        </p:txBody>
      </p:sp>
      <p:sp>
        <p:nvSpPr>
          <p:cNvPr id="3" name="Rectangle 2">
            <a:extLst>
              <a:ext uri="{FF2B5EF4-FFF2-40B4-BE49-F238E27FC236}">
                <a16:creationId xmlns:a16="http://schemas.microsoft.com/office/drawing/2014/main" id="{24BDA637-48D2-410D-B7BD-80F9BD64CB09}"/>
              </a:ext>
            </a:extLst>
          </p:cNvPr>
          <p:cNvSpPr/>
          <p:nvPr/>
        </p:nvSpPr>
        <p:spPr>
          <a:xfrm>
            <a:off x="360364" y="784225"/>
            <a:ext cx="8172449" cy="830997"/>
          </a:xfrm>
          <a:prstGeom prst="rect">
            <a:avLst/>
          </a:prstGeom>
        </p:spPr>
        <p:txBody>
          <a:bodyPr wrap="square">
            <a:spAutoFit/>
          </a:bodyPr>
          <a:lstStyle/>
          <a:p>
            <a:pPr eaLnBrk="1" hangingPunct="1"/>
            <a:r>
              <a:rPr lang="en-US" altLang="en-US" dirty="0"/>
              <a:t>This graph shows the average global land and ocean surface temperature change between 1880 and 2018.</a:t>
            </a:r>
          </a:p>
        </p:txBody>
      </p:sp>
      <p:pic>
        <p:nvPicPr>
          <p:cNvPr id="13" name="Picture 12">
            <a:extLst>
              <a:ext uri="{FF2B5EF4-FFF2-40B4-BE49-F238E27FC236}">
                <a16:creationId xmlns:a16="http://schemas.microsoft.com/office/drawing/2014/main" id="{9863CF04-5641-4ED6-8220-CF2C9980E7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7556" y="1758858"/>
            <a:ext cx="4886504" cy="4568563"/>
          </a:xfrm>
          <a:prstGeom prst="rect">
            <a:avLst/>
          </a:prstGeom>
        </p:spPr>
      </p:pic>
      <p:sp>
        <p:nvSpPr>
          <p:cNvPr id="14" name="Rectangle 13">
            <a:extLst>
              <a:ext uri="{FF2B5EF4-FFF2-40B4-BE49-F238E27FC236}">
                <a16:creationId xmlns:a16="http://schemas.microsoft.com/office/drawing/2014/main" id="{661F890F-801A-4D69-BA21-D865DA8B78DF}"/>
              </a:ext>
            </a:extLst>
          </p:cNvPr>
          <p:cNvSpPr/>
          <p:nvPr/>
        </p:nvSpPr>
        <p:spPr>
          <a:xfrm>
            <a:off x="340252" y="1919599"/>
            <a:ext cx="3556880" cy="830997"/>
          </a:xfrm>
          <a:prstGeom prst="rect">
            <a:avLst/>
          </a:prstGeom>
          <a:solidFill>
            <a:srgbClr val="FDD9D9"/>
          </a:solidFill>
        </p:spPr>
        <p:txBody>
          <a:bodyPr wrap="square">
            <a:spAutoFit/>
          </a:bodyPr>
          <a:lstStyle/>
          <a:p>
            <a:pPr eaLnBrk="1" hangingPunct="1"/>
            <a:r>
              <a:rPr lang="en-US" altLang="en-US" dirty="0"/>
              <a:t>What general trends do you notice?</a:t>
            </a:r>
          </a:p>
        </p:txBody>
      </p:sp>
      <p:sp>
        <p:nvSpPr>
          <p:cNvPr id="15" name="Rectangle 14">
            <a:extLst>
              <a:ext uri="{FF2B5EF4-FFF2-40B4-BE49-F238E27FC236}">
                <a16:creationId xmlns:a16="http://schemas.microsoft.com/office/drawing/2014/main" id="{355526F0-AF25-45E5-A5D7-3D5A2910BB1E}"/>
              </a:ext>
            </a:extLst>
          </p:cNvPr>
          <p:cNvSpPr/>
          <p:nvPr/>
        </p:nvSpPr>
        <p:spPr>
          <a:xfrm>
            <a:off x="360364" y="3054973"/>
            <a:ext cx="3556880" cy="1938992"/>
          </a:xfrm>
          <a:prstGeom prst="rect">
            <a:avLst/>
          </a:prstGeom>
        </p:spPr>
        <p:txBody>
          <a:bodyPr wrap="square">
            <a:spAutoFit/>
          </a:bodyPr>
          <a:lstStyle/>
          <a:p>
            <a:pPr eaLnBrk="1" hangingPunct="1"/>
            <a:r>
              <a:rPr lang="en-US" altLang="en-US" dirty="0"/>
              <a:t>Think about some of the short-term influences on global climate you have learned about in this presentation. </a:t>
            </a:r>
          </a:p>
        </p:txBody>
      </p:sp>
      <p:sp>
        <p:nvSpPr>
          <p:cNvPr id="16" name="Rectangle 15">
            <a:extLst>
              <a:ext uri="{FF2B5EF4-FFF2-40B4-BE49-F238E27FC236}">
                <a16:creationId xmlns:a16="http://schemas.microsoft.com/office/drawing/2014/main" id="{229FAF1B-3E4A-4DD4-A7AE-523F83688E67}"/>
              </a:ext>
            </a:extLst>
          </p:cNvPr>
          <p:cNvSpPr/>
          <p:nvPr/>
        </p:nvSpPr>
        <p:spPr>
          <a:xfrm>
            <a:off x="360364" y="5298341"/>
            <a:ext cx="3556880" cy="830997"/>
          </a:xfrm>
          <a:prstGeom prst="rect">
            <a:avLst/>
          </a:prstGeom>
          <a:solidFill>
            <a:srgbClr val="FDD9D9"/>
          </a:solidFill>
        </p:spPr>
        <p:txBody>
          <a:bodyPr wrap="square">
            <a:spAutoFit/>
          </a:bodyPr>
          <a:lstStyle/>
          <a:p>
            <a:pPr eaLnBrk="1" hangingPunct="1"/>
            <a:r>
              <a:rPr lang="en-US" altLang="en-US" dirty="0"/>
              <a:t>Can you relate any of them to the data shown?</a:t>
            </a:r>
          </a:p>
        </p:txBody>
      </p:sp>
      <p:pic>
        <p:nvPicPr>
          <p:cNvPr id="17" name="Picture 16">
            <a:hlinkClick r:id="" action="ppaction://hlinkshowjump?jump=nextslide"/>
            <a:extLst>
              <a:ext uri="{FF2B5EF4-FFF2-40B4-BE49-F238E27FC236}">
                <a16:creationId xmlns:a16="http://schemas.microsoft.com/office/drawing/2014/main" id="{CCB543A6-B342-4698-B380-D581F537776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8" name="Picture 5" descr="notes_icon">
            <a:extLst>
              <a:ext uri="{FF2B5EF4-FFF2-40B4-BE49-F238E27FC236}">
                <a16:creationId xmlns:a16="http://schemas.microsoft.com/office/drawing/2014/main" id="{6E4D0514-ACBE-4B22-9C4B-D37BFF1EAD9E}"/>
              </a:ext>
            </a:extLst>
          </p:cNvPr>
          <p:cNvPicPr>
            <a:picLocks noChangeAspect="1" noChangeArrowheads="1"/>
          </p:cNvPicPr>
          <p:nvPr/>
        </p:nvPicPr>
        <p:blipFill>
          <a:blip r:embed="rId5" cstate="print"/>
          <a:srcRect/>
          <a:stretch>
            <a:fillRect/>
          </a:stretch>
        </p:blipFill>
        <p:spPr bwMode="auto">
          <a:xfrm>
            <a:off x="8532815" y="134937"/>
            <a:ext cx="442913"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2C3E8C75-BC09-4059-9634-0435D226234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73733" y="86520"/>
            <a:ext cx="442911" cy="516730"/>
          </a:xfrm>
          <a:prstGeom prst="rect">
            <a:avLst/>
          </a:prstGeom>
          <a:noFill/>
          <a:ln w="9525">
            <a:noFill/>
            <a:miter lim="800000"/>
            <a:headEnd/>
            <a:tailEnd/>
          </a:ln>
        </p:spPr>
      </p:pic>
    </p:spTree>
    <p:extLst>
      <p:ext uri="{BB962C8B-B14F-4D97-AF65-F5344CB8AC3E}">
        <p14:creationId xmlns:p14="http://schemas.microsoft.com/office/powerpoint/2010/main" val="19951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A9BAB-19D9-45DB-9A08-57A9A5B84042}"/>
              </a:ext>
            </a:extLst>
          </p:cNvPr>
          <p:cNvSpPr>
            <a:spLocks noGrp="1"/>
          </p:cNvSpPr>
          <p:nvPr>
            <p:ph type="title"/>
          </p:nvPr>
        </p:nvSpPr>
        <p:spPr/>
        <p:txBody>
          <a:bodyPr/>
          <a:lstStyle/>
          <a:p>
            <a:r>
              <a:rPr lang="en-GB" dirty="0"/>
              <a:t>How has the volume of polar ice changed?</a:t>
            </a:r>
          </a:p>
        </p:txBody>
      </p:sp>
      <p:sp>
        <p:nvSpPr>
          <p:cNvPr id="3" name="Rectangle 2">
            <a:extLst>
              <a:ext uri="{FF2B5EF4-FFF2-40B4-BE49-F238E27FC236}">
                <a16:creationId xmlns:a16="http://schemas.microsoft.com/office/drawing/2014/main" id="{24BDA637-48D2-410D-B7BD-80F9BD64CB09}"/>
              </a:ext>
            </a:extLst>
          </p:cNvPr>
          <p:cNvSpPr/>
          <p:nvPr/>
        </p:nvSpPr>
        <p:spPr>
          <a:xfrm>
            <a:off x="360364" y="784225"/>
            <a:ext cx="8172449" cy="830997"/>
          </a:xfrm>
          <a:prstGeom prst="rect">
            <a:avLst/>
          </a:prstGeom>
        </p:spPr>
        <p:txBody>
          <a:bodyPr wrap="square">
            <a:spAutoFit/>
          </a:bodyPr>
          <a:lstStyle/>
          <a:p>
            <a:pPr eaLnBrk="1" hangingPunct="1"/>
            <a:r>
              <a:rPr lang="en-US" altLang="en-US" dirty="0"/>
              <a:t>This graph shows the change in the volume of Arctic sea ice between 1980 and 2017.</a:t>
            </a:r>
          </a:p>
        </p:txBody>
      </p:sp>
      <p:sp>
        <p:nvSpPr>
          <p:cNvPr id="14" name="Rectangle 13">
            <a:extLst>
              <a:ext uri="{FF2B5EF4-FFF2-40B4-BE49-F238E27FC236}">
                <a16:creationId xmlns:a16="http://schemas.microsoft.com/office/drawing/2014/main" id="{661F890F-801A-4D69-BA21-D865DA8B78DF}"/>
              </a:ext>
            </a:extLst>
          </p:cNvPr>
          <p:cNvSpPr/>
          <p:nvPr/>
        </p:nvSpPr>
        <p:spPr>
          <a:xfrm>
            <a:off x="340251" y="2042709"/>
            <a:ext cx="3206925" cy="830997"/>
          </a:xfrm>
          <a:prstGeom prst="rect">
            <a:avLst/>
          </a:prstGeom>
          <a:solidFill>
            <a:srgbClr val="FDD9D9"/>
          </a:solidFill>
        </p:spPr>
        <p:txBody>
          <a:bodyPr wrap="square">
            <a:spAutoFit/>
          </a:bodyPr>
          <a:lstStyle/>
          <a:p>
            <a:pPr eaLnBrk="1" hangingPunct="1"/>
            <a:r>
              <a:rPr lang="en-US" altLang="en-US" dirty="0"/>
              <a:t>What general trends do you notice?</a:t>
            </a:r>
          </a:p>
        </p:txBody>
      </p:sp>
      <p:sp>
        <p:nvSpPr>
          <p:cNvPr id="15" name="Rectangle 14">
            <a:extLst>
              <a:ext uri="{FF2B5EF4-FFF2-40B4-BE49-F238E27FC236}">
                <a16:creationId xmlns:a16="http://schemas.microsoft.com/office/drawing/2014/main" id="{355526F0-AF25-45E5-A5D7-3D5A2910BB1E}"/>
              </a:ext>
            </a:extLst>
          </p:cNvPr>
          <p:cNvSpPr/>
          <p:nvPr/>
        </p:nvSpPr>
        <p:spPr>
          <a:xfrm>
            <a:off x="360364" y="3301193"/>
            <a:ext cx="3206925" cy="1200329"/>
          </a:xfrm>
          <a:prstGeom prst="rect">
            <a:avLst/>
          </a:prstGeom>
        </p:spPr>
        <p:txBody>
          <a:bodyPr wrap="square">
            <a:spAutoFit/>
          </a:bodyPr>
          <a:lstStyle/>
          <a:p>
            <a:pPr eaLnBrk="1" hangingPunct="1"/>
            <a:r>
              <a:rPr lang="en-US" altLang="en-US" dirty="0"/>
              <a:t>When glacial and sea ice melts, it leads to </a:t>
            </a:r>
            <a:r>
              <a:rPr lang="en-US" altLang="en-US" b="1" dirty="0">
                <a:solidFill>
                  <a:srgbClr val="B80303"/>
                </a:solidFill>
              </a:rPr>
              <a:t>rising sea levels</a:t>
            </a:r>
            <a:r>
              <a:rPr lang="en-US" altLang="en-US" dirty="0"/>
              <a:t>.</a:t>
            </a:r>
          </a:p>
        </p:txBody>
      </p:sp>
      <p:sp>
        <p:nvSpPr>
          <p:cNvPr id="16" name="Rectangle 15">
            <a:extLst>
              <a:ext uri="{FF2B5EF4-FFF2-40B4-BE49-F238E27FC236}">
                <a16:creationId xmlns:a16="http://schemas.microsoft.com/office/drawing/2014/main" id="{229FAF1B-3E4A-4DD4-A7AE-523F83688E67}"/>
              </a:ext>
            </a:extLst>
          </p:cNvPr>
          <p:cNvSpPr/>
          <p:nvPr/>
        </p:nvSpPr>
        <p:spPr>
          <a:xfrm>
            <a:off x="360364" y="4929009"/>
            <a:ext cx="3186812" cy="1200329"/>
          </a:xfrm>
          <a:prstGeom prst="rect">
            <a:avLst/>
          </a:prstGeom>
          <a:solidFill>
            <a:srgbClr val="FDD9D9"/>
          </a:solidFill>
        </p:spPr>
        <p:txBody>
          <a:bodyPr wrap="square">
            <a:spAutoFit/>
          </a:bodyPr>
          <a:lstStyle/>
          <a:p>
            <a:pPr eaLnBrk="1" hangingPunct="1"/>
            <a:r>
              <a:rPr lang="en-US" altLang="en-US" dirty="0"/>
              <a:t>What problems</a:t>
            </a:r>
          </a:p>
          <a:p>
            <a:pPr eaLnBrk="1" hangingPunct="1"/>
            <a:r>
              <a:rPr lang="en-US" altLang="en-US" dirty="0"/>
              <a:t>might this cause for future generations?</a:t>
            </a:r>
          </a:p>
        </p:txBody>
      </p:sp>
      <p:pic>
        <p:nvPicPr>
          <p:cNvPr id="17" name="Picture 16">
            <a:hlinkClick r:id="" action="ppaction://hlinkshowjump?jump=nextslide"/>
            <a:extLst>
              <a:ext uri="{FF2B5EF4-FFF2-40B4-BE49-F238E27FC236}">
                <a16:creationId xmlns:a16="http://schemas.microsoft.com/office/drawing/2014/main" id="{CCB543A6-B342-4698-B380-D581F537776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5" name="Picture 4">
            <a:extLst>
              <a:ext uri="{FF2B5EF4-FFF2-40B4-BE49-F238E27FC236}">
                <a16:creationId xmlns:a16="http://schemas.microsoft.com/office/drawing/2014/main" id="{2A25E3A1-D102-47F6-AAD3-54769EB7BE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2821" y="1941684"/>
            <a:ext cx="5251298" cy="3837694"/>
          </a:xfrm>
          <a:prstGeom prst="rect">
            <a:avLst/>
          </a:prstGeom>
        </p:spPr>
      </p:pic>
      <p:pic>
        <p:nvPicPr>
          <p:cNvPr id="11" name="Picture 5" descr="notes_icon">
            <a:extLst>
              <a:ext uri="{FF2B5EF4-FFF2-40B4-BE49-F238E27FC236}">
                <a16:creationId xmlns:a16="http://schemas.microsoft.com/office/drawing/2014/main" id="{0A0FBF27-6D9E-4994-8A5D-09C52AA1B1F5}"/>
              </a:ext>
            </a:extLst>
          </p:cNvPr>
          <p:cNvPicPr>
            <a:picLocks noChangeAspect="1" noChangeArrowheads="1"/>
          </p:cNvPicPr>
          <p:nvPr/>
        </p:nvPicPr>
        <p:blipFill>
          <a:blip r:embed="rId5" cstate="print"/>
          <a:srcRect/>
          <a:stretch>
            <a:fillRect/>
          </a:stretch>
        </p:blipFill>
        <p:spPr bwMode="auto">
          <a:xfrm>
            <a:off x="8532815" y="134937"/>
            <a:ext cx="442913"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5CA90417-7157-47D6-9164-69BEE365BB7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73733" y="86520"/>
            <a:ext cx="442911" cy="516730"/>
          </a:xfrm>
          <a:prstGeom prst="rect">
            <a:avLst/>
          </a:prstGeom>
          <a:noFill/>
          <a:ln w="9525">
            <a:noFill/>
            <a:miter lim="800000"/>
            <a:headEnd/>
            <a:tailEnd/>
          </a:ln>
        </p:spPr>
      </p:pic>
    </p:spTree>
    <p:extLst>
      <p:ext uri="{BB962C8B-B14F-4D97-AF65-F5344CB8AC3E}">
        <p14:creationId xmlns:p14="http://schemas.microsoft.com/office/powerpoint/2010/main" val="107643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528119-2F1E-4E6F-B1A1-9646E896524D}"/>
              </a:ext>
            </a:extLst>
          </p:cNvPr>
          <p:cNvSpPr>
            <a:spLocks noGrp="1"/>
          </p:cNvSpPr>
          <p:nvPr>
            <p:ph type="title"/>
          </p:nvPr>
        </p:nvSpPr>
        <p:spPr/>
        <p:txBody>
          <a:bodyPr/>
          <a:lstStyle/>
          <a:p>
            <a:r>
              <a:rPr lang="en-GB" dirty="0"/>
              <a:t>True or false?</a:t>
            </a:r>
          </a:p>
        </p:txBody>
      </p:sp>
      <p:pic>
        <p:nvPicPr>
          <p:cNvPr id="4" name="Picture 3" descr="flash_icon">
            <a:extLst>
              <a:ext uri="{FF2B5EF4-FFF2-40B4-BE49-F238E27FC236}">
                <a16:creationId xmlns:a16="http://schemas.microsoft.com/office/drawing/2014/main" id="{B4CB0E37-066B-4627-A040-BE7C094E6E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21185" y="114632"/>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notes_icon">
            <a:extLst>
              <a:ext uri="{FF2B5EF4-FFF2-40B4-BE49-F238E27FC236}">
                <a16:creationId xmlns:a16="http://schemas.microsoft.com/office/drawing/2014/main" id="{2529E3E6-B2D3-43D2-AB12-BDD770C1DD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43346" y="149557"/>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p:cNvPicPr>
          <p:nvPr/>
        </p:nvPicPr>
        <p:blipFill>
          <a:blip r:embed="rId7">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17438" name="ShockwaveFlash1" r:id="rId2" imgW="8699400" imgH="5308560"/>
        </mc:Choice>
        <mc:Fallback>
          <p:control name="ShockwaveFlash1" r:id="rId2" imgW="8699400" imgH="5308560">
            <p:pic>
              <p:nvPicPr>
                <p:cNvPr id="7" name="ShockwaveFlash1">
                  <a:extLst>
                    <a:ext uri="{FF2B5EF4-FFF2-40B4-BE49-F238E27FC236}">
                      <a16:creationId xmlns:a16="http://schemas.microsoft.com/office/drawing/2014/main" id="{281D029A-0784-4FFE-9D76-D4BE5D8E8E12}"/>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601459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3">
            <a:extLst>
              <a:ext uri="{FF2B5EF4-FFF2-40B4-BE49-F238E27FC236}">
                <a16:creationId xmlns:a16="http://schemas.microsoft.com/office/drawing/2014/main" id="{650DC62A-7C38-4248-9427-D49CF85CEE53}"/>
              </a:ext>
            </a:extLst>
          </p:cNvPr>
          <p:cNvSpPr>
            <a:spLocks noGrp="1" noChangeArrowheads="1"/>
          </p:cNvSpPr>
          <p:nvPr>
            <p:ph type="title"/>
          </p:nvPr>
        </p:nvSpPr>
        <p:spPr/>
        <p:txBody>
          <a:bodyPr/>
          <a:lstStyle/>
          <a:p>
            <a:pPr eaLnBrk="1" hangingPunct="1"/>
            <a:r>
              <a:rPr lang="en-GB" altLang="en-US"/>
              <a:t>What is heat transfer?</a:t>
            </a:r>
          </a:p>
        </p:txBody>
      </p:sp>
      <p:sp>
        <p:nvSpPr>
          <p:cNvPr id="805915" name="Text Box 27">
            <a:extLst>
              <a:ext uri="{FF2B5EF4-FFF2-40B4-BE49-F238E27FC236}">
                <a16:creationId xmlns:a16="http://schemas.microsoft.com/office/drawing/2014/main" id="{953DCC23-6BF5-412D-8339-9C552A486551}"/>
              </a:ext>
            </a:extLst>
          </p:cNvPr>
          <p:cNvSpPr txBox="1">
            <a:spLocks noChangeArrowheads="1"/>
          </p:cNvSpPr>
          <p:nvPr/>
        </p:nvSpPr>
        <p:spPr bwMode="auto">
          <a:xfrm>
            <a:off x="360365" y="3750112"/>
            <a:ext cx="396211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spcBef>
                <a:spcPct val="0"/>
              </a:spcBef>
            </a:pPr>
            <a:r>
              <a:rPr lang="en-GB" altLang="en-US" dirty="0"/>
              <a:t>Heat is transferred by three main processes:</a:t>
            </a:r>
          </a:p>
        </p:txBody>
      </p:sp>
      <p:sp>
        <p:nvSpPr>
          <p:cNvPr id="805923" name="Text Box 35">
            <a:extLst>
              <a:ext uri="{FF2B5EF4-FFF2-40B4-BE49-F238E27FC236}">
                <a16:creationId xmlns:a16="http://schemas.microsoft.com/office/drawing/2014/main" id="{5D7B21E8-43AC-49C1-AD23-8A2829FE7F03}"/>
              </a:ext>
            </a:extLst>
          </p:cNvPr>
          <p:cNvSpPr txBox="1">
            <a:spLocks noChangeArrowheads="1"/>
          </p:cNvSpPr>
          <p:nvPr/>
        </p:nvSpPr>
        <p:spPr bwMode="auto">
          <a:xfrm>
            <a:off x="360366" y="1340813"/>
            <a:ext cx="396211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Energy reaching Earth drives global interaction between the atmosphere and the surface, creating wind and influencing ocean currents. </a:t>
            </a:r>
            <a:endParaRPr lang="en-US" altLang="en-US" dirty="0"/>
          </a:p>
        </p:txBody>
      </p:sp>
      <p:sp>
        <p:nvSpPr>
          <p:cNvPr id="10247" name="Text Box 41">
            <a:extLst>
              <a:ext uri="{FF2B5EF4-FFF2-40B4-BE49-F238E27FC236}">
                <a16:creationId xmlns:a16="http://schemas.microsoft.com/office/drawing/2014/main" id="{48F771E6-92F6-45B8-BE61-6A9BBE3134CE}"/>
              </a:ext>
            </a:extLst>
          </p:cNvPr>
          <p:cNvSpPr txBox="1">
            <a:spLocks noChangeArrowheads="1"/>
          </p:cNvSpPr>
          <p:nvPr/>
        </p:nvSpPr>
        <p:spPr bwMode="auto">
          <a:xfrm>
            <a:off x="360365" y="782638"/>
            <a:ext cx="7786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The Sun is the external source of energy for Earth.</a:t>
            </a:r>
            <a:endParaRPr lang="en-US" altLang="en-US" dirty="0"/>
          </a:p>
        </p:txBody>
      </p:sp>
      <p:sp>
        <p:nvSpPr>
          <p:cNvPr id="805933" name="Text Box 45">
            <a:extLst>
              <a:ext uri="{FF2B5EF4-FFF2-40B4-BE49-F238E27FC236}">
                <a16:creationId xmlns:a16="http://schemas.microsoft.com/office/drawing/2014/main" id="{DD6F1F18-F3CD-4C34-BF73-BEFAD845A2D2}"/>
              </a:ext>
            </a:extLst>
          </p:cNvPr>
          <p:cNvSpPr txBox="1">
            <a:spLocks noChangeArrowheads="1"/>
          </p:cNvSpPr>
          <p:nvPr/>
        </p:nvSpPr>
        <p:spPr bwMode="auto">
          <a:xfrm>
            <a:off x="720727" y="5798435"/>
            <a:ext cx="2244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buSzPct val="100000"/>
              <a:buFont typeface="Wingdings" panose="05000000000000000000" pitchFamily="2" charset="2"/>
              <a:buChar char="l"/>
            </a:pPr>
            <a:r>
              <a:rPr lang="en-GB" altLang="en-US" b="1" dirty="0">
                <a:solidFill>
                  <a:srgbClr val="B80303"/>
                </a:solidFill>
              </a:rPr>
              <a:t>radiation</a:t>
            </a:r>
            <a:r>
              <a:rPr lang="en-GB" altLang="en-US" dirty="0"/>
              <a:t>.</a:t>
            </a:r>
          </a:p>
        </p:txBody>
      </p:sp>
      <p:sp>
        <p:nvSpPr>
          <p:cNvPr id="805934" name="Text Box 46">
            <a:extLst>
              <a:ext uri="{FF2B5EF4-FFF2-40B4-BE49-F238E27FC236}">
                <a16:creationId xmlns:a16="http://schemas.microsoft.com/office/drawing/2014/main" id="{281642DB-0FC6-4BB7-880D-D79BFD3D1BBD}"/>
              </a:ext>
            </a:extLst>
          </p:cNvPr>
          <p:cNvSpPr txBox="1">
            <a:spLocks noChangeArrowheads="1"/>
          </p:cNvSpPr>
          <p:nvPr/>
        </p:nvSpPr>
        <p:spPr bwMode="auto">
          <a:xfrm>
            <a:off x="720725" y="5240259"/>
            <a:ext cx="2452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buSzPct val="100000"/>
              <a:buFont typeface="Wingdings" panose="05000000000000000000" pitchFamily="2" charset="2"/>
              <a:buChar char="l"/>
            </a:pPr>
            <a:r>
              <a:rPr lang="en-GB" altLang="en-US" b="1">
                <a:solidFill>
                  <a:srgbClr val="B80303"/>
                </a:solidFill>
              </a:rPr>
              <a:t>convection</a:t>
            </a:r>
            <a:endParaRPr lang="en-GB" altLang="en-US">
              <a:solidFill>
                <a:srgbClr val="B80303"/>
              </a:solidFill>
            </a:endParaRPr>
          </a:p>
        </p:txBody>
      </p:sp>
      <p:sp>
        <p:nvSpPr>
          <p:cNvPr id="805935" name="Text Box 47">
            <a:extLst>
              <a:ext uri="{FF2B5EF4-FFF2-40B4-BE49-F238E27FC236}">
                <a16:creationId xmlns:a16="http://schemas.microsoft.com/office/drawing/2014/main" id="{5B4F3454-1DF9-44B6-9FF1-3D215A5750A4}"/>
              </a:ext>
            </a:extLst>
          </p:cNvPr>
          <p:cNvSpPr txBox="1">
            <a:spLocks noChangeArrowheads="1"/>
          </p:cNvSpPr>
          <p:nvPr/>
        </p:nvSpPr>
        <p:spPr bwMode="auto">
          <a:xfrm>
            <a:off x="720725" y="4682084"/>
            <a:ext cx="2497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buSzPct val="100000"/>
              <a:buFont typeface="Wingdings" panose="05000000000000000000" pitchFamily="2" charset="2"/>
              <a:buChar char="l"/>
            </a:pPr>
            <a:r>
              <a:rPr lang="en-GB" altLang="en-US" b="1" dirty="0">
                <a:solidFill>
                  <a:srgbClr val="B80303"/>
                </a:solidFill>
              </a:rPr>
              <a:t>conduction</a:t>
            </a:r>
          </a:p>
        </p:txBody>
      </p:sp>
      <p:pic>
        <p:nvPicPr>
          <p:cNvPr id="10251" name="Picture 48" descr="heat transfer and global interactions 2 photo">
            <a:extLst>
              <a:ext uri="{FF2B5EF4-FFF2-40B4-BE49-F238E27FC236}">
                <a16:creationId xmlns:a16="http://schemas.microsoft.com/office/drawing/2014/main" id="{F30EF03E-6BD4-442F-900A-1DB125EDF5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6975" y="1590335"/>
            <a:ext cx="4202149" cy="4202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notes_icon">
            <a:extLst>
              <a:ext uri="{FF2B5EF4-FFF2-40B4-BE49-F238E27FC236}">
                <a16:creationId xmlns:a16="http://schemas.microsoft.com/office/drawing/2014/main" id="{09C4F673-CD8D-4EEB-81EF-32A3A15EE8FF}"/>
              </a:ext>
            </a:extLst>
          </p:cNvPr>
          <p:cNvPicPr>
            <a:picLocks noChangeAspect="1" noChangeArrowheads="1"/>
          </p:cNvPicPr>
          <p:nvPr/>
        </p:nvPicPr>
        <p:blipFill>
          <a:blip r:embed="rId4" cstate="print"/>
          <a:srcRect/>
          <a:stretch>
            <a:fillRect/>
          </a:stretch>
        </p:blipFill>
        <p:spPr bwMode="auto">
          <a:xfrm>
            <a:off x="8532815" y="134937"/>
            <a:ext cx="442913" cy="387350"/>
          </a:xfrm>
          <a:prstGeom prst="rect">
            <a:avLst/>
          </a:prstGeom>
          <a:noFill/>
          <a:ln w="9525">
            <a:noFill/>
            <a:miter lim="800000"/>
            <a:headEnd/>
            <a:tailEnd/>
          </a:ln>
        </p:spPr>
      </p:pic>
      <p:pic>
        <p:nvPicPr>
          <p:cNvPr id="13" name="Picture 19">
            <a:hlinkClick r:id="" action="ppaction://hlinkshowjump?jump=nextslide"/>
            <a:extLst>
              <a:ext uri="{FF2B5EF4-FFF2-40B4-BE49-F238E27FC236}">
                <a16:creationId xmlns:a16="http://schemas.microsoft.com/office/drawing/2014/main" id="{8D4BD861-A74F-4CA9-893E-E3BA0AECF30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90" y="6177471"/>
            <a:ext cx="630237" cy="554608"/>
          </a:xfrm>
          <a:prstGeom prst="rect">
            <a:avLst/>
          </a:prstGeom>
          <a:noFill/>
          <a:ln w="9525">
            <a:noFill/>
            <a:miter lim="800000"/>
            <a:headEnd/>
            <a:tailEnd/>
          </a:ln>
        </p:spPr>
      </p:pic>
    </p:spTree>
    <p:extLst>
      <p:ext uri="{BB962C8B-B14F-4D97-AF65-F5344CB8AC3E}">
        <p14:creationId xmlns:p14="http://schemas.microsoft.com/office/powerpoint/2010/main" val="3071578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59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59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0593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0593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059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5915" grpId="0"/>
      <p:bldP spid="805923" grpId="0"/>
      <p:bldP spid="805933" grpId="0"/>
      <p:bldP spid="805934" grpId="0"/>
      <p:bldP spid="8059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5" name="Picture 14" descr="Heat transfer and global interaction 5 picture">
            <a:extLst>
              <a:ext uri="{FF2B5EF4-FFF2-40B4-BE49-F238E27FC236}">
                <a16:creationId xmlns:a16="http://schemas.microsoft.com/office/drawing/2014/main" id="{D888955A-B7C4-4632-9377-D86D4D65E5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3371" y="784225"/>
            <a:ext cx="3326235" cy="534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Rectangle 2">
            <a:extLst>
              <a:ext uri="{FF2B5EF4-FFF2-40B4-BE49-F238E27FC236}">
                <a16:creationId xmlns:a16="http://schemas.microsoft.com/office/drawing/2014/main" id="{1C37481C-8989-4ABF-B2D6-F0FD643E6287}"/>
              </a:ext>
            </a:extLst>
          </p:cNvPr>
          <p:cNvSpPr>
            <a:spLocks noGrp="1" noChangeArrowheads="1"/>
          </p:cNvSpPr>
          <p:nvPr>
            <p:ph type="title"/>
          </p:nvPr>
        </p:nvSpPr>
        <p:spPr/>
        <p:txBody>
          <a:bodyPr/>
          <a:lstStyle/>
          <a:p>
            <a:pPr eaLnBrk="1" hangingPunct="1"/>
            <a:r>
              <a:rPr lang="en-GB" altLang="en-US"/>
              <a:t>Differential heating</a:t>
            </a:r>
          </a:p>
        </p:txBody>
      </p:sp>
      <p:sp>
        <p:nvSpPr>
          <p:cNvPr id="12291" name="Text Box 4">
            <a:extLst>
              <a:ext uri="{FF2B5EF4-FFF2-40B4-BE49-F238E27FC236}">
                <a16:creationId xmlns:a16="http://schemas.microsoft.com/office/drawing/2014/main" id="{4F0E69C4-C69B-436E-A497-ECB560E2EDE9}"/>
              </a:ext>
            </a:extLst>
          </p:cNvPr>
          <p:cNvSpPr txBox="1">
            <a:spLocks noChangeArrowheads="1"/>
          </p:cNvSpPr>
          <p:nvPr/>
        </p:nvSpPr>
        <p:spPr bwMode="auto">
          <a:xfrm>
            <a:off x="360362" y="784225"/>
            <a:ext cx="452772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US" altLang="en-US" dirty="0"/>
              <a:t>Radiation (</a:t>
            </a:r>
            <a:r>
              <a:rPr lang="en-US" altLang="en-US" b="1" dirty="0">
                <a:solidFill>
                  <a:srgbClr val="B80303"/>
                </a:solidFill>
              </a:rPr>
              <a:t>solar energy</a:t>
            </a:r>
            <a:r>
              <a:rPr lang="en-US" altLang="en-US" dirty="0"/>
              <a:t>) from </a:t>
            </a:r>
            <a:br>
              <a:rPr lang="en-US" altLang="en-US" dirty="0"/>
            </a:br>
            <a:r>
              <a:rPr lang="en-US" altLang="en-US" dirty="0"/>
              <a:t>the Sun does not hit Earth everywhere at the same time </a:t>
            </a:r>
            <a:br>
              <a:rPr lang="en-US" altLang="en-US" dirty="0"/>
            </a:br>
            <a:r>
              <a:rPr lang="en-US" altLang="en-US" dirty="0"/>
              <a:t>and in equal amounts.</a:t>
            </a:r>
          </a:p>
        </p:txBody>
      </p:sp>
      <p:sp>
        <p:nvSpPr>
          <p:cNvPr id="960519" name="Text Box 7">
            <a:extLst>
              <a:ext uri="{FF2B5EF4-FFF2-40B4-BE49-F238E27FC236}">
                <a16:creationId xmlns:a16="http://schemas.microsoft.com/office/drawing/2014/main" id="{A8E1089A-E64F-4F17-9757-E93B41BAD15C}"/>
              </a:ext>
            </a:extLst>
          </p:cNvPr>
          <p:cNvSpPr txBox="1">
            <a:spLocks noChangeArrowheads="1"/>
          </p:cNvSpPr>
          <p:nvPr/>
        </p:nvSpPr>
        <p:spPr bwMode="auto">
          <a:xfrm>
            <a:off x="358775" y="3978615"/>
            <a:ext cx="48402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Factors that affect the amount of energy reaching an area include:</a:t>
            </a:r>
            <a:endParaRPr lang="en-US" altLang="en-US" dirty="0"/>
          </a:p>
        </p:txBody>
      </p:sp>
      <p:sp>
        <p:nvSpPr>
          <p:cNvPr id="960520" name="Text Box 8">
            <a:extLst>
              <a:ext uri="{FF2B5EF4-FFF2-40B4-BE49-F238E27FC236}">
                <a16:creationId xmlns:a16="http://schemas.microsoft.com/office/drawing/2014/main" id="{3C47D6F6-6B06-4723-B3E5-AB04F8F1F201}"/>
              </a:ext>
            </a:extLst>
          </p:cNvPr>
          <p:cNvSpPr txBox="1">
            <a:spLocks noChangeArrowheads="1"/>
          </p:cNvSpPr>
          <p:nvPr/>
        </p:nvSpPr>
        <p:spPr bwMode="auto">
          <a:xfrm>
            <a:off x="360363" y="2381420"/>
            <a:ext cx="484028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US" altLang="en-US" dirty="0"/>
              <a:t>This means that some places receive more heat while others receive less heat. This is known as </a:t>
            </a:r>
            <a:r>
              <a:rPr lang="en-US" altLang="en-US" b="1" dirty="0">
                <a:solidFill>
                  <a:srgbClr val="B80303"/>
                </a:solidFill>
              </a:rPr>
              <a:t>differential heating</a:t>
            </a:r>
            <a:r>
              <a:rPr lang="en-US" altLang="en-US" dirty="0"/>
              <a:t>.</a:t>
            </a:r>
          </a:p>
        </p:txBody>
      </p:sp>
      <p:sp>
        <p:nvSpPr>
          <p:cNvPr id="8" name="Text Box 14">
            <a:extLst>
              <a:ext uri="{FF2B5EF4-FFF2-40B4-BE49-F238E27FC236}">
                <a16:creationId xmlns:a16="http://schemas.microsoft.com/office/drawing/2014/main" id="{5EBE16EA-DC01-4994-A577-C1BBCACF3723}"/>
              </a:ext>
            </a:extLst>
          </p:cNvPr>
          <p:cNvSpPr txBox="1">
            <a:spLocks noChangeArrowheads="1"/>
          </p:cNvSpPr>
          <p:nvPr/>
        </p:nvSpPr>
        <p:spPr bwMode="auto">
          <a:xfrm>
            <a:off x="360362" y="4837147"/>
            <a:ext cx="4838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defTabSz="4211638" eaLnBrk="1" hangingPunct="1">
              <a:buClr>
                <a:srgbClr val="B80303"/>
              </a:buClr>
              <a:buSzPct val="100000"/>
              <a:buFont typeface="Wingdings" panose="05000000000000000000" pitchFamily="2" charset="2"/>
              <a:buChar char="l"/>
            </a:pPr>
            <a:r>
              <a:rPr lang="en-GB" altLang="en-US" b="1" dirty="0">
                <a:solidFill>
                  <a:srgbClr val="B80303"/>
                </a:solidFill>
              </a:rPr>
              <a:t>altitude</a:t>
            </a:r>
            <a:r>
              <a:rPr lang="en-GB" altLang="en-US" dirty="0"/>
              <a:t> (the height of the land)</a:t>
            </a:r>
            <a:endParaRPr lang="en-US" altLang="en-US" dirty="0"/>
          </a:p>
        </p:txBody>
      </p:sp>
      <p:sp>
        <p:nvSpPr>
          <p:cNvPr id="9" name="Text Box 14">
            <a:extLst>
              <a:ext uri="{FF2B5EF4-FFF2-40B4-BE49-F238E27FC236}">
                <a16:creationId xmlns:a16="http://schemas.microsoft.com/office/drawing/2014/main" id="{3B1BBFC6-4215-4CE3-B7D9-D4208A8D54DC}"/>
              </a:ext>
            </a:extLst>
          </p:cNvPr>
          <p:cNvSpPr txBox="1">
            <a:spLocks noChangeArrowheads="1"/>
          </p:cNvSpPr>
          <p:nvPr/>
        </p:nvSpPr>
        <p:spPr bwMode="auto">
          <a:xfrm>
            <a:off x="360361" y="5326345"/>
            <a:ext cx="48387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defTabSz="4211638" eaLnBrk="1" hangingPunct="1">
              <a:buClr>
                <a:srgbClr val="B80303"/>
              </a:buClr>
              <a:buSzPct val="100000"/>
              <a:buFont typeface="Wingdings" panose="05000000000000000000" pitchFamily="2" charset="2"/>
              <a:buChar char="l"/>
            </a:pPr>
            <a:r>
              <a:rPr lang="en-GB" altLang="en-US" b="1" dirty="0">
                <a:solidFill>
                  <a:srgbClr val="B80303"/>
                </a:solidFill>
              </a:rPr>
              <a:t>latitude</a:t>
            </a:r>
            <a:r>
              <a:rPr lang="en-GB" altLang="en-US" dirty="0"/>
              <a:t> (how far north or south of the Equator a place is).</a:t>
            </a:r>
            <a:endParaRPr lang="en-US" altLang="en-US" dirty="0"/>
          </a:p>
        </p:txBody>
      </p:sp>
      <p:pic>
        <p:nvPicPr>
          <p:cNvPr id="11" name="Picture 19">
            <a:hlinkClick r:id="" action="ppaction://hlinkshowjump?jump=nextslide"/>
            <a:extLst>
              <a:ext uri="{FF2B5EF4-FFF2-40B4-BE49-F238E27FC236}">
                <a16:creationId xmlns:a16="http://schemas.microsoft.com/office/drawing/2014/main" id="{5BADDBA9-CECB-429B-AE79-1F2F7F619E3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90" y="6177471"/>
            <a:ext cx="630237" cy="554608"/>
          </a:xfrm>
          <a:prstGeom prst="rect">
            <a:avLst/>
          </a:prstGeom>
          <a:noFill/>
          <a:ln w="9525">
            <a:noFill/>
            <a:miter lim="800000"/>
            <a:headEnd/>
            <a:tailEnd/>
          </a:ln>
        </p:spPr>
      </p:pic>
    </p:spTree>
    <p:extLst>
      <p:ext uri="{BB962C8B-B14F-4D97-AF65-F5344CB8AC3E}">
        <p14:creationId xmlns:p14="http://schemas.microsoft.com/office/powerpoint/2010/main" val="39949436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05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05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0519" grpId="0"/>
      <p:bldP spid="960520"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C591C-D994-4756-AD19-2537E3B58482}"/>
              </a:ext>
            </a:extLst>
          </p:cNvPr>
          <p:cNvSpPr>
            <a:spLocks noGrp="1"/>
          </p:cNvSpPr>
          <p:nvPr>
            <p:ph type="title"/>
          </p:nvPr>
        </p:nvSpPr>
        <p:spPr/>
        <p:txBody>
          <a:bodyPr/>
          <a:lstStyle/>
          <a:p>
            <a:pPr>
              <a:tabLst>
                <a:tab pos="4841875" algn="l"/>
              </a:tabLst>
            </a:pPr>
            <a:r>
              <a:rPr lang="en-GB" dirty="0"/>
              <a:t>Why is the South warmer than the North?</a:t>
            </a:r>
          </a:p>
        </p:txBody>
      </p:sp>
      <p:pic>
        <p:nvPicPr>
          <p:cNvPr id="4" name="Picture 19">
            <a:hlinkClick r:id="" action="ppaction://hlinkshowjump?jump=nextslide"/>
            <a:extLst>
              <a:ext uri="{FF2B5EF4-FFF2-40B4-BE49-F238E27FC236}">
                <a16:creationId xmlns:a16="http://schemas.microsoft.com/office/drawing/2014/main" id="{7CE41EDA-F43E-4387-A1A5-CBA28145C2D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90" y="6177471"/>
            <a:ext cx="630237" cy="554608"/>
          </a:xfrm>
          <a:prstGeom prst="rect">
            <a:avLst/>
          </a:prstGeom>
          <a:noFill/>
          <a:ln w="9525">
            <a:noFill/>
            <a:miter lim="800000"/>
            <a:headEnd/>
            <a:tailEnd/>
          </a:ln>
        </p:spPr>
      </p:pic>
      <p:pic>
        <p:nvPicPr>
          <p:cNvPr id="5" name="Picture 3" descr="flash_icon">
            <a:extLst>
              <a:ext uri="{FF2B5EF4-FFF2-40B4-BE49-F238E27FC236}">
                <a16:creationId xmlns:a16="http://schemas.microsoft.com/office/drawing/2014/main" id="{961AE4A0-940F-443E-90BC-07211D92AE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21185" y="114632"/>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a:extLst>
              <a:ext uri="{FF2B5EF4-FFF2-40B4-BE49-F238E27FC236}">
                <a16:creationId xmlns:a16="http://schemas.microsoft.com/office/drawing/2014/main" id="{64BE7DB3-B898-468B-B9B8-B274586CBBAB}"/>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164045" y="86520"/>
            <a:ext cx="442911" cy="516730"/>
          </a:xfrm>
          <a:prstGeom prst="rect">
            <a:avLst/>
          </a:prstGeom>
          <a:noFill/>
          <a:ln w="9525">
            <a:noFill/>
            <a:miter lim="800000"/>
            <a:headEnd/>
            <a:tailEnd/>
          </a:ln>
        </p:spPr>
      </p:pic>
      <p:pic>
        <p:nvPicPr>
          <p:cNvPr id="3" name="Picture 2"/>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18458" name="ShockwaveFlash1" r:id="rId2" imgW="8699400" imgH="5308560"/>
        </mc:Choice>
        <mc:Fallback>
          <p:control name="ShockwaveFlash1" r:id="rId2" imgW="8699400" imgH="5308560">
            <p:pic>
              <p:nvPicPr>
                <p:cNvPr id="7" name="ShockwaveFlash1">
                  <a:extLst>
                    <a:ext uri="{FF2B5EF4-FFF2-40B4-BE49-F238E27FC236}">
                      <a16:creationId xmlns:a16="http://schemas.microsoft.com/office/drawing/2014/main" id="{5D85B949-96A2-4DE2-94A7-E9495483DD49}"/>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3654506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1C37481C-8989-4ABF-B2D6-F0FD643E6287}"/>
              </a:ext>
            </a:extLst>
          </p:cNvPr>
          <p:cNvSpPr>
            <a:spLocks noGrp="1" noChangeArrowheads="1"/>
          </p:cNvSpPr>
          <p:nvPr>
            <p:ph type="title"/>
          </p:nvPr>
        </p:nvSpPr>
        <p:spPr/>
        <p:txBody>
          <a:bodyPr/>
          <a:lstStyle/>
          <a:p>
            <a:pPr eaLnBrk="1" hangingPunct="1"/>
            <a:r>
              <a:rPr lang="en-GB" altLang="en-US" dirty="0"/>
              <a:t>Insolation</a:t>
            </a:r>
          </a:p>
        </p:txBody>
      </p:sp>
      <p:sp>
        <p:nvSpPr>
          <p:cNvPr id="8" name="Text Box 7">
            <a:extLst>
              <a:ext uri="{FF2B5EF4-FFF2-40B4-BE49-F238E27FC236}">
                <a16:creationId xmlns:a16="http://schemas.microsoft.com/office/drawing/2014/main" id="{8CD552EF-D740-4DD0-99CB-01A11F76B534}"/>
              </a:ext>
            </a:extLst>
          </p:cNvPr>
          <p:cNvSpPr txBox="1">
            <a:spLocks noChangeArrowheads="1"/>
          </p:cNvSpPr>
          <p:nvPr/>
        </p:nvSpPr>
        <p:spPr bwMode="auto">
          <a:xfrm>
            <a:off x="358775" y="784225"/>
            <a:ext cx="81740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This diagram illustrates the impact of latitude on the amount of solar energy received.</a:t>
            </a:r>
            <a:endParaRPr lang="en-US" altLang="en-US" dirty="0"/>
          </a:p>
        </p:txBody>
      </p:sp>
      <p:sp>
        <p:nvSpPr>
          <p:cNvPr id="2" name="Rectangle 1">
            <a:extLst>
              <a:ext uri="{FF2B5EF4-FFF2-40B4-BE49-F238E27FC236}">
                <a16:creationId xmlns:a16="http://schemas.microsoft.com/office/drawing/2014/main" id="{9E937916-2B26-4B1D-9882-D9C1BE03244B}"/>
              </a:ext>
            </a:extLst>
          </p:cNvPr>
          <p:cNvSpPr/>
          <p:nvPr/>
        </p:nvSpPr>
        <p:spPr>
          <a:xfrm>
            <a:off x="358775" y="1687609"/>
            <a:ext cx="4439003" cy="1569660"/>
          </a:xfrm>
          <a:prstGeom prst="rect">
            <a:avLst/>
          </a:prstGeom>
        </p:spPr>
        <p:txBody>
          <a:bodyPr wrap="square">
            <a:spAutoFit/>
          </a:bodyPr>
          <a:lstStyle/>
          <a:p>
            <a:r>
              <a:rPr lang="en-GB" altLang="en-US" dirty="0"/>
              <a:t>Solar energy at higher latitudes is spread out over a larger area, which means that it </a:t>
            </a:r>
            <a:br>
              <a:rPr lang="en-GB" altLang="en-US" dirty="0"/>
            </a:br>
            <a:r>
              <a:rPr lang="en-GB" altLang="en-US" dirty="0"/>
              <a:t>is </a:t>
            </a:r>
            <a:r>
              <a:rPr lang="en-GB" altLang="en-US" b="1" dirty="0">
                <a:solidFill>
                  <a:srgbClr val="B80303"/>
                </a:solidFill>
              </a:rPr>
              <a:t>less concentrated</a:t>
            </a:r>
            <a:r>
              <a:rPr lang="en-GB" altLang="en-US" dirty="0"/>
              <a:t>.</a:t>
            </a:r>
            <a:endParaRPr lang="en-GB" dirty="0"/>
          </a:p>
        </p:txBody>
      </p:sp>
      <p:pic>
        <p:nvPicPr>
          <p:cNvPr id="9" name="Picture 19">
            <a:hlinkClick r:id="" action="ppaction://hlinkshowjump?jump=nextslide"/>
            <a:extLst>
              <a:ext uri="{FF2B5EF4-FFF2-40B4-BE49-F238E27FC236}">
                <a16:creationId xmlns:a16="http://schemas.microsoft.com/office/drawing/2014/main" id="{1457C979-32B4-46D7-A724-53D7D367335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90" y="6177471"/>
            <a:ext cx="630237" cy="554608"/>
          </a:xfrm>
          <a:prstGeom prst="rect">
            <a:avLst/>
          </a:prstGeom>
          <a:noFill/>
          <a:ln w="9525">
            <a:noFill/>
            <a:miter lim="800000"/>
            <a:headEnd/>
            <a:tailEnd/>
          </a:ln>
        </p:spPr>
      </p:pic>
      <p:sp>
        <p:nvSpPr>
          <p:cNvPr id="10" name="Rectangle 9">
            <a:extLst>
              <a:ext uri="{FF2B5EF4-FFF2-40B4-BE49-F238E27FC236}">
                <a16:creationId xmlns:a16="http://schemas.microsoft.com/office/drawing/2014/main" id="{B7628DF4-FEFA-4D5E-AFEC-26CA9F0E2573}"/>
              </a:ext>
            </a:extLst>
          </p:cNvPr>
          <p:cNvSpPr/>
          <p:nvPr/>
        </p:nvSpPr>
        <p:spPr>
          <a:xfrm>
            <a:off x="358774" y="3329656"/>
            <a:ext cx="4339434" cy="1569660"/>
          </a:xfrm>
          <a:prstGeom prst="rect">
            <a:avLst/>
          </a:prstGeom>
        </p:spPr>
        <p:txBody>
          <a:bodyPr wrap="square">
            <a:spAutoFit/>
          </a:bodyPr>
          <a:lstStyle/>
          <a:p>
            <a:r>
              <a:rPr lang="en-GB" altLang="en-US" dirty="0"/>
              <a:t>Lower latitudes are closer</a:t>
            </a:r>
          </a:p>
          <a:p>
            <a:r>
              <a:rPr lang="en-GB" altLang="en-US" dirty="0"/>
              <a:t>to the </a:t>
            </a:r>
            <a:r>
              <a:rPr lang="en-GB" altLang="en-US" b="1" dirty="0">
                <a:solidFill>
                  <a:srgbClr val="B80303"/>
                </a:solidFill>
              </a:rPr>
              <a:t>Equator</a:t>
            </a:r>
            <a:r>
              <a:rPr lang="en-GB" altLang="en-US" dirty="0"/>
              <a:t>: the imaginary line that goes around the middle of the Earth. </a:t>
            </a:r>
            <a:endParaRPr lang="en-GB" dirty="0"/>
          </a:p>
        </p:txBody>
      </p:sp>
      <p:pic>
        <p:nvPicPr>
          <p:cNvPr id="5" name="Picture 4">
            <a:extLst>
              <a:ext uri="{FF2B5EF4-FFF2-40B4-BE49-F238E27FC236}">
                <a16:creationId xmlns:a16="http://schemas.microsoft.com/office/drawing/2014/main" id="{F40DFEFA-5427-45A8-8B56-542B315A20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1878" y="1359568"/>
            <a:ext cx="4439004" cy="3912341"/>
          </a:xfrm>
          <a:prstGeom prst="rect">
            <a:avLst/>
          </a:prstGeom>
        </p:spPr>
      </p:pic>
      <p:sp>
        <p:nvSpPr>
          <p:cNvPr id="13" name="Rectangle 12">
            <a:extLst>
              <a:ext uri="{FF2B5EF4-FFF2-40B4-BE49-F238E27FC236}">
                <a16:creationId xmlns:a16="http://schemas.microsoft.com/office/drawing/2014/main" id="{D731BBB5-423E-4016-8609-FE6C3463753D}"/>
              </a:ext>
            </a:extLst>
          </p:cNvPr>
          <p:cNvSpPr/>
          <p:nvPr/>
        </p:nvSpPr>
        <p:spPr>
          <a:xfrm>
            <a:off x="379323" y="4971702"/>
            <a:ext cx="8174037" cy="1200329"/>
          </a:xfrm>
          <a:prstGeom prst="rect">
            <a:avLst/>
          </a:prstGeom>
        </p:spPr>
        <p:txBody>
          <a:bodyPr wrap="square">
            <a:spAutoFit/>
          </a:bodyPr>
          <a:lstStyle/>
          <a:p>
            <a:r>
              <a:rPr lang="en-GB" altLang="en-US" dirty="0"/>
              <a:t>Solar energy at lower latitudes is</a:t>
            </a:r>
          </a:p>
          <a:p>
            <a:r>
              <a:rPr lang="en-GB" altLang="en-US" b="1" dirty="0">
                <a:solidFill>
                  <a:srgbClr val="B80303"/>
                </a:solidFill>
              </a:rPr>
              <a:t>more concentrated</a:t>
            </a:r>
            <a:r>
              <a:rPr lang="en-GB" altLang="en-US" dirty="0"/>
              <a:t>. The amount of solar energy received in different parts of the world is known as </a:t>
            </a:r>
            <a:r>
              <a:rPr lang="en-GB" altLang="en-US" b="1" dirty="0">
                <a:solidFill>
                  <a:srgbClr val="B80303"/>
                </a:solidFill>
              </a:rPr>
              <a:t>insolation</a:t>
            </a:r>
            <a:r>
              <a:rPr lang="en-GB" altLang="en-US" dirty="0"/>
              <a:t>.</a:t>
            </a:r>
            <a:endParaRPr lang="en-GB" dirty="0"/>
          </a:p>
        </p:txBody>
      </p:sp>
      <p:pic>
        <p:nvPicPr>
          <p:cNvPr id="11" name="Picture 10">
            <a:extLst>
              <a:ext uri="{FF2B5EF4-FFF2-40B4-BE49-F238E27FC236}">
                <a16:creationId xmlns:a16="http://schemas.microsoft.com/office/drawing/2014/main" id="{02B465DE-8FB0-45AD-8FF8-47D287F9A48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extLst>
      <p:ext uri="{BB962C8B-B14F-4D97-AF65-F5344CB8AC3E}">
        <p14:creationId xmlns:p14="http://schemas.microsoft.com/office/powerpoint/2010/main" val="309341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2BD27-DB21-47E4-8465-992DA5EA5D14}"/>
              </a:ext>
            </a:extLst>
          </p:cNvPr>
          <p:cNvSpPr>
            <a:spLocks noGrp="1"/>
          </p:cNvSpPr>
          <p:nvPr>
            <p:ph type="title"/>
          </p:nvPr>
        </p:nvSpPr>
        <p:spPr/>
        <p:txBody>
          <a:bodyPr/>
          <a:lstStyle/>
          <a:p>
            <a:r>
              <a:rPr lang="en-GB" dirty="0"/>
              <a:t>What is climate?</a:t>
            </a:r>
          </a:p>
        </p:txBody>
      </p:sp>
      <p:sp>
        <p:nvSpPr>
          <p:cNvPr id="3" name="Text Box 7">
            <a:extLst>
              <a:ext uri="{FF2B5EF4-FFF2-40B4-BE49-F238E27FC236}">
                <a16:creationId xmlns:a16="http://schemas.microsoft.com/office/drawing/2014/main" id="{C248CCAD-FD7C-43EB-9096-54ED214C5053}"/>
              </a:ext>
            </a:extLst>
          </p:cNvPr>
          <p:cNvSpPr txBox="1">
            <a:spLocks noChangeArrowheads="1"/>
          </p:cNvSpPr>
          <p:nvPr/>
        </p:nvSpPr>
        <p:spPr bwMode="auto">
          <a:xfrm>
            <a:off x="358775" y="784225"/>
            <a:ext cx="81740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The amount of solar energy received is one of the factors that influences an area’s </a:t>
            </a:r>
            <a:r>
              <a:rPr lang="en-GB" altLang="en-US" b="1" dirty="0">
                <a:solidFill>
                  <a:srgbClr val="B80303"/>
                </a:solidFill>
              </a:rPr>
              <a:t>climate</a:t>
            </a:r>
            <a:r>
              <a:rPr lang="en-GB" altLang="en-US" dirty="0"/>
              <a:t>. Climate is the average rainfall and temperature conditions in an area.</a:t>
            </a:r>
            <a:endParaRPr lang="en-US" altLang="en-US" dirty="0"/>
          </a:p>
        </p:txBody>
      </p:sp>
      <p:sp>
        <p:nvSpPr>
          <p:cNvPr id="4" name="Text Box 7">
            <a:extLst>
              <a:ext uri="{FF2B5EF4-FFF2-40B4-BE49-F238E27FC236}">
                <a16:creationId xmlns:a16="http://schemas.microsoft.com/office/drawing/2014/main" id="{FF97EA4F-8AEA-4A86-BF5E-CFF0C1CD774C}"/>
              </a:ext>
            </a:extLst>
          </p:cNvPr>
          <p:cNvSpPr txBox="1">
            <a:spLocks noChangeArrowheads="1"/>
          </p:cNvSpPr>
          <p:nvPr/>
        </p:nvSpPr>
        <p:spPr bwMode="auto">
          <a:xfrm>
            <a:off x="358774" y="2055770"/>
            <a:ext cx="476638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The Earth is divided into </a:t>
            </a:r>
            <a:r>
              <a:rPr lang="en-GB" altLang="en-US" b="1" dirty="0">
                <a:solidFill>
                  <a:srgbClr val="B80303"/>
                </a:solidFill>
              </a:rPr>
              <a:t>climate zones</a:t>
            </a:r>
            <a:r>
              <a:rPr lang="en-GB" altLang="en-US" dirty="0"/>
              <a:t>, which help scientists to characterize areas. They include:</a:t>
            </a:r>
            <a:endParaRPr lang="en-US" altLang="en-US" dirty="0"/>
          </a:p>
        </p:txBody>
      </p:sp>
      <p:sp>
        <p:nvSpPr>
          <p:cNvPr id="7" name="Text Box 7">
            <a:extLst>
              <a:ext uri="{FF2B5EF4-FFF2-40B4-BE49-F238E27FC236}">
                <a16:creationId xmlns:a16="http://schemas.microsoft.com/office/drawing/2014/main" id="{B0EA82C8-BFF9-48E3-A4DD-AEC55246A25B}"/>
              </a:ext>
            </a:extLst>
          </p:cNvPr>
          <p:cNvSpPr txBox="1">
            <a:spLocks noChangeArrowheads="1"/>
          </p:cNvSpPr>
          <p:nvPr/>
        </p:nvSpPr>
        <p:spPr bwMode="auto">
          <a:xfrm>
            <a:off x="358775" y="5295289"/>
            <a:ext cx="4122914" cy="830997"/>
          </a:xfrm>
          <a:prstGeom prst="rect">
            <a:avLst/>
          </a:prstGeom>
          <a:solidFill>
            <a:srgbClr val="FDD9D9"/>
          </a:solidFill>
          <a:ln>
            <a:noFill/>
          </a:ln>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What climate zones can be</a:t>
            </a:r>
          </a:p>
          <a:p>
            <a:pPr eaLnBrk="1" hangingPunct="1"/>
            <a:r>
              <a:rPr lang="en-GB" altLang="en-US" dirty="0"/>
              <a:t>found in the US?</a:t>
            </a:r>
            <a:endParaRPr lang="en-US" altLang="en-US" dirty="0"/>
          </a:p>
        </p:txBody>
      </p:sp>
      <p:sp>
        <p:nvSpPr>
          <p:cNvPr id="9" name="Text Box 14">
            <a:extLst>
              <a:ext uri="{FF2B5EF4-FFF2-40B4-BE49-F238E27FC236}">
                <a16:creationId xmlns:a16="http://schemas.microsoft.com/office/drawing/2014/main" id="{21675C96-C897-4E61-90D8-558A254E0820}"/>
              </a:ext>
            </a:extLst>
          </p:cNvPr>
          <p:cNvSpPr txBox="1">
            <a:spLocks noChangeArrowheads="1"/>
          </p:cNvSpPr>
          <p:nvPr/>
        </p:nvSpPr>
        <p:spPr bwMode="auto">
          <a:xfrm>
            <a:off x="358775" y="3327315"/>
            <a:ext cx="47663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defTabSz="4211638" eaLnBrk="1" hangingPunct="1">
              <a:buClr>
                <a:srgbClr val="B80303"/>
              </a:buClr>
              <a:buSzPct val="100000"/>
              <a:buFont typeface="Wingdings" panose="05000000000000000000" pitchFamily="2" charset="2"/>
              <a:buChar char="l"/>
            </a:pPr>
            <a:r>
              <a:rPr lang="en-GB" altLang="en-US" b="1" dirty="0">
                <a:solidFill>
                  <a:srgbClr val="B80303"/>
                </a:solidFill>
              </a:rPr>
              <a:t>arid</a:t>
            </a:r>
            <a:r>
              <a:rPr lang="en-GB" altLang="en-US" dirty="0"/>
              <a:t> (a hot, dry climate)</a:t>
            </a:r>
            <a:endParaRPr lang="en-US" altLang="en-US" dirty="0"/>
          </a:p>
        </p:txBody>
      </p:sp>
      <p:sp>
        <p:nvSpPr>
          <p:cNvPr id="10" name="Text Box 14">
            <a:extLst>
              <a:ext uri="{FF2B5EF4-FFF2-40B4-BE49-F238E27FC236}">
                <a16:creationId xmlns:a16="http://schemas.microsoft.com/office/drawing/2014/main" id="{4CCC3B2B-DCDD-4FA6-8F1C-4E2F86A636E0}"/>
              </a:ext>
            </a:extLst>
          </p:cNvPr>
          <p:cNvSpPr txBox="1">
            <a:spLocks noChangeArrowheads="1"/>
          </p:cNvSpPr>
          <p:nvPr/>
        </p:nvSpPr>
        <p:spPr bwMode="auto">
          <a:xfrm>
            <a:off x="358775" y="3860196"/>
            <a:ext cx="45180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defTabSz="4211638" eaLnBrk="1" hangingPunct="1">
              <a:buClr>
                <a:srgbClr val="B80303"/>
              </a:buClr>
              <a:buSzPct val="100000"/>
              <a:buFont typeface="Wingdings" panose="05000000000000000000" pitchFamily="2" charset="2"/>
              <a:buChar char="l"/>
            </a:pPr>
            <a:r>
              <a:rPr lang="en-GB" altLang="en-US" b="1" dirty="0">
                <a:solidFill>
                  <a:srgbClr val="B80303"/>
                </a:solidFill>
              </a:rPr>
              <a:t>tropical</a:t>
            </a:r>
            <a:r>
              <a:rPr lang="en-GB" altLang="en-US" dirty="0"/>
              <a:t> (a warm climate with a distinct rainy season)</a:t>
            </a:r>
            <a:endParaRPr lang="en-US" altLang="en-US" dirty="0"/>
          </a:p>
        </p:txBody>
      </p:sp>
      <p:sp>
        <p:nvSpPr>
          <p:cNvPr id="11" name="Text Box 14">
            <a:extLst>
              <a:ext uri="{FF2B5EF4-FFF2-40B4-BE49-F238E27FC236}">
                <a16:creationId xmlns:a16="http://schemas.microsoft.com/office/drawing/2014/main" id="{7EAFACB6-8CDA-4AE6-AD79-7708E75ACF99}"/>
              </a:ext>
            </a:extLst>
          </p:cNvPr>
          <p:cNvSpPr txBox="1">
            <a:spLocks noChangeArrowheads="1"/>
          </p:cNvSpPr>
          <p:nvPr/>
        </p:nvSpPr>
        <p:spPr bwMode="auto">
          <a:xfrm>
            <a:off x="358775" y="4762409"/>
            <a:ext cx="47663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defTabSz="4211638" eaLnBrk="1" hangingPunct="1">
              <a:buClr>
                <a:srgbClr val="B80303"/>
              </a:buClr>
              <a:buSzPct val="100000"/>
              <a:buFont typeface="Wingdings" panose="05000000000000000000" pitchFamily="2" charset="2"/>
              <a:buChar char="l"/>
            </a:pPr>
            <a:r>
              <a:rPr lang="en-GB" altLang="en-US" b="1" dirty="0">
                <a:solidFill>
                  <a:srgbClr val="B80303"/>
                </a:solidFill>
              </a:rPr>
              <a:t>polar</a:t>
            </a:r>
            <a:r>
              <a:rPr lang="en-GB" altLang="en-US" dirty="0"/>
              <a:t> (a cold, dry climate).</a:t>
            </a:r>
            <a:endParaRPr lang="en-US" altLang="en-US" dirty="0"/>
          </a:p>
        </p:txBody>
      </p:sp>
      <p:pic>
        <p:nvPicPr>
          <p:cNvPr id="12" name="Picture 19">
            <a:hlinkClick r:id="" action="ppaction://hlinkshowjump?jump=nextslide"/>
            <a:extLst>
              <a:ext uri="{FF2B5EF4-FFF2-40B4-BE49-F238E27FC236}">
                <a16:creationId xmlns:a16="http://schemas.microsoft.com/office/drawing/2014/main" id="{4B60C04F-7A6B-4C50-BA49-5C17F8335B2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90" y="6177471"/>
            <a:ext cx="630237" cy="554608"/>
          </a:xfrm>
          <a:prstGeom prst="rect">
            <a:avLst/>
          </a:prstGeom>
          <a:noFill/>
          <a:ln w="9525">
            <a:noFill/>
            <a:miter lim="800000"/>
            <a:headEnd/>
            <a:tailEnd/>
          </a:ln>
        </p:spPr>
      </p:pic>
      <p:pic>
        <p:nvPicPr>
          <p:cNvPr id="13" name="Picture 5" descr="notes_icon">
            <a:extLst>
              <a:ext uri="{FF2B5EF4-FFF2-40B4-BE49-F238E27FC236}">
                <a16:creationId xmlns:a16="http://schemas.microsoft.com/office/drawing/2014/main" id="{C529367A-F99B-44AC-B4AD-94D559C6F2E5}"/>
              </a:ext>
            </a:extLst>
          </p:cNvPr>
          <p:cNvPicPr>
            <a:picLocks noChangeAspect="1" noChangeArrowheads="1"/>
          </p:cNvPicPr>
          <p:nvPr/>
        </p:nvPicPr>
        <p:blipFill>
          <a:blip r:embed="rId4" cstate="print"/>
          <a:srcRect/>
          <a:stretch>
            <a:fillRect/>
          </a:stretch>
        </p:blipFill>
        <p:spPr bwMode="auto">
          <a:xfrm>
            <a:off x="8532815" y="134937"/>
            <a:ext cx="442913" cy="387350"/>
          </a:xfrm>
          <a:prstGeom prst="rect">
            <a:avLst/>
          </a:prstGeom>
          <a:noFill/>
          <a:ln w="9525">
            <a:noFill/>
            <a:miter lim="800000"/>
            <a:headEnd/>
            <a:tailEnd/>
          </a:ln>
        </p:spPr>
      </p:pic>
      <p:pic>
        <p:nvPicPr>
          <p:cNvPr id="6" name="Picture 5">
            <a:extLst>
              <a:ext uri="{FF2B5EF4-FFF2-40B4-BE49-F238E27FC236}">
                <a16:creationId xmlns:a16="http://schemas.microsoft.com/office/drawing/2014/main" id="{E3144CDF-F25E-4292-B9AA-22A53BDC474E}"/>
              </a:ext>
            </a:extLst>
          </p:cNvPr>
          <p:cNvPicPr>
            <a:picLocks noChangeAspect="1"/>
          </p:cNvPicPr>
          <p:nvPr/>
        </p:nvPicPr>
        <p:blipFill rotWithShape="1">
          <a:blip r:embed="rId5">
            <a:extLst>
              <a:ext uri="{28A0092B-C50C-407E-A947-70E740481C1C}">
                <a14:useLocalDpi xmlns:a14="http://schemas.microsoft.com/office/drawing/2010/main" val="0"/>
              </a:ext>
            </a:extLst>
          </a:blip>
          <a:srcRect r="59214"/>
          <a:stretch/>
        </p:blipFill>
        <p:spPr>
          <a:xfrm>
            <a:off x="5249335" y="2129869"/>
            <a:ext cx="3407657" cy="4013403"/>
          </a:xfrm>
          <a:prstGeom prst="rect">
            <a:avLst/>
          </a:prstGeom>
        </p:spPr>
      </p:pic>
    </p:spTree>
    <p:extLst>
      <p:ext uri="{BB962C8B-B14F-4D97-AF65-F5344CB8AC3E}">
        <p14:creationId xmlns:p14="http://schemas.microsoft.com/office/powerpoint/2010/main" val="151012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490" name="Line 18">
            <a:extLst>
              <a:ext uri="{FF2B5EF4-FFF2-40B4-BE49-F238E27FC236}">
                <a16:creationId xmlns:a16="http://schemas.microsoft.com/office/drawing/2014/main" id="{E86F90E4-CCAE-4C41-8D90-346B8ED61C70}"/>
              </a:ext>
            </a:extLst>
          </p:cNvPr>
          <p:cNvSpPr>
            <a:spLocks noChangeShapeType="1"/>
          </p:cNvSpPr>
          <p:nvPr/>
        </p:nvSpPr>
        <p:spPr bwMode="auto">
          <a:xfrm>
            <a:off x="5358872" y="2673456"/>
            <a:ext cx="212372" cy="504720"/>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txBody>
          <a:bodyPr wrap="square">
            <a:spAutoFit/>
          </a:bodyPr>
          <a:lstStyle/>
          <a:p>
            <a:endParaRPr lang="en-GB"/>
          </a:p>
        </p:txBody>
      </p:sp>
      <p:sp>
        <p:nvSpPr>
          <p:cNvPr id="1001491" name="Line 19">
            <a:extLst>
              <a:ext uri="{FF2B5EF4-FFF2-40B4-BE49-F238E27FC236}">
                <a16:creationId xmlns:a16="http://schemas.microsoft.com/office/drawing/2014/main" id="{219C570E-0EB8-4654-8EDB-C7C280A6A847}"/>
              </a:ext>
            </a:extLst>
          </p:cNvPr>
          <p:cNvSpPr>
            <a:spLocks noChangeShapeType="1"/>
          </p:cNvSpPr>
          <p:nvPr/>
        </p:nvSpPr>
        <p:spPr bwMode="auto">
          <a:xfrm flipV="1">
            <a:off x="5582355" y="3168649"/>
            <a:ext cx="3057525" cy="9527"/>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txBody>
          <a:bodyPr wrap="square">
            <a:spAutoFit/>
          </a:bodyPr>
          <a:lstStyle/>
          <a:p>
            <a:endParaRPr lang="en-GB"/>
          </a:p>
        </p:txBody>
      </p:sp>
      <p:sp>
        <p:nvSpPr>
          <p:cNvPr id="15367" name="Rectangle 2">
            <a:extLst>
              <a:ext uri="{FF2B5EF4-FFF2-40B4-BE49-F238E27FC236}">
                <a16:creationId xmlns:a16="http://schemas.microsoft.com/office/drawing/2014/main" id="{D9047C46-9087-41D2-96D9-D80CD85D26F7}"/>
              </a:ext>
            </a:extLst>
          </p:cNvPr>
          <p:cNvSpPr>
            <a:spLocks noGrp="1" noChangeArrowheads="1"/>
          </p:cNvSpPr>
          <p:nvPr>
            <p:ph type="title"/>
          </p:nvPr>
        </p:nvSpPr>
        <p:spPr/>
        <p:txBody>
          <a:bodyPr/>
          <a:lstStyle/>
          <a:p>
            <a:pPr eaLnBrk="1" hangingPunct="1"/>
            <a:r>
              <a:rPr lang="en-GB" altLang="en-US" dirty="0"/>
              <a:t>Ocean circulation</a:t>
            </a:r>
            <a:endParaRPr lang="en-US" altLang="en-US" dirty="0"/>
          </a:p>
        </p:txBody>
      </p:sp>
      <p:sp>
        <p:nvSpPr>
          <p:cNvPr id="15368" name="Text Box 7">
            <a:extLst>
              <a:ext uri="{FF2B5EF4-FFF2-40B4-BE49-F238E27FC236}">
                <a16:creationId xmlns:a16="http://schemas.microsoft.com/office/drawing/2014/main" id="{B721CAEA-E9C8-460F-A01A-694072CDBFA2}"/>
              </a:ext>
            </a:extLst>
          </p:cNvPr>
          <p:cNvSpPr txBox="1">
            <a:spLocks noChangeArrowheads="1"/>
          </p:cNvSpPr>
          <p:nvPr/>
        </p:nvSpPr>
        <p:spPr bwMode="auto">
          <a:xfrm>
            <a:off x="360366" y="782640"/>
            <a:ext cx="81724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spcBef>
                <a:spcPct val="30000"/>
              </a:spcBef>
            </a:pPr>
            <a:r>
              <a:rPr lang="en-US" altLang="en-US" dirty="0"/>
              <a:t>Solar radiation heating the Earth's surface also drives convection within the oceans, producing ocean currents.</a:t>
            </a:r>
          </a:p>
        </p:txBody>
      </p:sp>
      <p:sp>
        <p:nvSpPr>
          <p:cNvPr id="1001486" name="Text Box 14">
            <a:extLst>
              <a:ext uri="{FF2B5EF4-FFF2-40B4-BE49-F238E27FC236}">
                <a16:creationId xmlns:a16="http://schemas.microsoft.com/office/drawing/2014/main" id="{F2EB8A5D-56D4-4C16-B9A2-451FC6F524E2}"/>
              </a:ext>
            </a:extLst>
          </p:cNvPr>
          <p:cNvSpPr txBox="1">
            <a:spLocks noChangeArrowheads="1"/>
          </p:cNvSpPr>
          <p:nvPr/>
        </p:nvSpPr>
        <p:spPr bwMode="auto">
          <a:xfrm>
            <a:off x="356189" y="2304790"/>
            <a:ext cx="480989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GB" altLang="en-US" b="1" dirty="0">
                <a:solidFill>
                  <a:srgbClr val="B80303"/>
                </a:solidFill>
              </a:rPr>
              <a:t>surface currents </a:t>
            </a:r>
            <a:r>
              <a:rPr lang="en-GB" altLang="en-US" dirty="0"/>
              <a:t>– these involve the top 10% of water in the ocean.</a:t>
            </a:r>
          </a:p>
        </p:txBody>
      </p:sp>
      <p:sp>
        <p:nvSpPr>
          <p:cNvPr id="1001488" name="Text Box 16">
            <a:extLst>
              <a:ext uri="{FF2B5EF4-FFF2-40B4-BE49-F238E27FC236}">
                <a16:creationId xmlns:a16="http://schemas.microsoft.com/office/drawing/2014/main" id="{D7C451E0-C555-4F63-9FF2-2B65C798B01E}"/>
              </a:ext>
            </a:extLst>
          </p:cNvPr>
          <p:cNvSpPr txBox="1">
            <a:spLocks noChangeArrowheads="1"/>
          </p:cNvSpPr>
          <p:nvPr/>
        </p:nvSpPr>
        <p:spPr bwMode="auto">
          <a:xfrm>
            <a:off x="360365" y="1728381"/>
            <a:ext cx="81724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There are two circulation systems in the ocean:</a:t>
            </a:r>
            <a:endParaRPr lang="en-US" altLang="en-US" dirty="0"/>
          </a:p>
        </p:txBody>
      </p:sp>
      <p:sp>
        <p:nvSpPr>
          <p:cNvPr id="1001489" name="Text Box 17">
            <a:extLst>
              <a:ext uri="{FF2B5EF4-FFF2-40B4-BE49-F238E27FC236}">
                <a16:creationId xmlns:a16="http://schemas.microsoft.com/office/drawing/2014/main" id="{EE79A59D-DF15-47CD-A78D-33D0EFE81B8B}"/>
              </a:ext>
            </a:extLst>
          </p:cNvPr>
          <p:cNvSpPr txBox="1">
            <a:spLocks noChangeArrowheads="1"/>
          </p:cNvSpPr>
          <p:nvPr/>
        </p:nvSpPr>
        <p:spPr bwMode="auto">
          <a:xfrm>
            <a:off x="356189" y="3619863"/>
            <a:ext cx="480989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GB" altLang="en-US" b="1" dirty="0">
                <a:solidFill>
                  <a:srgbClr val="B80303"/>
                </a:solidFill>
              </a:rPr>
              <a:t>deep currents</a:t>
            </a:r>
            <a:r>
              <a:rPr lang="en-GB" altLang="en-US" dirty="0">
                <a:solidFill>
                  <a:srgbClr val="B80303"/>
                </a:solidFill>
              </a:rPr>
              <a:t> </a:t>
            </a:r>
            <a:r>
              <a:rPr lang="en-GB" altLang="en-US" dirty="0"/>
              <a:t>– these occur </a:t>
            </a:r>
            <a:br>
              <a:rPr lang="en-GB" altLang="en-US" dirty="0"/>
            </a:br>
            <a:r>
              <a:rPr lang="en-GB" altLang="en-US" dirty="0"/>
              <a:t>below 400 meter depth.</a:t>
            </a:r>
            <a:endParaRPr lang="en-US" altLang="en-US" dirty="0"/>
          </a:p>
        </p:txBody>
      </p:sp>
      <p:sp>
        <p:nvSpPr>
          <p:cNvPr id="14" name="Text Box 7">
            <a:extLst>
              <a:ext uri="{FF2B5EF4-FFF2-40B4-BE49-F238E27FC236}">
                <a16:creationId xmlns:a16="http://schemas.microsoft.com/office/drawing/2014/main" id="{AC6F526D-F17C-4592-B344-5D567F9F823F}"/>
              </a:ext>
            </a:extLst>
          </p:cNvPr>
          <p:cNvSpPr txBox="1">
            <a:spLocks noChangeArrowheads="1"/>
          </p:cNvSpPr>
          <p:nvPr/>
        </p:nvSpPr>
        <p:spPr bwMode="auto">
          <a:xfrm>
            <a:off x="363953" y="4565603"/>
            <a:ext cx="495752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spcBef>
                <a:spcPct val="30000"/>
              </a:spcBef>
            </a:pPr>
            <a:r>
              <a:rPr lang="en-US" altLang="en-US" dirty="0"/>
              <a:t>Ocean currents are called </a:t>
            </a:r>
            <a:r>
              <a:rPr lang="en-US" altLang="en-US" b="1" dirty="0">
                <a:solidFill>
                  <a:srgbClr val="B80303"/>
                </a:solidFill>
              </a:rPr>
              <a:t>gyres</a:t>
            </a:r>
            <a:r>
              <a:rPr lang="en-US" altLang="en-US" dirty="0"/>
              <a:t>. They spin clockwise in the northern hemisphere and counter-clockwise in the southern hemisphere.</a:t>
            </a:r>
          </a:p>
        </p:txBody>
      </p:sp>
      <p:pic>
        <p:nvPicPr>
          <p:cNvPr id="15" name="Picture 19">
            <a:hlinkClick r:id="" action="ppaction://hlinkshowjump?jump=nextslide"/>
            <a:extLst>
              <a:ext uri="{FF2B5EF4-FFF2-40B4-BE49-F238E27FC236}">
                <a16:creationId xmlns:a16="http://schemas.microsoft.com/office/drawing/2014/main" id="{4CC16BD7-3842-4120-92C2-3B967570255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90" y="6177471"/>
            <a:ext cx="630237" cy="554608"/>
          </a:xfrm>
          <a:prstGeom prst="rect">
            <a:avLst/>
          </a:prstGeom>
          <a:noFill/>
          <a:ln w="9525">
            <a:noFill/>
            <a:miter lim="800000"/>
            <a:headEnd/>
            <a:tailEnd/>
          </a:ln>
        </p:spPr>
      </p:pic>
      <p:pic>
        <p:nvPicPr>
          <p:cNvPr id="1001487" name="Picture 15" descr="ocean cross sectin">
            <a:extLst>
              <a:ext uri="{FF2B5EF4-FFF2-40B4-BE49-F238E27FC236}">
                <a16:creationId xmlns:a16="http://schemas.microsoft.com/office/drawing/2014/main" id="{2A039E95-8D46-452A-88E6-1882FBC154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7583" y="2190861"/>
            <a:ext cx="3363560" cy="3986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1492" name="Text Box 20">
            <a:extLst>
              <a:ext uri="{FF2B5EF4-FFF2-40B4-BE49-F238E27FC236}">
                <a16:creationId xmlns:a16="http://schemas.microsoft.com/office/drawing/2014/main" id="{07700EF2-CDAD-4E2B-9DB8-9727CC2993E3}"/>
              </a:ext>
            </a:extLst>
          </p:cNvPr>
          <p:cNvSpPr txBox="1">
            <a:spLocks noChangeArrowheads="1"/>
          </p:cNvSpPr>
          <p:nvPr/>
        </p:nvSpPr>
        <p:spPr bwMode="auto">
          <a:xfrm>
            <a:off x="5917321" y="2769935"/>
            <a:ext cx="2574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b="1" dirty="0"/>
              <a:t>surface currents</a:t>
            </a:r>
            <a:endParaRPr lang="en-US" altLang="en-US" b="1" dirty="0"/>
          </a:p>
        </p:txBody>
      </p:sp>
      <p:sp>
        <p:nvSpPr>
          <p:cNvPr id="1001493" name="Text Box 21">
            <a:extLst>
              <a:ext uri="{FF2B5EF4-FFF2-40B4-BE49-F238E27FC236}">
                <a16:creationId xmlns:a16="http://schemas.microsoft.com/office/drawing/2014/main" id="{733CEA88-C4C4-4F02-94CA-1F45030B36CA}"/>
              </a:ext>
            </a:extLst>
          </p:cNvPr>
          <p:cNvSpPr txBox="1">
            <a:spLocks noChangeArrowheads="1"/>
          </p:cNvSpPr>
          <p:nvPr/>
        </p:nvSpPr>
        <p:spPr bwMode="auto">
          <a:xfrm>
            <a:off x="6010979" y="4317895"/>
            <a:ext cx="220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b="1" dirty="0"/>
              <a:t>deep currents</a:t>
            </a:r>
            <a:endParaRPr lang="en-US" altLang="en-US" b="1" dirty="0"/>
          </a:p>
        </p:txBody>
      </p:sp>
      <p:sp>
        <p:nvSpPr>
          <p:cNvPr id="1001494" name="Text Box 22">
            <a:extLst>
              <a:ext uri="{FF2B5EF4-FFF2-40B4-BE49-F238E27FC236}">
                <a16:creationId xmlns:a16="http://schemas.microsoft.com/office/drawing/2014/main" id="{DC111534-498A-4199-9305-5C753710B998}"/>
              </a:ext>
            </a:extLst>
          </p:cNvPr>
          <p:cNvSpPr txBox="1">
            <a:spLocks noChangeArrowheads="1"/>
          </p:cNvSpPr>
          <p:nvPr/>
        </p:nvSpPr>
        <p:spPr bwMode="auto">
          <a:xfrm>
            <a:off x="5599025" y="3178176"/>
            <a:ext cx="1031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400 m</a:t>
            </a:r>
            <a:endParaRPr lang="en-US" altLang="en-US" dirty="0"/>
          </a:p>
        </p:txBody>
      </p:sp>
    </p:spTree>
    <p:extLst>
      <p:ext uri="{BB962C8B-B14F-4D97-AF65-F5344CB8AC3E}">
        <p14:creationId xmlns:p14="http://schemas.microsoft.com/office/powerpoint/2010/main" val="36666061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148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01487"/>
                                        </p:tgtEl>
                                        <p:attrNameLst>
                                          <p:attrName>style.visibility</p:attrName>
                                        </p:attrNameLst>
                                      </p:cBhvr>
                                      <p:to>
                                        <p:strVal val="visible"/>
                                      </p:to>
                                    </p:set>
                                  </p:childTnLst>
                                </p:cTn>
                              </p:par>
                            </p:childTnLst>
                          </p:cTn>
                        </p:par>
                      </p:childTnLst>
                    </p:cTn>
                  </p:par>
                  <p:par>
                    <p:cTn id="9" fill="hold">
                      <p:stCondLst>
                        <p:cond delay="indefinite"/>
                      </p:stCondLst>
                      <p:childTnLst>
                        <p:par>
                          <p:cTn id="10" fill="hold" nodeType="after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0148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0149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01490"/>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100149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0148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00149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00149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1491" grpId="0" animBg="1"/>
      <p:bldP spid="1001486" grpId="0"/>
      <p:bldP spid="1001488" grpId="0"/>
      <p:bldP spid="1001489" grpId="0"/>
      <p:bldP spid="14" grpId="0"/>
      <p:bldP spid="1001492" grpId="0"/>
      <p:bldP spid="1001493" grpId="0"/>
      <p:bldP spid="100149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87BAA-0936-41FF-B383-FDFCF646FD59}"/>
              </a:ext>
            </a:extLst>
          </p:cNvPr>
          <p:cNvSpPr>
            <a:spLocks noGrp="1"/>
          </p:cNvSpPr>
          <p:nvPr>
            <p:ph type="title"/>
          </p:nvPr>
        </p:nvSpPr>
        <p:spPr/>
        <p:txBody>
          <a:bodyPr/>
          <a:lstStyle/>
          <a:p>
            <a:r>
              <a:rPr lang="en-GB" dirty="0"/>
              <a:t>Ocean water density</a:t>
            </a:r>
          </a:p>
        </p:txBody>
      </p:sp>
      <p:sp>
        <p:nvSpPr>
          <p:cNvPr id="3" name="Text Box 6">
            <a:extLst>
              <a:ext uri="{FF2B5EF4-FFF2-40B4-BE49-F238E27FC236}">
                <a16:creationId xmlns:a16="http://schemas.microsoft.com/office/drawing/2014/main" id="{B396D7C3-C01E-461C-9A0B-8F781A66F426}"/>
              </a:ext>
            </a:extLst>
          </p:cNvPr>
          <p:cNvSpPr txBox="1">
            <a:spLocks noChangeArrowheads="1"/>
          </p:cNvSpPr>
          <p:nvPr/>
        </p:nvSpPr>
        <p:spPr bwMode="auto">
          <a:xfrm>
            <a:off x="358775" y="784225"/>
            <a:ext cx="8174038" cy="1200329"/>
          </a:xfrm>
          <a:prstGeom prst="rect">
            <a:avLst/>
          </a:prstGeom>
          <a:noFill/>
          <a:ln w="9525" algn="ctr">
            <a:noFill/>
            <a:miter lim="800000"/>
            <a:headEnd/>
            <a:tailEnd/>
          </a:ln>
        </p:spPr>
        <p:txBody>
          <a:bodyPr wrap="square">
            <a:spAutoFit/>
          </a:bodyPr>
          <a:lstStyle>
            <a:defPPr>
              <a:defRPr lang="en-US"/>
            </a:defPPr>
            <a:lvl1pPr algn="l" rtl="0" fontAlgn="base">
              <a:spcBef>
                <a:spcPct val="50000"/>
              </a:spcBef>
              <a:spcAft>
                <a:spcPct val="0"/>
              </a:spcAft>
              <a:defRPr sz="2400" kern="1200">
                <a:solidFill>
                  <a:srgbClr val="010066"/>
                </a:solidFill>
                <a:latin typeface="Arial" charset="0"/>
                <a:ea typeface="+mn-ea"/>
                <a:cs typeface="+mn-cs"/>
              </a:defRPr>
            </a:lvl1pPr>
            <a:lvl2pPr marL="457200" algn="l" rtl="0" fontAlgn="base">
              <a:spcBef>
                <a:spcPct val="50000"/>
              </a:spcBef>
              <a:spcAft>
                <a:spcPct val="0"/>
              </a:spcAft>
              <a:defRPr sz="2400" kern="1200">
                <a:solidFill>
                  <a:srgbClr val="010066"/>
                </a:solidFill>
                <a:latin typeface="Arial" charset="0"/>
                <a:ea typeface="+mn-ea"/>
                <a:cs typeface="+mn-cs"/>
              </a:defRPr>
            </a:lvl2pPr>
            <a:lvl3pPr marL="914400" algn="l" rtl="0" fontAlgn="base">
              <a:spcBef>
                <a:spcPct val="50000"/>
              </a:spcBef>
              <a:spcAft>
                <a:spcPct val="0"/>
              </a:spcAft>
              <a:defRPr sz="2400" kern="1200">
                <a:solidFill>
                  <a:srgbClr val="010066"/>
                </a:solidFill>
                <a:latin typeface="Arial" charset="0"/>
                <a:ea typeface="+mn-ea"/>
                <a:cs typeface="+mn-cs"/>
              </a:defRPr>
            </a:lvl3pPr>
            <a:lvl4pPr marL="1371600" algn="l" rtl="0" fontAlgn="base">
              <a:spcBef>
                <a:spcPct val="50000"/>
              </a:spcBef>
              <a:spcAft>
                <a:spcPct val="0"/>
              </a:spcAft>
              <a:defRPr sz="2400" kern="1200">
                <a:solidFill>
                  <a:srgbClr val="010066"/>
                </a:solidFill>
                <a:latin typeface="Arial" charset="0"/>
                <a:ea typeface="+mn-ea"/>
                <a:cs typeface="+mn-cs"/>
              </a:defRPr>
            </a:lvl4pPr>
            <a:lvl5pPr marL="1828800" algn="l" rtl="0" fontAlgn="base">
              <a:spcBef>
                <a:spcPct val="50000"/>
              </a:spcBef>
              <a:spcAft>
                <a:spcPct val="0"/>
              </a:spcAft>
              <a:defRPr sz="2400" kern="1200">
                <a:solidFill>
                  <a:srgbClr val="010066"/>
                </a:solidFill>
                <a:latin typeface="Arial" charset="0"/>
                <a:ea typeface="+mn-ea"/>
                <a:cs typeface="+mn-cs"/>
              </a:defRPr>
            </a:lvl5pPr>
            <a:lvl6pPr marL="2286000" algn="l" defTabSz="914400" rtl="0" eaLnBrk="1" latinLnBrk="0" hangingPunct="1">
              <a:defRPr sz="2400" kern="1200">
                <a:solidFill>
                  <a:srgbClr val="010066"/>
                </a:solidFill>
                <a:latin typeface="Arial" charset="0"/>
                <a:ea typeface="+mn-ea"/>
                <a:cs typeface="+mn-cs"/>
              </a:defRPr>
            </a:lvl6pPr>
            <a:lvl7pPr marL="2743200" algn="l" defTabSz="914400" rtl="0" eaLnBrk="1" latinLnBrk="0" hangingPunct="1">
              <a:defRPr sz="2400" kern="1200">
                <a:solidFill>
                  <a:srgbClr val="010066"/>
                </a:solidFill>
                <a:latin typeface="Arial" charset="0"/>
                <a:ea typeface="+mn-ea"/>
                <a:cs typeface="+mn-cs"/>
              </a:defRPr>
            </a:lvl7pPr>
            <a:lvl8pPr marL="3200400" algn="l" defTabSz="914400" rtl="0" eaLnBrk="1" latinLnBrk="0" hangingPunct="1">
              <a:defRPr sz="2400" kern="1200">
                <a:solidFill>
                  <a:srgbClr val="010066"/>
                </a:solidFill>
                <a:latin typeface="Arial" charset="0"/>
                <a:ea typeface="+mn-ea"/>
                <a:cs typeface="+mn-cs"/>
              </a:defRPr>
            </a:lvl8pPr>
            <a:lvl9pPr marL="3657600" algn="l" defTabSz="914400" rtl="0" eaLnBrk="1" latinLnBrk="0" hangingPunct="1">
              <a:defRPr sz="2400" kern="1200">
                <a:solidFill>
                  <a:srgbClr val="010066"/>
                </a:solidFill>
                <a:latin typeface="Arial" charset="0"/>
                <a:ea typeface="+mn-ea"/>
                <a:cs typeface="+mn-cs"/>
              </a:defRPr>
            </a:lvl9pPr>
          </a:lstStyle>
          <a:p>
            <a:r>
              <a:rPr lang="en-GB" dirty="0"/>
              <a:t>The density of ocean water varies due to differences in </a:t>
            </a:r>
            <a:r>
              <a:rPr lang="en-GB" b="1" dirty="0">
                <a:solidFill>
                  <a:srgbClr val="B80303"/>
                </a:solidFill>
              </a:rPr>
              <a:t>temperature</a:t>
            </a:r>
            <a:r>
              <a:rPr lang="en-GB" dirty="0"/>
              <a:t> and </a:t>
            </a:r>
            <a:r>
              <a:rPr lang="en-GB" b="1" dirty="0">
                <a:solidFill>
                  <a:srgbClr val="B80303"/>
                </a:solidFill>
              </a:rPr>
              <a:t>salinity</a:t>
            </a:r>
            <a:r>
              <a:rPr lang="en-GB" dirty="0"/>
              <a:t> (saltiness.) Dark blue areas show regions of higher density.</a:t>
            </a:r>
            <a:endParaRPr lang="en-US" dirty="0"/>
          </a:p>
        </p:txBody>
      </p:sp>
      <p:pic>
        <p:nvPicPr>
          <p:cNvPr id="4" name="Picture 3" descr="heat transfer and global interactions 13 photo">
            <a:extLst>
              <a:ext uri="{FF2B5EF4-FFF2-40B4-BE49-F238E27FC236}">
                <a16:creationId xmlns:a16="http://schemas.microsoft.com/office/drawing/2014/main" id="{014C3A50-0575-4035-9A2F-424D5B5891ED}"/>
              </a:ext>
            </a:extLst>
          </p:cNvPr>
          <p:cNvPicPr>
            <a:picLocks noChangeAspect="1" noChangeArrowheads="1"/>
          </p:cNvPicPr>
          <p:nvPr/>
        </p:nvPicPr>
        <p:blipFill>
          <a:blip r:embed="rId3"/>
          <a:srcRect/>
          <a:stretch>
            <a:fillRect/>
          </a:stretch>
        </p:blipFill>
        <p:spPr bwMode="auto">
          <a:xfrm>
            <a:off x="1369280" y="2131627"/>
            <a:ext cx="6405440" cy="3200265"/>
          </a:xfrm>
          <a:prstGeom prst="rect">
            <a:avLst/>
          </a:prstGeom>
          <a:noFill/>
          <a:ln w="9525">
            <a:noFill/>
            <a:miter lim="800000"/>
            <a:headEnd/>
            <a:tailEnd/>
          </a:ln>
        </p:spPr>
      </p:pic>
      <p:sp>
        <p:nvSpPr>
          <p:cNvPr id="6" name="Text Box 7">
            <a:extLst>
              <a:ext uri="{FF2B5EF4-FFF2-40B4-BE49-F238E27FC236}">
                <a16:creationId xmlns:a16="http://schemas.microsoft.com/office/drawing/2014/main" id="{F4BA9E2A-2C4B-428A-9DCE-03A59B92CB4D}"/>
              </a:ext>
            </a:extLst>
          </p:cNvPr>
          <p:cNvSpPr txBox="1">
            <a:spLocks noChangeArrowheads="1"/>
          </p:cNvSpPr>
          <p:nvPr/>
        </p:nvSpPr>
        <p:spPr bwMode="auto">
          <a:xfrm>
            <a:off x="1093788" y="5614433"/>
            <a:ext cx="6956425" cy="830997"/>
          </a:xfrm>
          <a:prstGeom prst="rect">
            <a:avLst/>
          </a:prstGeom>
          <a:solidFill>
            <a:srgbClr val="FDD9D9"/>
          </a:solidFill>
          <a:ln>
            <a:noFill/>
          </a:ln>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r>
              <a:rPr lang="en-GB" altLang="en-US" dirty="0"/>
              <a:t>What might you conclude about the link between temperature and density in ocean water?</a:t>
            </a:r>
            <a:endParaRPr lang="en-US" altLang="en-US" dirty="0"/>
          </a:p>
        </p:txBody>
      </p:sp>
      <p:pic>
        <p:nvPicPr>
          <p:cNvPr id="7" name="Picture 5" descr="notes_icon">
            <a:extLst>
              <a:ext uri="{FF2B5EF4-FFF2-40B4-BE49-F238E27FC236}">
                <a16:creationId xmlns:a16="http://schemas.microsoft.com/office/drawing/2014/main" id="{F5DCA049-9362-462D-8CD5-49F942A8F215}"/>
              </a:ext>
            </a:extLst>
          </p:cNvPr>
          <p:cNvPicPr>
            <a:picLocks noChangeAspect="1" noChangeArrowheads="1"/>
          </p:cNvPicPr>
          <p:nvPr/>
        </p:nvPicPr>
        <p:blipFill>
          <a:blip r:embed="rId4" cstate="print"/>
          <a:srcRect/>
          <a:stretch>
            <a:fillRect/>
          </a:stretch>
        </p:blipFill>
        <p:spPr bwMode="auto">
          <a:xfrm>
            <a:off x="8532815" y="134937"/>
            <a:ext cx="442913" cy="387350"/>
          </a:xfrm>
          <a:prstGeom prst="rect">
            <a:avLst/>
          </a:prstGeom>
          <a:noFill/>
          <a:ln w="9525">
            <a:noFill/>
            <a:miter lim="800000"/>
            <a:headEnd/>
            <a:tailEnd/>
          </a:ln>
        </p:spPr>
      </p:pic>
      <p:pic>
        <p:nvPicPr>
          <p:cNvPr id="8" name="Picture 19">
            <a:hlinkClick r:id="" action="ppaction://hlinkshowjump?jump=nextslide"/>
            <a:extLst>
              <a:ext uri="{FF2B5EF4-FFF2-40B4-BE49-F238E27FC236}">
                <a16:creationId xmlns:a16="http://schemas.microsoft.com/office/drawing/2014/main" id="{31BD52AC-FD30-4CF5-8B93-36F654774FD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90" y="6177471"/>
            <a:ext cx="630237" cy="554608"/>
          </a:xfrm>
          <a:prstGeom prst="rect">
            <a:avLst/>
          </a:prstGeom>
          <a:noFill/>
          <a:ln w="9525">
            <a:noFill/>
            <a:miter lim="800000"/>
            <a:headEnd/>
            <a:tailEnd/>
          </a:ln>
        </p:spPr>
      </p:pic>
      <p:pic>
        <p:nvPicPr>
          <p:cNvPr id="9" name="Picture 9">
            <a:extLst>
              <a:ext uri="{FF2B5EF4-FFF2-40B4-BE49-F238E27FC236}">
                <a16:creationId xmlns:a16="http://schemas.microsoft.com/office/drawing/2014/main" id="{C909D4DB-3464-4368-8F2C-B31FC1E6A55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73733" y="86520"/>
            <a:ext cx="442911" cy="516730"/>
          </a:xfrm>
          <a:prstGeom prst="rect">
            <a:avLst/>
          </a:prstGeom>
          <a:noFill/>
          <a:ln w="9525">
            <a:noFill/>
            <a:miter lim="800000"/>
            <a:headEnd/>
            <a:tailEnd/>
          </a:ln>
        </p:spPr>
      </p:pic>
    </p:spTree>
    <p:extLst>
      <p:ext uri="{BB962C8B-B14F-4D97-AF65-F5344CB8AC3E}">
        <p14:creationId xmlns:p14="http://schemas.microsoft.com/office/powerpoint/2010/main" val="264691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3_DEFAULT DESIGN" val="Bf4lc8Zl"/>
  <p:tag name="ARTICULATE_SLIDE_COUNT" val="3"/>
  <p:tag name="ARTICULATE_DESIGN_ID_DEFAULT DESIGN" val="ENmX7hAf"/>
  <p:tag name="ARTICULATE_DESIGN_ID_4_DEFAULT DESIGN" val="NpEFE6E2"/>
  <p:tag name="ARTICULATE_DESIGN_ID_5_DEFAULT DESIGN" val="BZ6wnzI8"/>
  <p:tag name="ARTICULATE_DESIGN_ID_6_DEFAULT DESIGN" val="YtPh0T1t"/>
  <p:tag name="ARTICULATE_DESIGN_ID_2_DEFAULT DESIGN" val="gf62CjD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17772</TotalTime>
  <Words>2746</Words>
  <Application>Microsoft Office PowerPoint</Application>
  <PresentationFormat>On-screen Show (4:3)</PresentationFormat>
  <Paragraphs>255</Paragraphs>
  <Slides>28</Slides>
  <Notes>28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28</vt:i4>
      </vt:variant>
    </vt:vector>
  </HeadingPairs>
  <TitlesOfParts>
    <vt:vector size="33" baseType="lpstr">
      <vt:lpstr>Wingdings</vt:lpstr>
      <vt:lpstr>Arial</vt:lpstr>
      <vt:lpstr>Wingdings 2</vt:lpstr>
      <vt:lpstr>Default Design</vt:lpstr>
      <vt:lpstr>3_Default Design</vt:lpstr>
      <vt:lpstr>Climate Systems</vt:lpstr>
      <vt:lpstr>Information</vt:lpstr>
      <vt:lpstr>What is heat transfer?</vt:lpstr>
      <vt:lpstr>Differential heating</vt:lpstr>
      <vt:lpstr>Why is the South warmer than the North?</vt:lpstr>
      <vt:lpstr>Insolation</vt:lpstr>
      <vt:lpstr>What is climate?</vt:lpstr>
      <vt:lpstr>Ocean circulation</vt:lpstr>
      <vt:lpstr>Ocean water density</vt:lpstr>
      <vt:lpstr>Ocean salinity</vt:lpstr>
      <vt:lpstr>Thermohaline circulation</vt:lpstr>
      <vt:lpstr>Ocean currents</vt:lpstr>
      <vt:lpstr>What processes can affect the climate?</vt:lpstr>
      <vt:lpstr>ENSO (El Niño-Southern Oscillation)</vt:lpstr>
      <vt:lpstr>How does ENSO affect the climate?</vt:lpstr>
      <vt:lpstr>How do volcanoes affect climate?</vt:lpstr>
      <vt:lpstr>What is the greenhouse effect?</vt:lpstr>
      <vt:lpstr>What are the greenhouse gases?</vt:lpstr>
      <vt:lpstr>The greenhouse effect: summary</vt:lpstr>
      <vt:lpstr>Human activity and the greenhouse effect</vt:lpstr>
      <vt:lpstr>What activities increase greenhouse gases?</vt:lpstr>
      <vt:lpstr>Solar output</vt:lpstr>
      <vt:lpstr>Orbital change</vt:lpstr>
      <vt:lpstr>Axis tilt</vt:lpstr>
      <vt:lpstr>The history of the atmosphere</vt:lpstr>
      <vt:lpstr>How have surface temperatures changed?</vt:lpstr>
      <vt:lpstr>How has the volume of polar ice changed?</vt:lpstr>
      <vt:lpstr>True or false?</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Systems</dc:title>
  <dc:subject>Boardworks High School Earth and Space Sciences</dc:subject>
  <dc:creator>Boardworks</dc:creator>
  <cp:lastModifiedBy>Tim Crilly</cp:lastModifiedBy>
  <cp:revision>753</cp:revision>
  <dcterms:created xsi:type="dcterms:W3CDTF">2003-10-06T13:07:42Z</dcterms:created>
  <dcterms:modified xsi:type="dcterms:W3CDTF">2019-01-31T15:22:43Z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F9671EA2-B99C-4B94-891D-F9003A0B9565</vt:lpwstr>
  </property>
  <property fmtid="{D5CDD505-2E9C-101B-9397-08002B2CF9AE}" pid="3" name="ArticulatePath">
    <vt:lpwstr>_template</vt:lpwstr>
  </property>
</Properties>
</file>