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activeX/activeX3.xml" ContentType="application/vnd.ms-office.activeX+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 id="2147483718" r:id="rId2"/>
  </p:sldMasterIdLst>
  <p:notesMasterIdLst>
    <p:notesMasterId r:id="rId15"/>
  </p:notesMasterIdLst>
  <p:handoutMasterIdLst>
    <p:handoutMasterId r:id="rId16"/>
  </p:handoutMasterIdLst>
  <p:sldIdLst>
    <p:sldId id="426" r:id="rId3"/>
    <p:sldId id="599" r:id="rId4"/>
    <p:sldId id="593" r:id="rId5"/>
    <p:sldId id="598" r:id="rId6"/>
    <p:sldId id="594" r:id="rId7"/>
    <p:sldId id="595" r:id="rId8"/>
    <p:sldId id="582" r:id="rId9"/>
    <p:sldId id="588" r:id="rId10"/>
    <p:sldId id="571" r:id="rId11"/>
    <p:sldId id="597" r:id="rId12"/>
    <p:sldId id="592" r:id="rId13"/>
    <p:sldId id="591" r:id="rId14"/>
  </p:sldIdLst>
  <p:sldSz cx="9144000" cy="6858000" type="screen4x3"/>
  <p:notesSz cx="6858000" cy="9296400"/>
  <p:embeddedFontLst>
    <p:embeddedFont>
      <p:font typeface="Wingdings 2" panose="05020102010507070707" pitchFamily="18" charset="2"/>
      <p:regular r:id="rId17"/>
    </p:embeddedFont>
  </p:embeddedFontLst>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guide id="3" pos="226" userDrawn="1">
          <p15:clr>
            <a:srgbClr val="A4A3A4"/>
          </p15:clr>
        </p15:guide>
      </p15:sldGuideLst>
    </p:ext>
    <p:ext uri="{2D200454-40CA-4A62-9FC3-DE9A4176ACB9}">
      <p15:notesGuideLst xmlns:p15="http://schemas.microsoft.com/office/powerpoint/2012/main">
        <p15:guide id="1" orient="horz" pos="283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0303"/>
    <a:srgbClr val="A80909"/>
    <a:srgbClr val="6600CC"/>
    <a:srgbClr val="663300"/>
    <a:srgbClr val="10BC45"/>
    <a:srgbClr val="010066"/>
    <a:srgbClr val="FFFFCC"/>
    <a:srgbClr val="97F692"/>
    <a:srgbClr val="B88A0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p:cViewPr varScale="1">
        <p:scale>
          <a:sx n="85" d="100"/>
          <a:sy n="85" d="100"/>
        </p:scale>
        <p:origin x="540" y="72"/>
      </p:cViewPr>
      <p:guideLst>
        <p:guide orient="horz" pos="482"/>
        <p:guide pos="2880"/>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836"/>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7" name="Rectangle 5">
            <a:extLst>
              <a:ext uri="{FF2B5EF4-FFF2-40B4-BE49-F238E27FC236}">
                <a16:creationId xmlns:a16="http://schemas.microsoft.com/office/drawing/2014/main" id="{9FABB2D1-C65B-47C8-A3CB-251E3362416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EB8A3E6F-9140-4A2D-945B-5ECC84718575}" type="slidenum">
              <a:rPr lang="en-GB" altLang="en-US"/>
              <a:pPr/>
              <a:t>‹#›</a:t>
            </a:fld>
            <a:endParaRPr lang="en-GB" altLang="en-US"/>
          </a:p>
        </p:txBody>
      </p:sp>
      <p:sp>
        <p:nvSpPr>
          <p:cNvPr id="5" name="Rectangle 7">
            <a:extLst>
              <a:ext uri="{FF2B5EF4-FFF2-40B4-BE49-F238E27FC236}">
                <a16:creationId xmlns:a16="http://schemas.microsoft.com/office/drawing/2014/main" id="{AF3C50B5-1E78-4FA7-BF88-67AD7F1A956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84A253F7-17CF-4397-937F-11B46E3E4D79}"/>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822125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4">
            <a:extLst>
              <a:ext uri="{FF2B5EF4-FFF2-40B4-BE49-F238E27FC236}">
                <a16:creationId xmlns:a16="http://schemas.microsoft.com/office/drawing/2014/main" id="{315C678A-2A64-4FD1-8422-B549F6B9600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D2E156A9-EF6A-4EAC-831E-35B13BE40F0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7591" name="Rectangle 7">
            <a:extLst>
              <a:ext uri="{FF2B5EF4-FFF2-40B4-BE49-F238E27FC236}">
                <a16:creationId xmlns:a16="http://schemas.microsoft.com/office/drawing/2014/main" id="{B7A79302-72B3-482B-9F61-D49D0DDC70D4}"/>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5F10B8C3-16F5-4A0B-8916-1F300C9AB3EA}" type="slidenum">
              <a:rPr lang="en-GB" altLang="en-US"/>
              <a:pPr/>
              <a:t>‹#›</a:t>
            </a:fld>
            <a:endParaRPr lang="en-GB" altLang="en-US"/>
          </a:p>
        </p:txBody>
      </p:sp>
      <p:sp>
        <p:nvSpPr>
          <p:cNvPr id="7" name="Rectangle 9">
            <a:extLst>
              <a:ext uri="{FF2B5EF4-FFF2-40B4-BE49-F238E27FC236}">
                <a16:creationId xmlns:a16="http://schemas.microsoft.com/office/drawing/2014/main" id="{DD0A92BF-C2C6-416B-A3D5-C2F881CDBAC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6" name="Rectangle 7">
            <a:extLst>
              <a:ext uri="{FF2B5EF4-FFF2-40B4-BE49-F238E27FC236}">
                <a16:creationId xmlns:a16="http://schemas.microsoft.com/office/drawing/2014/main" id="{729CD4BC-DB72-421A-8C68-EA022F8A66C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Tree>
    <p:extLst>
      <p:ext uri="{BB962C8B-B14F-4D97-AF65-F5344CB8AC3E}">
        <p14:creationId xmlns:p14="http://schemas.microsoft.com/office/powerpoint/2010/main" val="225224772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915D7D56-7D03-4B0F-ABB1-FEF9BE48FB09}"/>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12D06D10-AC3D-4E88-82A5-DEC5456AD06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5326DE-D6CB-4209-92BD-997ECBD7AD1F}"/>
              </a:ext>
            </a:extLst>
          </p:cNvPr>
          <p:cNvSpPr>
            <a:spLocks noGrp="1"/>
          </p:cNvSpPr>
          <p:nvPr>
            <p:ph type="sldNum" sz="quarter" idx="10"/>
          </p:nvPr>
        </p:nvSpPr>
        <p:spPr/>
        <p:txBody>
          <a:bodyPr/>
          <a:lstStyle/>
          <a:p>
            <a:fld id="{5F10B8C3-16F5-4A0B-8916-1F300C9AB3EA}"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F57612BF-FD3F-420E-AA47-B42E009F1ED8}"/>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38D5B73D-358D-4E3D-A74E-905864761E6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The other major El Niño event of the twentieth century occurred in 1997–8. Like the 1982–3 event, it caused droughts and floods around the world, resulting in widespread famine, mudflows, landslides and even wildfires. Both of these El Ni</a:t>
            </a:r>
            <a:r>
              <a:rPr lang="en-GB" altLang="en-US" dirty="0">
                <a:latin typeface="Arial" panose="020B0604020202020204" pitchFamily="34" charset="0"/>
                <a:cs typeface="Arial" panose="020B0604020202020204" pitchFamily="34" charset="0"/>
              </a:rPr>
              <a:t>ño events left thousands dead and many more homeless. </a:t>
            </a:r>
          </a:p>
          <a:p>
            <a:pPr eaLnBrk="1" hangingPunct="1"/>
            <a:endParaRPr lang="en-GB" altLang="en-US" b="1"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rPr>
              <a:t>Photo credit:</a:t>
            </a:r>
            <a:r>
              <a:rPr lang="en-US" altLang="en-US" b="1" dirty="0">
                <a:latin typeface="Arial" panose="020B0604020202020204" pitchFamily="34" charset="0"/>
              </a:rPr>
              <a:t> </a:t>
            </a:r>
            <a:r>
              <a:rPr lang="en-US" altLang="en-US" dirty="0">
                <a:latin typeface="Arial" panose="020B0604020202020204" pitchFamily="34" charset="0"/>
              </a:rPr>
              <a:t>© guru </a:t>
            </a:r>
            <a:r>
              <a:rPr lang="en-US" altLang="en-US" dirty="0" err="1">
                <a:latin typeface="Arial" panose="020B0604020202020204" pitchFamily="34" charset="0"/>
              </a:rPr>
              <a:t>thilak</a:t>
            </a:r>
            <a:r>
              <a:rPr lang="en-US" altLang="en-US" dirty="0">
                <a:latin typeface="Arial" panose="020B0604020202020204" pitchFamily="34" charset="0"/>
              </a:rPr>
              <a:t>, FreeImages.com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FF7346A-2FCE-4913-802D-BCBBCAEEA6B1}"/>
              </a:ext>
            </a:extLst>
          </p:cNvPr>
          <p:cNvSpPr>
            <a:spLocks noGrp="1"/>
          </p:cNvSpPr>
          <p:nvPr>
            <p:ph type="sldNum" sz="quarter" idx="10"/>
          </p:nvPr>
        </p:nvSpPr>
        <p:spPr/>
        <p:txBody>
          <a:bodyPr/>
          <a:lstStyle/>
          <a:p>
            <a:fld id="{5F10B8C3-16F5-4A0B-8916-1F300C9AB3EA}"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8F74FF6C-0EAA-4D65-AA07-134C3616186D}"/>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ABE4ADCF-F06E-4286-9E84-9E0C7A0540E4}"/>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E527C9F-32B4-4E30-8CF6-F95C5AC9B3E7}"/>
              </a:ext>
            </a:extLst>
          </p:cNvPr>
          <p:cNvSpPr>
            <a:spLocks noGrp="1"/>
          </p:cNvSpPr>
          <p:nvPr>
            <p:ph type="sldNum" sz="quarter" idx="10"/>
          </p:nvPr>
        </p:nvSpPr>
        <p:spPr/>
        <p:txBody>
          <a:bodyPr/>
          <a:lstStyle/>
          <a:p>
            <a:fld id="{5F10B8C3-16F5-4A0B-8916-1F300C9AB3EA}"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A8E4959C-1E6A-4C3E-9DA7-4BF1650F3D31}"/>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2A9DD904-E888-4453-AE5F-0D9B51FB16B7}"/>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F2BEB7D-C6F4-437B-8F0D-F2E339FC889C}"/>
              </a:ext>
            </a:extLst>
          </p:cNvPr>
          <p:cNvSpPr>
            <a:spLocks noGrp="1"/>
          </p:cNvSpPr>
          <p:nvPr>
            <p:ph type="sldNum" sz="quarter" idx="10"/>
          </p:nvPr>
        </p:nvSpPr>
        <p:spPr/>
        <p:txBody>
          <a:bodyPr/>
          <a:lstStyle/>
          <a:p>
            <a:fld id="{5F10B8C3-16F5-4A0B-8916-1F300C9AB3EA}" type="slidenum">
              <a:rPr lang="en-GB" altLang="en-US" smtClean="0"/>
              <a:pPr/>
              <a:t>12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DDB33AC-6561-4219-9D90-7CA91AF81574}"/>
              </a:ext>
            </a:extLst>
          </p:cNvPr>
          <p:cNvSpPr>
            <a:spLocks noGrp="1"/>
          </p:cNvSpPr>
          <p:nvPr>
            <p:ph type="sldNum" sz="quarter" idx="10"/>
          </p:nvPr>
        </p:nvSpPr>
        <p:spPr/>
        <p:txBody>
          <a:bodyPr/>
          <a:lstStyle/>
          <a:p>
            <a:fld id="{5F10B8C3-16F5-4A0B-8916-1F300C9AB3EA}" type="slidenum">
              <a:rPr lang="en-GB" altLang="en-US" smtClean="0"/>
              <a:pPr/>
              <a:t>2</a:t>
            </a:fld>
            <a:endParaRPr lang="en-GB" alt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2168C764-A7F4-4FC8-B106-5519B707FEFA}"/>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64785176-D4FF-4E5F-BC49-FE5E991A15E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a:t>
            </a:r>
          </a:p>
        </p:txBody>
      </p:sp>
      <p:sp>
        <p:nvSpPr>
          <p:cNvPr id="2" name="Slide Number Placeholder 1">
            <a:extLst>
              <a:ext uri="{FF2B5EF4-FFF2-40B4-BE49-F238E27FC236}">
                <a16:creationId xmlns:a16="http://schemas.microsoft.com/office/drawing/2014/main" id="{07CF075F-C880-442D-A6BD-7631FCB896BE}"/>
              </a:ext>
            </a:extLst>
          </p:cNvPr>
          <p:cNvSpPr>
            <a:spLocks noGrp="1"/>
          </p:cNvSpPr>
          <p:nvPr>
            <p:ph type="sldNum" sz="quarter" idx="10"/>
          </p:nvPr>
        </p:nvSpPr>
        <p:spPr/>
        <p:txBody>
          <a:bodyPr/>
          <a:lstStyle/>
          <a:p>
            <a:fld id="{5F10B8C3-16F5-4A0B-8916-1F300C9AB3EA}"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5FAE8B97-FE1F-4855-83B1-40BFAE11BB03}"/>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29F28C5E-AB12-44B5-915C-B356905C1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El Ni</a:t>
            </a:r>
            <a:r>
              <a:rPr lang="en-GB" altLang="en-US" dirty="0">
                <a:latin typeface="Arial" panose="020B0604020202020204" pitchFamily="34" charset="0"/>
                <a:cs typeface="Arial" panose="020B0604020202020204" pitchFamily="34" charset="0"/>
              </a:rPr>
              <a:t>ño, meaning “the Christ child” was so named by the Peruvian fishermen who first noticed the phenomenon. The fishermen used this name because El Niño occurs during the winter months, around Christmas. It occurs about every 2–7 years.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National Oceanic and Atmospheric Administration</a:t>
            </a:r>
          </a:p>
        </p:txBody>
      </p:sp>
      <p:sp>
        <p:nvSpPr>
          <p:cNvPr id="2" name="Slide Number Placeholder 1">
            <a:extLst>
              <a:ext uri="{FF2B5EF4-FFF2-40B4-BE49-F238E27FC236}">
                <a16:creationId xmlns:a16="http://schemas.microsoft.com/office/drawing/2014/main" id="{2D1918D1-2A46-40E5-9793-44ADE6041621}"/>
              </a:ext>
            </a:extLst>
          </p:cNvPr>
          <p:cNvSpPr>
            <a:spLocks noGrp="1"/>
          </p:cNvSpPr>
          <p:nvPr>
            <p:ph type="sldNum" sz="quarter" idx="10"/>
          </p:nvPr>
        </p:nvSpPr>
        <p:spPr/>
        <p:txBody>
          <a:bodyPr/>
          <a:lstStyle/>
          <a:p>
            <a:fld id="{5F10B8C3-16F5-4A0B-8916-1F300C9AB3EA}"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D235EEDA-5DEC-42BD-A9FD-BC975C02422F}"/>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22CB1A89-2838-4CAE-8BC5-456A005B8338}"/>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US" altLang="en-US" b="1" dirty="0">
                <a:latin typeface="Arial" panose="020B0604020202020204" pitchFamily="34" charset="0"/>
              </a:rPr>
              <a:t>Teacher notes</a:t>
            </a:r>
          </a:p>
          <a:p>
            <a:pPr eaLnBrk="1" hangingPunct="1">
              <a:lnSpc>
                <a:spcPct val="110000"/>
              </a:lnSpc>
            </a:pPr>
            <a:r>
              <a:rPr lang="en-US" altLang="en-US" dirty="0">
                <a:latin typeface="Arial" panose="020B0604020202020204" pitchFamily="34" charset="0"/>
              </a:rPr>
              <a:t>The thermocline concept can be a difficult one to grasp. It is worth explaining to students that the thermocline is used to define the difference between two distinct layers of ocean water. The upper, mixed layers are warmer, and generally maintain a similar temperature to the surface water above. Below this, the deep ocean layer is much colder. In both these regions, temperatures are relatively homogenous. Between these two regions is the </a:t>
            </a:r>
            <a:r>
              <a:rPr lang="en-US" altLang="en-US" b="1" dirty="0">
                <a:latin typeface="Arial" panose="020B0604020202020204" pitchFamily="34" charset="0"/>
              </a:rPr>
              <a:t>thermocline</a:t>
            </a:r>
            <a:r>
              <a:rPr lang="en-US" altLang="en-US" dirty="0">
                <a:latin typeface="Arial" panose="020B0604020202020204" pitchFamily="34" charset="0"/>
              </a:rPr>
              <a:t>: a transition layer that separates the warm and cold layers.</a:t>
            </a:r>
          </a:p>
          <a:p>
            <a:pPr eaLnBrk="1" hangingPunct="1">
              <a:lnSpc>
                <a:spcPct val="110000"/>
              </a:lnSpc>
            </a:pPr>
            <a:endParaRPr lang="en-US"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Therefore, a shallow thermocline means that cold water is close to the surface, while a deep thermocline means that the upper, mixed layer of warmer water is very deep.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Students might need to be reminded that warm water takes up more space than cold because its particles are moving faster and are further apart, making it less dense.</a:t>
            </a:r>
          </a:p>
          <a:p>
            <a:pPr eaLnBrk="1" hangingPunct="1">
              <a:lnSpc>
                <a:spcPct val="110000"/>
              </a:lnSpc>
            </a:pPr>
            <a:endParaRPr lang="en-US" altLang="en-US" dirty="0">
              <a:latin typeface="Arial" panose="020B0604020202020204" pitchFamily="34" charset="0"/>
            </a:endParaRPr>
          </a:p>
          <a:p>
            <a:pPr eaLnBrk="1" hangingPunct="1">
              <a:lnSpc>
                <a:spcPct val="110000"/>
              </a:lnSpc>
            </a:pPr>
            <a:r>
              <a:rPr lang="en-US" altLang="en-US" dirty="0">
                <a:latin typeface="Arial" panose="020B0604020202020204" pitchFamily="34" charset="0"/>
              </a:rPr>
              <a:t>It should be made clear to students that Pacific winds are not the only factor affecting ocean movement and temperature. The Coriolis effect, the movement of polar ocean currents, and upwelling all play integral parts in temperature distribution in the Pacific Ocean.</a:t>
            </a:r>
          </a:p>
        </p:txBody>
      </p:sp>
      <p:sp>
        <p:nvSpPr>
          <p:cNvPr id="2" name="Slide Number Placeholder 1">
            <a:extLst>
              <a:ext uri="{FF2B5EF4-FFF2-40B4-BE49-F238E27FC236}">
                <a16:creationId xmlns:a16="http://schemas.microsoft.com/office/drawing/2014/main" id="{0EF2D304-40C6-4A4A-98A5-162242DF5528}"/>
              </a:ext>
            </a:extLst>
          </p:cNvPr>
          <p:cNvSpPr>
            <a:spLocks noGrp="1"/>
          </p:cNvSpPr>
          <p:nvPr>
            <p:ph type="sldNum" sz="quarter" idx="10"/>
          </p:nvPr>
        </p:nvSpPr>
        <p:spPr/>
        <p:txBody>
          <a:bodyPr/>
          <a:lstStyle/>
          <a:p>
            <a:fld id="{5F10B8C3-16F5-4A0B-8916-1F300C9AB3EA}"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492378DE-9232-4435-B847-A3E9B1B73E1F}"/>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2243D04E-BAED-421A-B88C-C50170412835}"/>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endParaRPr lang="en-US" altLang="en-US" dirty="0">
              <a:latin typeface="Arial" panose="020B0604020202020204" pitchFamily="34" charset="0"/>
            </a:endParaRPr>
          </a:p>
          <a:p>
            <a:pPr eaLnBrk="1" hangingPunct="1"/>
            <a:r>
              <a:rPr lang="en-US" altLang="en-US" dirty="0">
                <a:latin typeface="Arial" panose="020B0604020202020204" pitchFamily="34" charset="0"/>
              </a:rPr>
              <a:t>Ocean water naturally moves away from the equator due to the rotation of the Earth. As surface water moves away from the equator and into the Northern and Southern Hemispheres, colder water is brought to the surface. This process is called equatorial upwelling.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Coastal upwelling occurs at certain coasts, such as the Pacific Coast of the U.S. Here, surface water is pushed away by coastal winds and deeper water is forced to the surface. This process contributes to the cooler waters in the Eastern Pacific.</a:t>
            </a:r>
          </a:p>
        </p:txBody>
      </p:sp>
      <p:sp>
        <p:nvSpPr>
          <p:cNvPr id="2" name="Slide Number Placeholder 1">
            <a:extLst>
              <a:ext uri="{FF2B5EF4-FFF2-40B4-BE49-F238E27FC236}">
                <a16:creationId xmlns:a16="http://schemas.microsoft.com/office/drawing/2014/main" id="{AF03758A-E51C-4E18-A0D6-FE5D9FB4AA03}"/>
              </a:ext>
            </a:extLst>
          </p:cNvPr>
          <p:cNvSpPr>
            <a:spLocks noGrp="1"/>
          </p:cNvSpPr>
          <p:nvPr>
            <p:ph type="sldNum" sz="quarter" idx="10"/>
          </p:nvPr>
        </p:nvSpPr>
        <p:spPr/>
        <p:txBody>
          <a:bodyPr/>
          <a:lstStyle/>
          <a:p>
            <a:fld id="{5F10B8C3-16F5-4A0B-8916-1F300C9AB3EA}"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EBAE8161-3B13-43D8-964B-19220945A782}"/>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D7D5208A-00B4-4910-9205-68C934E106D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3EE3519F-3EA4-48C9-9B05-94886962A9C3}"/>
              </a:ext>
            </a:extLst>
          </p:cNvPr>
          <p:cNvSpPr>
            <a:spLocks noGrp="1"/>
          </p:cNvSpPr>
          <p:nvPr>
            <p:ph type="sldNum" sz="quarter" idx="10"/>
          </p:nvPr>
        </p:nvSpPr>
        <p:spPr/>
        <p:txBody>
          <a:bodyPr/>
          <a:lstStyle/>
          <a:p>
            <a:fld id="{5F10B8C3-16F5-4A0B-8916-1F300C9AB3EA}"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E481E3A8-2D5C-44AC-BAC8-1D0105A36BF7}"/>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E53BDF20-DB41-4211-A49E-97A062B8555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a:t>
            </a:r>
            <a:r>
              <a:rPr lang="en-US" altLang="en-US" dirty="0">
                <a:latin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a:t>
            </a:r>
          </a:p>
        </p:txBody>
      </p:sp>
      <p:sp>
        <p:nvSpPr>
          <p:cNvPr id="2" name="Slide Number Placeholder 1">
            <a:extLst>
              <a:ext uri="{FF2B5EF4-FFF2-40B4-BE49-F238E27FC236}">
                <a16:creationId xmlns:a16="http://schemas.microsoft.com/office/drawing/2014/main" id="{52BA9D9A-53D8-4B0F-9A3B-93317BD49177}"/>
              </a:ext>
            </a:extLst>
          </p:cNvPr>
          <p:cNvSpPr>
            <a:spLocks noGrp="1"/>
          </p:cNvSpPr>
          <p:nvPr>
            <p:ph type="sldNum" sz="quarter" idx="10"/>
          </p:nvPr>
        </p:nvSpPr>
        <p:spPr/>
        <p:txBody>
          <a:bodyPr/>
          <a:lstStyle/>
          <a:p>
            <a:fld id="{5F10B8C3-16F5-4A0B-8916-1F300C9AB3EA}"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695D5E5E-6498-42AD-9A99-15F4B9C79E4F}"/>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1B3EE376-3D3D-4430-92B8-80BA4B1EA29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a:t>
            </a:r>
            <a:r>
              <a:rPr lang="en-US" altLang="en-US" dirty="0">
                <a:latin typeface="Arial" panose="020B0604020202020204" pitchFamily="34" charset="0"/>
              </a:rPr>
              <a:t> © </a:t>
            </a:r>
            <a:r>
              <a:rPr lang="en-US" altLang="en-US" dirty="0" err="1">
                <a:latin typeface="Arial" panose="020B0604020202020204" pitchFamily="34" charset="0"/>
              </a:rPr>
              <a:t>saleem</a:t>
            </a:r>
            <a:r>
              <a:rPr lang="en-US" altLang="en-US" dirty="0">
                <a:latin typeface="Arial" panose="020B0604020202020204" pitchFamily="34" charset="0"/>
              </a:rPr>
              <a:t> </a:t>
            </a:r>
            <a:r>
              <a:rPr lang="en-US" altLang="en-US" dirty="0" err="1">
                <a:latin typeface="Arial" panose="020B0604020202020204" pitchFamily="34" charset="0"/>
              </a:rPr>
              <a:t>taqvi</a:t>
            </a:r>
            <a:r>
              <a:rPr lang="en-US" altLang="en-US" dirty="0">
                <a:latin typeface="Arial" panose="020B0604020202020204" pitchFamily="34" charset="0"/>
              </a:rPr>
              <a:t>, FreeImages.com 2018</a:t>
            </a:r>
          </a:p>
        </p:txBody>
      </p:sp>
      <p:sp>
        <p:nvSpPr>
          <p:cNvPr id="2" name="Slide Number Placeholder 1">
            <a:extLst>
              <a:ext uri="{FF2B5EF4-FFF2-40B4-BE49-F238E27FC236}">
                <a16:creationId xmlns:a16="http://schemas.microsoft.com/office/drawing/2014/main" id="{A3C597CE-F768-4FCF-A0F2-F9B4D1E63A3C}"/>
              </a:ext>
            </a:extLst>
          </p:cNvPr>
          <p:cNvSpPr>
            <a:spLocks noGrp="1"/>
          </p:cNvSpPr>
          <p:nvPr>
            <p:ph type="sldNum" sz="quarter" idx="10"/>
          </p:nvPr>
        </p:nvSpPr>
        <p:spPr/>
        <p:txBody>
          <a:bodyPr/>
          <a:lstStyle/>
          <a:p>
            <a:fld id="{5F10B8C3-16F5-4A0B-8916-1F300C9AB3EA}"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179693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628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490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74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341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03813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1060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833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8432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175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54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623375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10068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9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2541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1654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077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462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602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8955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40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118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428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088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123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070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37218539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20757976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0.xml"/><Relationship Id="rId7" Type="http://schemas.openxmlformats.org/officeDocument/2006/relationships/image" Target="../media/image16.jp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3.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6.jp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7.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3B11-DF29-4D07-B955-483757CD4707}"/>
              </a:ext>
            </a:extLst>
          </p:cNvPr>
          <p:cNvSpPr>
            <a:spLocks noGrp="1"/>
          </p:cNvSpPr>
          <p:nvPr>
            <p:ph type="title"/>
          </p:nvPr>
        </p:nvSpPr>
        <p:spPr/>
        <p:txBody>
          <a:bodyPr/>
          <a:lstStyle/>
          <a:p>
            <a:r>
              <a:rPr lang="en-GB" dirty="0"/>
              <a:t>ENSO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73870F-79A1-4CDD-B7CD-2378632DB79E}"/>
              </a:ext>
            </a:extLst>
          </p:cNvPr>
          <p:cNvSpPr>
            <a:spLocks noGrp="1" noChangeArrowheads="1"/>
          </p:cNvSpPr>
          <p:nvPr>
            <p:ph type="title"/>
          </p:nvPr>
        </p:nvSpPr>
        <p:spPr/>
        <p:txBody>
          <a:bodyPr/>
          <a:lstStyle/>
          <a:p>
            <a:pPr eaLnBrk="1" hangingPunct="1"/>
            <a:r>
              <a:rPr lang="en-GB" altLang="en-US"/>
              <a:t>Impacts on societies</a:t>
            </a:r>
          </a:p>
        </p:txBody>
      </p:sp>
      <p:sp>
        <p:nvSpPr>
          <p:cNvPr id="13315" name="Text Box 3">
            <a:extLst>
              <a:ext uri="{FF2B5EF4-FFF2-40B4-BE49-F238E27FC236}">
                <a16:creationId xmlns:a16="http://schemas.microsoft.com/office/drawing/2014/main" id="{54D229A4-87A6-418C-AEE6-31311190CE71}"/>
              </a:ext>
            </a:extLst>
          </p:cNvPr>
          <p:cNvSpPr txBox="1">
            <a:spLocks noChangeArrowheads="1"/>
          </p:cNvSpPr>
          <p:nvPr/>
        </p:nvSpPr>
        <p:spPr bwMode="auto">
          <a:xfrm>
            <a:off x="563563" y="784225"/>
            <a:ext cx="858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13316" name="Text Box 5">
            <a:extLst>
              <a:ext uri="{FF2B5EF4-FFF2-40B4-BE49-F238E27FC236}">
                <a16:creationId xmlns:a16="http://schemas.microsoft.com/office/drawing/2014/main" id="{6141FE48-2500-4527-BCCD-4F62EA24B007}"/>
              </a:ext>
            </a:extLst>
          </p:cNvPr>
          <p:cNvSpPr txBox="1">
            <a:spLocks noChangeArrowheads="1"/>
          </p:cNvSpPr>
          <p:nvPr/>
        </p:nvSpPr>
        <p:spPr bwMode="auto">
          <a:xfrm>
            <a:off x="358774" y="769938"/>
            <a:ext cx="85594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Peru</a:t>
            </a:r>
            <a:r>
              <a:rPr lang="en-GB" altLang="en-US" dirty="0"/>
              <a:t> and its </a:t>
            </a:r>
            <a:r>
              <a:rPr lang="en-GB" altLang="en-US" dirty="0" err="1"/>
              <a:t>neighbors</a:t>
            </a:r>
            <a:r>
              <a:rPr lang="en-GB" altLang="en-US" dirty="0"/>
              <a:t> often receive the first and worst effects of El Ni</a:t>
            </a:r>
            <a:r>
              <a:rPr lang="en-GB" altLang="en-US" dirty="0">
                <a:cs typeface="Arial" panose="020B0604020202020204" pitchFamily="34" charset="0"/>
              </a:rPr>
              <a:t>ño. Increased precipitation causes flooding and landslides, which can destroy entire villages. Disruptions in the upwelling of deep, nutrient-rich water kills the anchovies that are a major staple of the Peruvian economy.</a:t>
            </a:r>
          </a:p>
        </p:txBody>
      </p:sp>
      <p:sp>
        <p:nvSpPr>
          <p:cNvPr id="1016838" name="Text Box 6">
            <a:extLst>
              <a:ext uri="{FF2B5EF4-FFF2-40B4-BE49-F238E27FC236}">
                <a16:creationId xmlns:a16="http://schemas.microsoft.com/office/drawing/2014/main" id="{70A2C1E9-CFB5-4D4E-9E69-552C270FC192}"/>
              </a:ext>
            </a:extLst>
          </p:cNvPr>
          <p:cNvSpPr txBox="1">
            <a:spLocks noChangeArrowheads="1"/>
          </p:cNvSpPr>
          <p:nvPr/>
        </p:nvSpPr>
        <p:spPr bwMode="auto">
          <a:xfrm>
            <a:off x="4481688" y="3267075"/>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1982–3</a:t>
            </a:r>
            <a:r>
              <a:rPr lang="en-GB" altLang="en-US" dirty="0"/>
              <a:t> saw one of the worst </a:t>
            </a:r>
            <a:br>
              <a:rPr lang="en-GB" altLang="en-US" dirty="0"/>
            </a:br>
            <a:r>
              <a:rPr lang="en-GB" altLang="en-US" dirty="0"/>
              <a:t>El </a:t>
            </a:r>
            <a:r>
              <a:rPr lang="en-GB" altLang="en-US" dirty="0" err="1"/>
              <a:t>Niños</a:t>
            </a:r>
            <a:r>
              <a:rPr lang="en-GB" altLang="en-US" dirty="0"/>
              <a:t> on record. Major floods and landslides swept the western coast of the Americas, while droughts led to loss of crops and even famine in Africa, India, Asia and Australia. </a:t>
            </a:r>
          </a:p>
        </p:txBody>
      </p:sp>
      <p:pic>
        <p:nvPicPr>
          <p:cNvPr id="1016841" name="Picture 9" descr="424542_51024406small">
            <a:extLst>
              <a:ext uri="{FF2B5EF4-FFF2-40B4-BE49-F238E27FC236}">
                <a16:creationId xmlns:a16="http://schemas.microsoft.com/office/drawing/2014/main" id="{87108F93-1A35-4539-9C6D-4BDA2DB32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70" y="3081338"/>
            <a:ext cx="3911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notes_icon">
            <a:extLst>
              <a:ext uri="{FF2B5EF4-FFF2-40B4-BE49-F238E27FC236}">
                <a16:creationId xmlns:a16="http://schemas.microsoft.com/office/drawing/2014/main" id="{408E89FE-D0F0-4548-99BE-0699FA68C06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C7A73005-9F0B-472A-9D97-AE4E99343C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8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68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0151CF6-C11F-455C-8175-F9F3C5D71CE3}"/>
              </a:ext>
            </a:extLst>
          </p:cNvPr>
          <p:cNvSpPr>
            <a:spLocks noGrp="1" noChangeArrowheads="1"/>
          </p:cNvSpPr>
          <p:nvPr>
            <p:ph type="title"/>
          </p:nvPr>
        </p:nvSpPr>
        <p:spPr/>
        <p:txBody>
          <a:bodyPr/>
          <a:lstStyle/>
          <a:p>
            <a:pPr eaLnBrk="1" hangingPunct="1"/>
            <a:r>
              <a:rPr lang="en-GB" altLang="en-US" dirty="0"/>
              <a:t>Fill in the blanks</a:t>
            </a:r>
          </a:p>
        </p:txBody>
      </p:sp>
      <p:pic>
        <p:nvPicPr>
          <p:cNvPr id="6" name="Picture 5" descr="flash_icon">
            <a:extLst>
              <a:ext uri="{FF2B5EF4-FFF2-40B4-BE49-F238E27FC236}">
                <a16:creationId xmlns:a16="http://schemas.microsoft.com/office/drawing/2014/main" id="{ECFF4D13-2054-4567-9051-EF179E956088}"/>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29204921-53B1-4D13-9778-94F03B037F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591DCF6-0ECC-4589-B2F7-019307C1F2E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419BD4A-0DE6-4DE4-A0BC-94FDFF7A2D89}"/>
              </a:ext>
            </a:extLst>
          </p:cNvPr>
          <p:cNvSpPr>
            <a:spLocks noGrp="1" noChangeArrowheads="1"/>
          </p:cNvSpPr>
          <p:nvPr>
            <p:ph type="title"/>
          </p:nvPr>
        </p:nvSpPr>
        <p:spPr/>
        <p:txBody>
          <a:bodyPr/>
          <a:lstStyle/>
          <a:p>
            <a:pPr eaLnBrk="1" hangingPunct="1"/>
            <a:r>
              <a:rPr lang="en-GB" altLang="en-US" dirty="0"/>
              <a:t>Stages of El Ni</a:t>
            </a:r>
            <a:r>
              <a:rPr lang="en-GB" altLang="en-US" dirty="0">
                <a:cs typeface="Arial" panose="020B0604020202020204" pitchFamily="34" charset="0"/>
              </a:rPr>
              <a:t>ño</a:t>
            </a:r>
          </a:p>
        </p:txBody>
      </p:sp>
      <p:pic>
        <p:nvPicPr>
          <p:cNvPr id="5" name="Picture 5" descr="flash_icon">
            <a:extLst>
              <a:ext uri="{FF2B5EF4-FFF2-40B4-BE49-F238E27FC236}">
                <a16:creationId xmlns:a16="http://schemas.microsoft.com/office/drawing/2014/main" id="{1CC81960-D289-4D97-B830-9E171C8BF4CE}"/>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55FC63F-1A17-4B10-8951-CCD051BB49A0}"/>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4. Systems and System Models</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327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F64B18F-692A-4FCC-A798-DB8B3669FBD9}"/>
              </a:ext>
            </a:extLst>
          </p:cNvPr>
          <p:cNvSpPr>
            <a:spLocks noGrp="1" noChangeArrowheads="1"/>
          </p:cNvSpPr>
          <p:nvPr>
            <p:ph type="title"/>
          </p:nvPr>
        </p:nvSpPr>
        <p:spPr/>
        <p:txBody>
          <a:bodyPr/>
          <a:lstStyle/>
          <a:p>
            <a:pPr eaLnBrk="1" hangingPunct="1"/>
            <a:r>
              <a:rPr lang="en-GB" altLang="en-US" dirty="0"/>
              <a:t>What is ENSO?</a:t>
            </a:r>
          </a:p>
        </p:txBody>
      </p:sp>
      <p:sp>
        <p:nvSpPr>
          <p:cNvPr id="7171" name="Text Box 3">
            <a:extLst>
              <a:ext uri="{FF2B5EF4-FFF2-40B4-BE49-F238E27FC236}">
                <a16:creationId xmlns:a16="http://schemas.microsoft.com/office/drawing/2014/main" id="{580231C3-FBF4-4A1F-9DE0-526C250CB27E}"/>
              </a:ext>
            </a:extLst>
          </p:cNvPr>
          <p:cNvSpPr txBox="1">
            <a:spLocks noChangeArrowheads="1"/>
          </p:cNvSpPr>
          <p:nvPr/>
        </p:nvSpPr>
        <p:spPr bwMode="auto">
          <a:xfrm>
            <a:off x="358775" y="784225"/>
            <a:ext cx="82911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ENSO stands for </a:t>
            </a:r>
            <a:r>
              <a:rPr lang="en-GB" altLang="en-US" b="1" dirty="0">
                <a:solidFill>
                  <a:srgbClr val="B80303"/>
                </a:solidFill>
              </a:rPr>
              <a:t>El Ni</a:t>
            </a:r>
            <a:r>
              <a:rPr lang="en-GB" altLang="en-US" b="1" dirty="0">
                <a:solidFill>
                  <a:srgbClr val="B80303"/>
                </a:solidFill>
                <a:cs typeface="Arial" panose="020B0604020202020204" pitchFamily="34" charset="0"/>
              </a:rPr>
              <a:t>ño Southern Oscillation</a:t>
            </a:r>
            <a:r>
              <a:rPr lang="en-GB" altLang="en-US" dirty="0">
                <a:cs typeface="Arial" panose="020B0604020202020204" pitchFamily="34" charset="0"/>
              </a:rPr>
              <a:t>. It refers to all changes in water temperature and sea level air pressure in the Pacific Ocean. </a:t>
            </a:r>
          </a:p>
        </p:txBody>
      </p:sp>
      <p:sp>
        <p:nvSpPr>
          <p:cNvPr id="999432" name="Text Box 8">
            <a:extLst>
              <a:ext uri="{FF2B5EF4-FFF2-40B4-BE49-F238E27FC236}">
                <a16:creationId xmlns:a16="http://schemas.microsoft.com/office/drawing/2014/main" id="{55C96630-9C82-4457-AD1F-10F656E0049B}"/>
              </a:ext>
            </a:extLst>
          </p:cNvPr>
          <p:cNvSpPr txBox="1">
            <a:spLocks noChangeArrowheads="1"/>
          </p:cNvSpPr>
          <p:nvPr/>
        </p:nvSpPr>
        <p:spPr bwMode="auto">
          <a:xfrm>
            <a:off x="358776" y="4958643"/>
            <a:ext cx="83371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Changes in ocean surface temperature disrupt air currents and pressure systems, which can affect weather patterns around the world. </a:t>
            </a:r>
          </a:p>
        </p:txBody>
      </p:sp>
      <p:sp>
        <p:nvSpPr>
          <p:cNvPr id="999436" name="Text Box 12">
            <a:extLst>
              <a:ext uri="{FF2B5EF4-FFF2-40B4-BE49-F238E27FC236}">
                <a16:creationId xmlns:a16="http://schemas.microsoft.com/office/drawing/2014/main" id="{D5779BEB-6C32-489C-B745-78C52A89A298}"/>
              </a:ext>
            </a:extLst>
          </p:cNvPr>
          <p:cNvSpPr txBox="1">
            <a:spLocks noChangeArrowheads="1"/>
          </p:cNvSpPr>
          <p:nvPr/>
        </p:nvSpPr>
        <p:spPr bwMode="auto">
          <a:xfrm>
            <a:off x="4449232" y="2317436"/>
            <a:ext cx="4559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Temperatures in the Pacific Ocean “</a:t>
            </a:r>
            <a:r>
              <a:rPr lang="en-GB" altLang="en-US" b="1" dirty="0">
                <a:solidFill>
                  <a:srgbClr val="B80303"/>
                </a:solidFill>
              </a:rPr>
              <a:t>oscillate</a:t>
            </a:r>
            <a:r>
              <a:rPr lang="en-GB" altLang="en-US" dirty="0"/>
              <a:t>,” or swing, between extremes. This cycle is the Earth’s way of maintaining a natural </a:t>
            </a:r>
            <a:r>
              <a:rPr lang="en-GB" altLang="en-US" b="1" dirty="0">
                <a:solidFill>
                  <a:srgbClr val="B80303"/>
                </a:solidFill>
              </a:rPr>
              <a:t>equilibrium</a:t>
            </a:r>
            <a:r>
              <a:rPr lang="en-GB" altLang="en-US" dirty="0"/>
              <a:t>, or balance, between these extremes. </a:t>
            </a:r>
          </a:p>
        </p:txBody>
      </p:sp>
      <p:pic>
        <p:nvPicPr>
          <p:cNvPr id="999438" name="Picture 14" descr="87502830small">
            <a:extLst>
              <a:ext uri="{FF2B5EF4-FFF2-40B4-BE49-F238E27FC236}">
                <a16:creationId xmlns:a16="http://schemas.microsoft.com/office/drawing/2014/main" id="{166E6D13-F05E-464B-B110-B5A632AE7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09" y="2187311"/>
            <a:ext cx="38449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3454F421-6C3C-4D0D-B94C-21CE1BFD58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943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9943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994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2" grpId="0"/>
      <p:bldP spid="999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637A8B-FDDF-42AC-83BE-36276889B8BB}"/>
              </a:ext>
            </a:extLst>
          </p:cNvPr>
          <p:cNvSpPr>
            <a:spLocks noGrp="1" noChangeArrowheads="1"/>
          </p:cNvSpPr>
          <p:nvPr>
            <p:ph type="title"/>
          </p:nvPr>
        </p:nvSpPr>
        <p:spPr/>
        <p:txBody>
          <a:bodyPr/>
          <a:lstStyle/>
          <a:p>
            <a:pPr eaLnBrk="1" hangingPunct="1"/>
            <a:r>
              <a:rPr lang="en-GB" altLang="en-US"/>
              <a:t>El Ni</a:t>
            </a:r>
            <a:r>
              <a:rPr lang="en-GB" altLang="en-US">
                <a:cs typeface="Arial" panose="020B0604020202020204" pitchFamily="34" charset="0"/>
              </a:rPr>
              <a:t>ñ</a:t>
            </a:r>
            <a:r>
              <a:rPr lang="en-GB" altLang="en-US"/>
              <a:t>o and La Ni</a:t>
            </a:r>
            <a:r>
              <a:rPr lang="en-GB" altLang="en-US">
                <a:cs typeface="Arial" panose="020B0604020202020204" pitchFamily="34" charset="0"/>
              </a:rPr>
              <a:t>ñ</a:t>
            </a:r>
            <a:r>
              <a:rPr lang="en-GB" altLang="en-US"/>
              <a:t>a</a:t>
            </a:r>
          </a:p>
        </p:txBody>
      </p:sp>
      <p:pic>
        <p:nvPicPr>
          <p:cNvPr id="1024004" name="Picture 4" descr="ninonina3[1]small">
            <a:extLst>
              <a:ext uri="{FF2B5EF4-FFF2-40B4-BE49-F238E27FC236}">
                <a16:creationId xmlns:a16="http://schemas.microsoft.com/office/drawing/2014/main" id="{F8EE2A3A-F479-4C1B-9F1B-D8B32CA9F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461" y="2055813"/>
            <a:ext cx="4200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14E5EFA3-E09B-4570-A507-EA3ADCD76EDD}"/>
              </a:ext>
            </a:extLst>
          </p:cNvPr>
          <p:cNvSpPr txBox="1">
            <a:spLocks noChangeArrowheads="1"/>
          </p:cNvSpPr>
          <p:nvPr/>
        </p:nvSpPr>
        <p:spPr bwMode="auto">
          <a:xfrm>
            <a:off x="358774" y="781050"/>
            <a:ext cx="8559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Normally, the Pacific is warm in the west and cool in the east. The ENSO cycle includes both </a:t>
            </a:r>
            <a:r>
              <a:rPr lang="en-GB" altLang="en-US" b="1" dirty="0">
                <a:solidFill>
                  <a:srgbClr val="B80303"/>
                </a:solidFill>
              </a:rPr>
              <a:t>warming</a:t>
            </a:r>
            <a:r>
              <a:rPr lang="en-GB" altLang="en-US" b="1" dirty="0">
                <a:solidFill>
                  <a:srgbClr val="10BC45"/>
                </a:solidFill>
              </a:rPr>
              <a:t> </a:t>
            </a:r>
            <a:r>
              <a:rPr lang="en-GB" altLang="en-US" dirty="0"/>
              <a:t>and</a:t>
            </a:r>
            <a:r>
              <a:rPr lang="en-GB" altLang="en-US" b="1" dirty="0">
                <a:solidFill>
                  <a:srgbClr val="10BC45"/>
                </a:solidFill>
              </a:rPr>
              <a:t> </a:t>
            </a:r>
            <a:r>
              <a:rPr lang="en-GB" altLang="en-US" b="1" dirty="0">
                <a:solidFill>
                  <a:srgbClr val="B80303"/>
                </a:solidFill>
              </a:rPr>
              <a:t>cooling</a:t>
            </a:r>
            <a:r>
              <a:rPr lang="en-GB" altLang="en-US" b="1" dirty="0">
                <a:solidFill>
                  <a:srgbClr val="10BC45"/>
                </a:solidFill>
              </a:rPr>
              <a:t> </a:t>
            </a:r>
            <a:r>
              <a:rPr lang="en-GB" altLang="en-US" dirty="0"/>
              <a:t>events</a:t>
            </a:r>
            <a:r>
              <a:rPr lang="en-GB" altLang="en-US" dirty="0">
                <a:cs typeface="Arial" panose="020B0604020202020204" pitchFamily="34" charset="0"/>
              </a:rPr>
              <a:t>.</a:t>
            </a:r>
          </a:p>
        </p:txBody>
      </p:sp>
      <p:sp>
        <p:nvSpPr>
          <p:cNvPr id="1024009" name="Text Box 9">
            <a:extLst>
              <a:ext uri="{FF2B5EF4-FFF2-40B4-BE49-F238E27FC236}">
                <a16:creationId xmlns:a16="http://schemas.microsoft.com/office/drawing/2014/main" id="{1ECEF76B-1D71-4FAF-B5B4-8F9600AE6E27}"/>
              </a:ext>
            </a:extLst>
          </p:cNvPr>
          <p:cNvSpPr txBox="1">
            <a:spLocks noChangeArrowheads="1"/>
          </p:cNvSpPr>
          <p:nvPr/>
        </p:nvSpPr>
        <p:spPr bwMode="auto">
          <a:xfrm>
            <a:off x="358774" y="1786149"/>
            <a:ext cx="40890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El Ni</a:t>
            </a:r>
            <a:r>
              <a:rPr lang="en-GB" altLang="en-US" b="1" dirty="0">
                <a:solidFill>
                  <a:srgbClr val="B80303"/>
                </a:solidFill>
                <a:cs typeface="Arial" panose="020B0604020202020204" pitchFamily="34" charset="0"/>
              </a:rPr>
              <a:t>ñ</a:t>
            </a:r>
            <a:r>
              <a:rPr lang="en-GB" altLang="en-US" b="1" dirty="0">
                <a:solidFill>
                  <a:srgbClr val="B80303"/>
                </a:solidFill>
              </a:rPr>
              <a:t>o</a:t>
            </a:r>
            <a:r>
              <a:rPr lang="en-GB" altLang="en-US" dirty="0">
                <a:solidFill>
                  <a:srgbClr val="B80303"/>
                </a:solidFill>
              </a:rPr>
              <a:t> </a:t>
            </a:r>
            <a:r>
              <a:rPr lang="en-GB" altLang="en-US" dirty="0"/>
              <a:t>occurs when warm water built up in the west moves east, </a:t>
            </a:r>
            <a:r>
              <a:rPr lang="en-GB" altLang="en-US" b="1" dirty="0">
                <a:solidFill>
                  <a:srgbClr val="B80303"/>
                </a:solidFill>
              </a:rPr>
              <a:t>warming</a:t>
            </a:r>
            <a:r>
              <a:rPr lang="en-GB" altLang="en-US" dirty="0"/>
              <a:t> the surface waters of the Pacific.</a:t>
            </a:r>
          </a:p>
        </p:txBody>
      </p:sp>
      <p:sp>
        <p:nvSpPr>
          <p:cNvPr id="1024010" name="Text Box 10">
            <a:extLst>
              <a:ext uri="{FF2B5EF4-FFF2-40B4-BE49-F238E27FC236}">
                <a16:creationId xmlns:a16="http://schemas.microsoft.com/office/drawing/2014/main" id="{6B6E41D8-5F43-4C3B-8A18-4D12C3E4FA8E}"/>
              </a:ext>
            </a:extLst>
          </p:cNvPr>
          <p:cNvSpPr txBox="1">
            <a:spLocks noChangeArrowheads="1"/>
          </p:cNvSpPr>
          <p:nvPr/>
        </p:nvSpPr>
        <p:spPr bwMode="auto">
          <a:xfrm>
            <a:off x="358774" y="3529911"/>
            <a:ext cx="39504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La Niña</a:t>
            </a:r>
            <a:r>
              <a:rPr lang="en-GB" altLang="en-US" dirty="0">
                <a:solidFill>
                  <a:srgbClr val="B80303"/>
                </a:solidFill>
              </a:rPr>
              <a:t> </a:t>
            </a:r>
            <a:r>
              <a:rPr lang="en-GB" altLang="en-US" dirty="0"/>
              <a:t>occurs when cool water from the east moves west, </a:t>
            </a:r>
            <a:r>
              <a:rPr lang="en-GB" altLang="en-US" b="1" dirty="0">
                <a:solidFill>
                  <a:srgbClr val="B80303"/>
                </a:solidFill>
              </a:rPr>
              <a:t>cooling</a:t>
            </a:r>
            <a:r>
              <a:rPr lang="en-GB" altLang="en-US" dirty="0"/>
              <a:t> the surface waters of the Pacific. </a:t>
            </a:r>
          </a:p>
        </p:txBody>
      </p:sp>
      <p:sp>
        <p:nvSpPr>
          <p:cNvPr id="1024011" name="Text Box 11">
            <a:extLst>
              <a:ext uri="{FF2B5EF4-FFF2-40B4-BE49-F238E27FC236}">
                <a16:creationId xmlns:a16="http://schemas.microsoft.com/office/drawing/2014/main" id="{2F3AEF12-EF83-4554-A7D7-595A2CF954DD}"/>
              </a:ext>
            </a:extLst>
          </p:cNvPr>
          <p:cNvSpPr txBox="1">
            <a:spLocks noChangeArrowheads="1"/>
          </p:cNvSpPr>
          <p:nvPr/>
        </p:nvSpPr>
        <p:spPr bwMode="auto">
          <a:xfrm>
            <a:off x="358774" y="5273673"/>
            <a:ext cx="8559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El Niño and La Niña are part of the Earth’s way of maintaining temperature and pressure equilibrium in the Pacific Ocean. </a:t>
            </a:r>
          </a:p>
        </p:txBody>
      </p:sp>
      <p:pic>
        <p:nvPicPr>
          <p:cNvPr id="10" name="Picture 5" descr="notes_icon">
            <a:extLst>
              <a:ext uri="{FF2B5EF4-FFF2-40B4-BE49-F238E27FC236}">
                <a16:creationId xmlns:a16="http://schemas.microsoft.com/office/drawing/2014/main" id="{B990B779-E371-4E93-B39B-4CD0EAB7D06C}"/>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2384B043-0FAB-4E82-A940-B167345F900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0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9" grpId="0"/>
      <p:bldP spid="1024010" grpId="0"/>
      <p:bldP spid="10240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F6ADA57-EA01-4B39-B1C7-0D0B2C7F70D1}"/>
              </a:ext>
            </a:extLst>
          </p:cNvPr>
          <p:cNvSpPr>
            <a:spLocks noGrp="1" noChangeArrowheads="1"/>
          </p:cNvSpPr>
          <p:nvPr>
            <p:ph type="title"/>
          </p:nvPr>
        </p:nvSpPr>
        <p:spPr/>
        <p:txBody>
          <a:bodyPr/>
          <a:lstStyle/>
          <a:p>
            <a:pPr eaLnBrk="1" hangingPunct="1"/>
            <a:r>
              <a:rPr lang="en-GB" altLang="en-US"/>
              <a:t>Normal conditions</a:t>
            </a:r>
          </a:p>
        </p:txBody>
      </p:sp>
      <p:sp>
        <p:nvSpPr>
          <p:cNvPr id="9219" name="Text Box 3">
            <a:extLst>
              <a:ext uri="{FF2B5EF4-FFF2-40B4-BE49-F238E27FC236}">
                <a16:creationId xmlns:a16="http://schemas.microsoft.com/office/drawing/2014/main" id="{AC54450D-19D0-45AB-9433-446941A22BF0}"/>
              </a:ext>
            </a:extLst>
          </p:cNvPr>
          <p:cNvSpPr txBox="1">
            <a:spLocks noChangeArrowheads="1"/>
          </p:cNvSpPr>
          <p:nvPr/>
        </p:nvSpPr>
        <p:spPr bwMode="auto">
          <a:xfrm>
            <a:off x="358775" y="784225"/>
            <a:ext cx="8562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Normally, strong Pacific winds move cool water from eastern equatorial regions to the west, where the water is warmer.</a:t>
            </a:r>
          </a:p>
        </p:txBody>
      </p:sp>
      <p:sp>
        <p:nvSpPr>
          <p:cNvPr id="1001477" name="Text Box 5">
            <a:extLst>
              <a:ext uri="{FF2B5EF4-FFF2-40B4-BE49-F238E27FC236}">
                <a16:creationId xmlns:a16="http://schemas.microsoft.com/office/drawing/2014/main" id="{3EBBDA28-89B3-427F-B544-9D1C543BA564}"/>
              </a:ext>
            </a:extLst>
          </p:cNvPr>
          <p:cNvSpPr txBox="1">
            <a:spLocks noChangeArrowheads="1"/>
          </p:cNvSpPr>
          <p:nvPr/>
        </p:nvSpPr>
        <p:spPr bwMode="auto">
          <a:xfrm>
            <a:off x="358774" y="1665019"/>
            <a:ext cx="84641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Because warm water takes up more space than cold, the western Pacific is usually about half a meter higher and 8</a:t>
            </a:r>
            <a:r>
              <a:rPr lang="en-GB" altLang="en-US" sz="1000" dirty="0"/>
              <a:t> </a:t>
            </a:r>
            <a:r>
              <a:rPr lang="en-GB" altLang="en-US" dirty="0">
                <a:cs typeface="Arial" panose="020B0604020202020204" pitchFamily="34" charset="0"/>
              </a:rPr>
              <a:t>°C warmer than it is in the east.</a:t>
            </a:r>
          </a:p>
        </p:txBody>
      </p:sp>
      <p:sp>
        <p:nvSpPr>
          <p:cNvPr id="1001478" name="Text Box 6">
            <a:extLst>
              <a:ext uri="{FF2B5EF4-FFF2-40B4-BE49-F238E27FC236}">
                <a16:creationId xmlns:a16="http://schemas.microsoft.com/office/drawing/2014/main" id="{C2C79843-687B-4D0E-B982-ECB9A3CCA67B}"/>
              </a:ext>
            </a:extLst>
          </p:cNvPr>
          <p:cNvSpPr txBox="1">
            <a:spLocks noChangeArrowheads="1"/>
          </p:cNvSpPr>
          <p:nvPr/>
        </p:nvSpPr>
        <p:spPr bwMode="auto">
          <a:xfrm>
            <a:off x="358775" y="2910938"/>
            <a:ext cx="50598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Scientists define ocean temperature differences with an imaginary line called a </a:t>
            </a:r>
            <a:r>
              <a:rPr lang="en-GB" altLang="en-US" b="1" dirty="0">
                <a:solidFill>
                  <a:srgbClr val="B80303"/>
                </a:solidFill>
              </a:rPr>
              <a:t>thermocline</a:t>
            </a:r>
            <a:r>
              <a:rPr lang="en-GB" altLang="en-US" dirty="0"/>
              <a:t>, which marks the divide between warm upper ocean layers and the cold, deeper water below.</a:t>
            </a:r>
          </a:p>
        </p:txBody>
      </p:sp>
      <p:sp>
        <p:nvSpPr>
          <p:cNvPr id="1001481" name="Text Box 9">
            <a:extLst>
              <a:ext uri="{FF2B5EF4-FFF2-40B4-BE49-F238E27FC236}">
                <a16:creationId xmlns:a16="http://schemas.microsoft.com/office/drawing/2014/main" id="{E079D027-4FC4-4E30-85FD-CBB5F1F651E6}"/>
              </a:ext>
            </a:extLst>
          </p:cNvPr>
          <p:cNvSpPr txBox="1">
            <a:spLocks noChangeArrowheads="1"/>
          </p:cNvSpPr>
          <p:nvPr/>
        </p:nvSpPr>
        <p:spPr bwMode="auto">
          <a:xfrm>
            <a:off x="358774" y="5277730"/>
            <a:ext cx="6967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Under normal conditions, the thermocline is deep in the western Pacific and shallow in the east.</a:t>
            </a:r>
          </a:p>
        </p:txBody>
      </p:sp>
      <p:pic>
        <p:nvPicPr>
          <p:cNvPr id="9225" name="Picture 13" descr="ENSO average2">
            <a:extLst>
              <a:ext uri="{FF2B5EF4-FFF2-40B4-BE49-F238E27FC236}">
                <a16:creationId xmlns:a16="http://schemas.microsoft.com/office/drawing/2014/main" id="{FA8CCDEA-892F-46C8-A6F3-A4B4C5A75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332" y="2574282"/>
            <a:ext cx="4744685" cy="318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notes_icon">
            <a:extLst>
              <a:ext uri="{FF2B5EF4-FFF2-40B4-BE49-F238E27FC236}">
                <a16:creationId xmlns:a16="http://schemas.microsoft.com/office/drawing/2014/main" id="{920644DD-1BCF-4915-A4F6-8546AC1F1502}"/>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CD451D7C-59C8-4CF4-97CD-3D44C84516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1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14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14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7" grpId="0"/>
      <p:bldP spid="1001478" grpId="0"/>
      <p:bldP spid="10014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47A931B-4B3B-42D7-B66A-9F942D3D5A08}"/>
              </a:ext>
            </a:extLst>
          </p:cNvPr>
          <p:cNvSpPr>
            <a:spLocks noGrp="1" noChangeArrowheads="1"/>
          </p:cNvSpPr>
          <p:nvPr>
            <p:ph type="title"/>
          </p:nvPr>
        </p:nvSpPr>
        <p:spPr/>
        <p:txBody>
          <a:bodyPr/>
          <a:lstStyle/>
          <a:p>
            <a:pPr eaLnBrk="1" hangingPunct="1"/>
            <a:r>
              <a:rPr lang="en-GB" altLang="en-US"/>
              <a:t>El Ni</a:t>
            </a:r>
            <a:r>
              <a:rPr lang="en-GB" altLang="en-US">
                <a:cs typeface="Arial" panose="020B0604020202020204" pitchFamily="34" charset="0"/>
              </a:rPr>
              <a:t>ño conditions</a:t>
            </a:r>
          </a:p>
        </p:txBody>
      </p:sp>
      <p:sp>
        <p:nvSpPr>
          <p:cNvPr id="10243" name="Text Box 3">
            <a:extLst>
              <a:ext uri="{FF2B5EF4-FFF2-40B4-BE49-F238E27FC236}">
                <a16:creationId xmlns:a16="http://schemas.microsoft.com/office/drawing/2014/main" id="{FA546402-FCBD-4353-9466-FA38283B1336}"/>
              </a:ext>
            </a:extLst>
          </p:cNvPr>
          <p:cNvSpPr txBox="1">
            <a:spLocks noChangeArrowheads="1"/>
          </p:cNvSpPr>
          <p:nvPr/>
        </p:nvSpPr>
        <p:spPr bwMode="auto">
          <a:xfrm>
            <a:off x="358775" y="784225"/>
            <a:ext cx="78561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During an El Ni</a:t>
            </a:r>
            <a:r>
              <a:rPr lang="en-GB" altLang="en-US" dirty="0">
                <a:cs typeface="Arial" panose="020B0604020202020204" pitchFamily="34" charset="0"/>
              </a:rPr>
              <a:t>ño event, the westerly winds weaken, allowing warm water to move east, heating the surface waters off the coast of the Americas. </a:t>
            </a:r>
            <a:endParaRPr lang="en-GB" altLang="en-US" dirty="0"/>
          </a:p>
        </p:txBody>
      </p:sp>
      <p:sp>
        <p:nvSpPr>
          <p:cNvPr id="1003528" name="Text Box 8">
            <a:extLst>
              <a:ext uri="{FF2B5EF4-FFF2-40B4-BE49-F238E27FC236}">
                <a16:creationId xmlns:a16="http://schemas.microsoft.com/office/drawing/2014/main" id="{6C351959-6FEE-448C-9AC3-DD176C4267A5}"/>
              </a:ext>
            </a:extLst>
          </p:cNvPr>
          <p:cNvSpPr txBox="1">
            <a:spLocks noChangeArrowheads="1"/>
          </p:cNvSpPr>
          <p:nvPr/>
        </p:nvSpPr>
        <p:spPr bwMode="auto">
          <a:xfrm>
            <a:off x="358775" y="4871506"/>
            <a:ext cx="82133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cs typeface="Arial" panose="020B0604020202020204" pitchFamily="34" charset="0"/>
              </a:rPr>
              <a:t>El </a:t>
            </a:r>
            <a:r>
              <a:rPr lang="en-GB" altLang="en-US" dirty="0"/>
              <a:t>Niño ends</a:t>
            </a:r>
            <a:r>
              <a:rPr lang="en-GB" altLang="en-US" dirty="0">
                <a:cs typeface="Arial" panose="020B0604020202020204" pitchFamily="34" charset="0"/>
              </a:rPr>
              <a:t> when the Earth’s rotation naturally moves water away from the equator, bringing cold water closer to the surface and strengthening westerly winds once more. </a:t>
            </a:r>
          </a:p>
        </p:txBody>
      </p:sp>
      <p:sp>
        <p:nvSpPr>
          <p:cNvPr id="1003532" name="Text Box 12">
            <a:extLst>
              <a:ext uri="{FF2B5EF4-FFF2-40B4-BE49-F238E27FC236}">
                <a16:creationId xmlns:a16="http://schemas.microsoft.com/office/drawing/2014/main" id="{6B234A3F-32AA-46F8-82F3-2B04022BE56F}"/>
              </a:ext>
            </a:extLst>
          </p:cNvPr>
          <p:cNvSpPr txBox="1">
            <a:spLocks noChangeArrowheads="1"/>
          </p:cNvSpPr>
          <p:nvPr/>
        </p:nvSpPr>
        <p:spPr bwMode="auto">
          <a:xfrm>
            <a:off x="358775" y="2082762"/>
            <a:ext cx="45406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thermocline flattens as surface temperatures grow warmer across the Pacific. Upwelling no longer brings cold water to the surface. These temperature changes disrupt normal air and ocean currents.</a:t>
            </a:r>
          </a:p>
        </p:txBody>
      </p:sp>
      <p:pic>
        <p:nvPicPr>
          <p:cNvPr id="10248" name="Picture 14" descr="ENSOelnino2">
            <a:extLst>
              <a:ext uri="{FF2B5EF4-FFF2-40B4-BE49-F238E27FC236}">
                <a16:creationId xmlns:a16="http://schemas.microsoft.com/office/drawing/2014/main" id="{C53BA0AA-B1DF-43C1-83A2-CF10BEC82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018" y="2330113"/>
            <a:ext cx="3486150" cy="23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notes_icon">
            <a:extLst>
              <a:ext uri="{FF2B5EF4-FFF2-40B4-BE49-F238E27FC236}">
                <a16:creationId xmlns:a16="http://schemas.microsoft.com/office/drawing/2014/main" id="{EDA9B55F-AC74-46BB-BDD2-E3F7E979DB34}"/>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3B88C955-8500-40A9-993D-D07CC317C1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8" grpId="0"/>
      <p:bldP spid="10035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132B427-285D-4766-AC27-95E8F15EB49F}"/>
              </a:ext>
            </a:extLst>
          </p:cNvPr>
          <p:cNvSpPr>
            <a:spLocks noGrp="1" noChangeArrowheads="1"/>
          </p:cNvSpPr>
          <p:nvPr>
            <p:ph type="title"/>
          </p:nvPr>
        </p:nvSpPr>
        <p:spPr/>
        <p:txBody>
          <a:bodyPr/>
          <a:lstStyle/>
          <a:p>
            <a:pPr eaLnBrk="1" hangingPunct="1"/>
            <a:r>
              <a:rPr lang="en-GB" altLang="en-US" dirty="0"/>
              <a:t>Formation of El Ni</a:t>
            </a:r>
            <a:r>
              <a:rPr lang="en-GB" altLang="en-US" dirty="0">
                <a:cs typeface="Arial" panose="020B0604020202020204" pitchFamily="34" charset="0"/>
              </a:rPr>
              <a:t>ñ</a:t>
            </a:r>
            <a:r>
              <a:rPr lang="en-GB" altLang="en-US" dirty="0"/>
              <a:t>o</a:t>
            </a:r>
          </a:p>
        </p:txBody>
      </p:sp>
      <p:pic>
        <p:nvPicPr>
          <p:cNvPr id="6" name="Picture 5" descr="flash_icon">
            <a:extLst>
              <a:ext uri="{FF2B5EF4-FFF2-40B4-BE49-F238E27FC236}">
                <a16:creationId xmlns:a16="http://schemas.microsoft.com/office/drawing/2014/main" id="{82A2FF1B-5F3A-4A91-9046-6A076FB6271D}"/>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A6F044FE-520D-4403-AF62-30FD683A79F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1C8845F1-9441-4C74-8FA4-A0D50005D77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23838" y="800100"/>
            <a:ext cx="8699500" cy="5308600"/>
          </a:xfrm>
          <a:prstGeom prst="rect">
            <a:avLst/>
          </a:prstGeom>
        </p:spPr>
      </p:pic>
    </p:spTree>
    <p:controls>
      <mc:AlternateContent xmlns:mc="http://schemas.openxmlformats.org/markup-compatibility/2006">
        <mc:Choice xmlns:v="urn:schemas-microsoft-com:vml" Requires="v">
          <p:control spid="106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D961683-A21D-4F48-B27F-A07D928D579A}"/>
                    </a:ext>
                  </a:extLst>
                </p:cNvPr>
                <p:cNvPicPr>
                  <a:picLocks/>
                </p:cNvPicPr>
                <p:nvPr/>
              </p:nvPicPr>
              <p:blipFill>
                <a:blip r:embed="rId9"/>
                <a:stretch>
                  <a:fillRect/>
                </a:stretch>
              </p:blipFill>
              <p:spPr>
                <a:xfrm>
                  <a:off x="223838"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11" descr="87643260small">
            <a:extLst>
              <a:ext uri="{FF2B5EF4-FFF2-40B4-BE49-F238E27FC236}">
                <a16:creationId xmlns:a16="http://schemas.microsoft.com/office/drawing/2014/main" id="{3BD5D1B8-55CA-40B9-AE7F-813624BF1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33" y="1779439"/>
            <a:ext cx="3005844" cy="303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a:extLst>
              <a:ext uri="{FF2B5EF4-FFF2-40B4-BE49-F238E27FC236}">
                <a16:creationId xmlns:a16="http://schemas.microsoft.com/office/drawing/2014/main" id="{3AC0FE05-B577-4C55-AA48-5EFAC33612E1}"/>
              </a:ext>
            </a:extLst>
          </p:cNvPr>
          <p:cNvSpPr>
            <a:spLocks noGrp="1" noChangeArrowheads="1"/>
          </p:cNvSpPr>
          <p:nvPr>
            <p:ph type="title"/>
          </p:nvPr>
        </p:nvSpPr>
        <p:spPr/>
        <p:txBody>
          <a:bodyPr/>
          <a:lstStyle/>
          <a:p>
            <a:pPr eaLnBrk="1" hangingPunct="1"/>
            <a:r>
              <a:rPr lang="en-GB" altLang="en-US"/>
              <a:t>Changes in weather patterns</a:t>
            </a:r>
          </a:p>
        </p:txBody>
      </p:sp>
      <p:sp>
        <p:nvSpPr>
          <p:cNvPr id="11267" name="Text Box 3">
            <a:extLst>
              <a:ext uri="{FF2B5EF4-FFF2-40B4-BE49-F238E27FC236}">
                <a16:creationId xmlns:a16="http://schemas.microsoft.com/office/drawing/2014/main" id="{DF762414-0D90-4340-BD6C-A21017A5E97C}"/>
              </a:ext>
            </a:extLst>
          </p:cNvPr>
          <p:cNvSpPr txBox="1">
            <a:spLocks noChangeArrowheads="1"/>
          </p:cNvSpPr>
          <p:nvPr/>
        </p:nvSpPr>
        <p:spPr bwMode="auto">
          <a:xfrm>
            <a:off x="358775" y="784225"/>
            <a:ext cx="8562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Warm ocean surface water adds heat and moisture to the air above it. This warm, moist air rises, producing areas of </a:t>
            </a:r>
            <a:r>
              <a:rPr lang="en-US" altLang="en-US" b="1" dirty="0">
                <a:solidFill>
                  <a:srgbClr val="B80303"/>
                </a:solidFill>
              </a:rPr>
              <a:t>low pressure</a:t>
            </a:r>
            <a:r>
              <a:rPr lang="en-US" altLang="en-US" dirty="0"/>
              <a:t> and thunderstorm activity.</a:t>
            </a:r>
          </a:p>
        </p:txBody>
      </p:sp>
      <p:sp>
        <p:nvSpPr>
          <p:cNvPr id="987142" name="Text Box 6">
            <a:extLst>
              <a:ext uri="{FF2B5EF4-FFF2-40B4-BE49-F238E27FC236}">
                <a16:creationId xmlns:a16="http://schemas.microsoft.com/office/drawing/2014/main" id="{F6591A2A-A296-45E0-A221-0E4433ECF9BD}"/>
              </a:ext>
            </a:extLst>
          </p:cNvPr>
          <p:cNvSpPr txBox="1">
            <a:spLocks noChangeArrowheads="1"/>
          </p:cNvSpPr>
          <p:nvPr/>
        </p:nvSpPr>
        <p:spPr bwMode="auto">
          <a:xfrm>
            <a:off x="358775" y="2285660"/>
            <a:ext cx="46307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Cold water cools the air above it. This cool, dry air sinks, creating </a:t>
            </a:r>
            <a:r>
              <a:rPr lang="en-US" altLang="en-US" b="1" dirty="0">
                <a:solidFill>
                  <a:srgbClr val="B80303"/>
                </a:solidFill>
              </a:rPr>
              <a:t>high-pressure</a:t>
            </a:r>
            <a:r>
              <a:rPr lang="en-US" altLang="en-US" dirty="0"/>
              <a:t> areas with no precipitation.</a:t>
            </a:r>
            <a:endParaRPr lang="en-GB" altLang="en-US" dirty="0"/>
          </a:p>
        </p:txBody>
      </p:sp>
      <p:sp>
        <p:nvSpPr>
          <p:cNvPr id="987143" name="Text Box 7">
            <a:extLst>
              <a:ext uri="{FF2B5EF4-FFF2-40B4-BE49-F238E27FC236}">
                <a16:creationId xmlns:a16="http://schemas.microsoft.com/office/drawing/2014/main" id="{48E22ACF-9B17-445C-AFCF-D5B7792674E3}"/>
              </a:ext>
            </a:extLst>
          </p:cNvPr>
          <p:cNvSpPr txBox="1">
            <a:spLocks noChangeArrowheads="1"/>
          </p:cNvSpPr>
          <p:nvPr/>
        </p:nvSpPr>
        <p:spPr bwMode="auto">
          <a:xfrm>
            <a:off x="358774" y="4156425"/>
            <a:ext cx="87185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An El Ni</a:t>
            </a:r>
            <a:r>
              <a:rPr lang="en-US" altLang="en-US" dirty="0">
                <a:cs typeface="Arial" panose="020B0604020202020204" pitchFamily="34" charset="0"/>
              </a:rPr>
              <a:t>ñ</a:t>
            </a:r>
            <a:r>
              <a:rPr lang="en-US" altLang="en-US" dirty="0"/>
              <a:t>o event changes the </a:t>
            </a:r>
            <a:br>
              <a:rPr lang="en-US" altLang="en-US" dirty="0"/>
            </a:br>
            <a:r>
              <a:rPr lang="en-US" altLang="en-US" dirty="0"/>
              <a:t>distribution of warm and cold water in </a:t>
            </a:r>
            <a:br>
              <a:rPr lang="en-US" altLang="en-US" dirty="0"/>
            </a:br>
            <a:r>
              <a:rPr lang="en-US" altLang="en-US" dirty="0"/>
              <a:t>the Pacific, thereby changing the high and low pressure areas in the atmosphere. These changes influence the wind patterns, or </a:t>
            </a:r>
            <a:r>
              <a:rPr lang="en-US" altLang="en-US" b="1" dirty="0">
                <a:solidFill>
                  <a:srgbClr val="B80303"/>
                </a:solidFill>
              </a:rPr>
              <a:t>jet streams</a:t>
            </a:r>
            <a:r>
              <a:rPr lang="en-US" altLang="en-US" dirty="0"/>
              <a:t>, that affect the weather around the world.</a:t>
            </a:r>
            <a:endParaRPr lang="en-GB" altLang="en-US" dirty="0"/>
          </a:p>
        </p:txBody>
      </p:sp>
      <p:pic>
        <p:nvPicPr>
          <p:cNvPr id="8" name="Picture 19">
            <a:hlinkClick r:id="" action="ppaction://hlinkshowjump?jump=nextslide"/>
            <a:extLst>
              <a:ext uri="{FF2B5EF4-FFF2-40B4-BE49-F238E27FC236}">
                <a16:creationId xmlns:a16="http://schemas.microsoft.com/office/drawing/2014/main" id="{71C42419-FEC0-4B16-B172-EF5D183DB0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71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71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2" grpId="0"/>
      <p:bldP spid="987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a:extLst>
              <a:ext uri="{FF2B5EF4-FFF2-40B4-BE49-F238E27FC236}">
                <a16:creationId xmlns:a16="http://schemas.microsoft.com/office/drawing/2014/main" id="{B7E0478D-E834-4F21-BCEA-8347542470E3}"/>
              </a:ext>
            </a:extLst>
          </p:cNvPr>
          <p:cNvSpPr>
            <a:spLocks noGrp="1" noChangeArrowheads="1"/>
          </p:cNvSpPr>
          <p:nvPr>
            <p:ph type="title"/>
          </p:nvPr>
        </p:nvSpPr>
        <p:spPr/>
        <p:txBody>
          <a:bodyPr/>
          <a:lstStyle/>
          <a:p>
            <a:pPr eaLnBrk="1" hangingPunct="1"/>
            <a:r>
              <a:rPr lang="en-GB" altLang="en-US"/>
              <a:t>Impacts on weather</a:t>
            </a:r>
          </a:p>
        </p:txBody>
      </p:sp>
      <p:sp>
        <p:nvSpPr>
          <p:cNvPr id="12291" name="Text Box 24">
            <a:extLst>
              <a:ext uri="{FF2B5EF4-FFF2-40B4-BE49-F238E27FC236}">
                <a16:creationId xmlns:a16="http://schemas.microsoft.com/office/drawing/2014/main" id="{16CCA6D8-9B15-4CF7-A01A-7738D9FAC47B}"/>
              </a:ext>
            </a:extLst>
          </p:cNvPr>
          <p:cNvSpPr txBox="1">
            <a:spLocks noChangeArrowheads="1"/>
          </p:cNvSpPr>
          <p:nvPr/>
        </p:nvSpPr>
        <p:spPr bwMode="auto">
          <a:xfrm>
            <a:off x="358775" y="784225"/>
            <a:ext cx="86384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 redistribution of high and low pressure systems caused by an El Ni</a:t>
            </a:r>
            <a:r>
              <a:rPr lang="en-US" altLang="en-US" dirty="0">
                <a:cs typeface="Arial" panose="020B0604020202020204" pitchFamily="34" charset="0"/>
              </a:rPr>
              <a:t>ñ</a:t>
            </a:r>
            <a:r>
              <a:rPr lang="en-US" altLang="en-US" dirty="0"/>
              <a:t>o event can cause major changes in global weather. </a:t>
            </a:r>
          </a:p>
        </p:txBody>
      </p:sp>
      <p:sp>
        <p:nvSpPr>
          <p:cNvPr id="805915" name="Text Box 27">
            <a:extLst>
              <a:ext uri="{FF2B5EF4-FFF2-40B4-BE49-F238E27FC236}">
                <a16:creationId xmlns:a16="http://schemas.microsoft.com/office/drawing/2014/main" id="{D17391AE-5BFF-495C-BD84-A3176ADC4BE9}"/>
              </a:ext>
            </a:extLst>
          </p:cNvPr>
          <p:cNvSpPr txBox="1">
            <a:spLocks noChangeArrowheads="1"/>
          </p:cNvSpPr>
          <p:nvPr/>
        </p:nvSpPr>
        <p:spPr bwMode="auto">
          <a:xfrm>
            <a:off x="358774" y="1672545"/>
            <a:ext cx="85594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In general, El Ni</a:t>
            </a:r>
            <a:r>
              <a:rPr lang="en-US" altLang="en-US" dirty="0">
                <a:cs typeface="Arial" panose="020B0604020202020204" pitchFamily="34" charset="0"/>
              </a:rPr>
              <a:t>ñ</a:t>
            </a:r>
            <a:r>
              <a:rPr lang="en-US" altLang="en-US" dirty="0"/>
              <a:t>o causes </a:t>
            </a:r>
            <a:r>
              <a:rPr lang="en-US" altLang="en-US" b="1" dirty="0">
                <a:solidFill>
                  <a:srgbClr val="B80303"/>
                </a:solidFill>
              </a:rPr>
              <a:t>increased precipitation</a:t>
            </a:r>
            <a:r>
              <a:rPr lang="en-US" altLang="en-US" dirty="0">
                <a:solidFill>
                  <a:srgbClr val="B80303"/>
                </a:solidFill>
              </a:rPr>
              <a:t> </a:t>
            </a:r>
            <a:r>
              <a:rPr lang="en-US" altLang="en-US" dirty="0"/>
              <a:t>in western South America, Central America, and the southern United States.  </a:t>
            </a:r>
          </a:p>
        </p:txBody>
      </p:sp>
      <p:sp>
        <p:nvSpPr>
          <p:cNvPr id="805916" name="Text Box 28">
            <a:extLst>
              <a:ext uri="{FF2B5EF4-FFF2-40B4-BE49-F238E27FC236}">
                <a16:creationId xmlns:a16="http://schemas.microsoft.com/office/drawing/2014/main" id="{F0205959-B085-4230-A52D-2BC3300BBE3B}"/>
              </a:ext>
            </a:extLst>
          </p:cNvPr>
          <p:cNvSpPr txBox="1">
            <a:spLocks noChangeArrowheads="1"/>
          </p:cNvSpPr>
          <p:nvPr/>
        </p:nvSpPr>
        <p:spPr bwMode="auto">
          <a:xfrm>
            <a:off x="358775" y="4557181"/>
            <a:ext cx="42779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There is </a:t>
            </a:r>
            <a:r>
              <a:rPr lang="en-US" altLang="en-US" b="1" dirty="0">
                <a:solidFill>
                  <a:srgbClr val="B80303"/>
                </a:solidFill>
              </a:rPr>
              <a:t>below average precipitation</a:t>
            </a:r>
            <a:r>
              <a:rPr lang="en-US" altLang="en-US" dirty="0">
                <a:solidFill>
                  <a:srgbClr val="B80303"/>
                </a:solidFill>
              </a:rPr>
              <a:t> </a:t>
            </a:r>
            <a:r>
              <a:rPr lang="en-US" altLang="en-US" dirty="0"/>
              <a:t>in Africa, Asia and Australia, which can result in serious droughts.</a:t>
            </a:r>
            <a:endParaRPr lang="en-GB" altLang="en-US" dirty="0"/>
          </a:p>
        </p:txBody>
      </p:sp>
      <p:pic>
        <p:nvPicPr>
          <p:cNvPr id="805918" name="Picture 30" descr="1216977_16032996small">
            <a:extLst>
              <a:ext uri="{FF2B5EF4-FFF2-40B4-BE49-F238E27FC236}">
                <a16:creationId xmlns:a16="http://schemas.microsoft.com/office/drawing/2014/main" id="{32E7C47D-7F0A-4F11-9532-1096255CA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89" y="2957224"/>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5919" name="Text Box 31">
            <a:extLst>
              <a:ext uri="{FF2B5EF4-FFF2-40B4-BE49-F238E27FC236}">
                <a16:creationId xmlns:a16="http://schemas.microsoft.com/office/drawing/2014/main" id="{7F557081-B8D8-409D-9701-5AC9735F5196}"/>
              </a:ext>
            </a:extLst>
          </p:cNvPr>
          <p:cNvSpPr txBox="1">
            <a:spLocks noChangeArrowheads="1"/>
          </p:cNvSpPr>
          <p:nvPr/>
        </p:nvSpPr>
        <p:spPr bwMode="auto">
          <a:xfrm>
            <a:off x="358774" y="2930197"/>
            <a:ext cx="39461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Temperatures are higher and precipitation is lower in the northern United States and Canada.</a:t>
            </a:r>
            <a:endParaRPr lang="en-GB" altLang="en-US" dirty="0"/>
          </a:p>
        </p:txBody>
      </p:sp>
      <p:pic>
        <p:nvPicPr>
          <p:cNvPr id="9" name="Picture 19">
            <a:hlinkClick r:id="" action="ppaction://hlinkshowjump?jump=nextslide"/>
            <a:extLst>
              <a:ext uri="{FF2B5EF4-FFF2-40B4-BE49-F238E27FC236}">
                <a16:creationId xmlns:a16="http://schemas.microsoft.com/office/drawing/2014/main" id="{D4A7263C-47F5-431D-8135-5172F9F17B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5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59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59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15" grpId="0"/>
      <p:bldP spid="805916" grpId="0"/>
      <p:bldP spid="8059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26741</TotalTime>
  <Words>1083</Words>
  <Application>Microsoft Office PowerPoint</Application>
  <PresentationFormat>On-screen Show (4:3)</PresentationFormat>
  <Paragraphs>76</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Wingdings 2</vt:lpstr>
      <vt:lpstr>2_Default Design</vt:lpstr>
      <vt:lpstr>3_Default Design</vt:lpstr>
      <vt:lpstr>ENSO</vt:lpstr>
      <vt:lpstr>Information</vt:lpstr>
      <vt:lpstr>What is ENSO?</vt:lpstr>
      <vt:lpstr>El Niño and La Niña</vt:lpstr>
      <vt:lpstr>Normal conditions</vt:lpstr>
      <vt:lpstr>El Niño conditions</vt:lpstr>
      <vt:lpstr>Formation of El Niño</vt:lpstr>
      <vt:lpstr>Changes in weather patterns</vt:lpstr>
      <vt:lpstr>Impacts on weather</vt:lpstr>
      <vt:lpstr>Impacts on societies</vt:lpstr>
      <vt:lpstr>Fill in the blanks</vt:lpstr>
      <vt:lpstr>Stages of El Niño</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ENSO</dc:title>
  <dc:subject>Boardworks High School Earth and Space Sciences</dc:subject>
  <dc:creator>Boardworks</dc:creator>
  <cp:lastModifiedBy>Tim Crilly</cp:lastModifiedBy>
  <cp:revision>723</cp:revision>
  <dcterms:created xsi:type="dcterms:W3CDTF">2003-09-13T07:39:42Z</dcterms:created>
  <dcterms:modified xsi:type="dcterms:W3CDTF">2019-01-31T15:22:59Z</dcterms:modified>
</cp:coreProperties>
</file>