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activeX/activeX2.xml" ContentType="application/vnd.ms-office.activeX+xml"/>
  <Override PartName="/ppt/notesSlides/notesSlide4.xml" ContentType="application/vnd.openxmlformats-officedocument.presentationml.notesSlide+xml"/>
  <Override PartName="/ppt/activeX/activeX3.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4.xml" ContentType="application/vnd.ms-office.activeX+xml"/>
  <Override PartName="/ppt/notesSlides/notesSlide9.xml" ContentType="application/vnd.openxmlformats-officedocument.presentationml.notesSlide+xml"/>
  <Override PartName="/ppt/activeX/activeX5.xml" ContentType="application/vnd.ms-office.activeX+xml"/>
  <Override PartName="/ppt/notesSlides/notesSlide10.xml" ContentType="application/vnd.openxmlformats-officedocument.presentationml.notesSlide+xml"/>
  <Override PartName="/ppt/activeX/activeX6.xml" ContentType="application/vnd.ms-office.activeX+xml"/>
  <Override PartName="/ppt/notesSlides/notesSlide11.xml" ContentType="application/vnd.openxmlformats-officedocument.presentationml.notesSlide+xml"/>
  <Override PartName="/ppt/activeX/activeX7.xml" ContentType="application/vnd.ms-office.activeX+xml"/>
  <Override PartName="/ppt/notesSlides/notesSlide12.xml" ContentType="application/vnd.openxmlformats-officedocument.presentationml.notesSlide+xml"/>
  <Override PartName="/ppt/activeX/activeX8.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9.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10.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11.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12.xml" ContentType="application/vnd.ms-office.activeX+xml"/>
  <Override PartName="/ppt/notesSlides/notesSlide21.xml" ContentType="application/vnd.openxmlformats-officedocument.presentationml.notesSlide+xml"/>
  <Override PartName="/ppt/activeX/activeX13.xml" ContentType="application/vnd.ms-office.activeX+xml"/>
  <Override PartName="/ppt/notesSlides/notesSlide22.xml" ContentType="application/vnd.openxmlformats-officedocument.presentationml.notesSlide+xml"/>
  <Override PartName="/ppt/activeX/activeX14.xml" ContentType="application/vnd.ms-office.activeX+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ctiveX/activeX15.xml" ContentType="application/vnd.ms-office.activeX+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4" r:id="rId1"/>
    <p:sldMasterId id="2147483709" r:id="rId2"/>
  </p:sldMasterIdLst>
  <p:notesMasterIdLst>
    <p:notesMasterId r:id="rId32"/>
  </p:notesMasterIdLst>
  <p:handoutMasterIdLst>
    <p:handoutMasterId r:id="rId33"/>
  </p:handoutMasterIdLst>
  <p:sldIdLst>
    <p:sldId id="481" r:id="rId3"/>
    <p:sldId id="488" r:id="rId4"/>
    <p:sldId id="413" r:id="rId5"/>
    <p:sldId id="415" r:id="rId6"/>
    <p:sldId id="416" r:id="rId7"/>
    <p:sldId id="417" r:id="rId8"/>
    <p:sldId id="418" r:id="rId9"/>
    <p:sldId id="420" r:id="rId10"/>
    <p:sldId id="421" r:id="rId11"/>
    <p:sldId id="422" r:id="rId12"/>
    <p:sldId id="423" r:id="rId13"/>
    <p:sldId id="424" r:id="rId14"/>
    <p:sldId id="430" r:id="rId15"/>
    <p:sldId id="431" r:id="rId16"/>
    <p:sldId id="433" r:id="rId17"/>
    <p:sldId id="435" r:id="rId18"/>
    <p:sldId id="437" r:id="rId19"/>
    <p:sldId id="438" r:id="rId20"/>
    <p:sldId id="440" r:id="rId21"/>
    <p:sldId id="474" r:id="rId22"/>
    <p:sldId id="477" r:id="rId23"/>
    <p:sldId id="478" r:id="rId24"/>
    <p:sldId id="480" r:id="rId25"/>
    <p:sldId id="479" r:id="rId26"/>
    <p:sldId id="447" r:id="rId27"/>
    <p:sldId id="448" r:id="rId28"/>
    <p:sldId id="449" r:id="rId29"/>
    <p:sldId id="458" r:id="rId30"/>
    <p:sldId id="459" r:id="rId31"/>
  </p:sldIdLst>
  <p:sldSz cx="9144000" cy="6858000" type="screen4x3"/>
  <p:notesSz cx="6858000" cy="9296400"/>
  <p:embeddedFontLst>
    <p:embeddedFont>
      <p:font typeface="Wingdings 2" panose="05020102010507070707" pitchFamily="18" charset="2"/>
      <p:regular r:id="rId34"/>
    </p:embeddedFont>
  </p:embeddedFontLst>
  <p:defaultTextStyle>
    <a:defPPr>
      <a:defRPr lang="en-GB"/>
    </a:defPPr>
    <a:lvl1pPr algn="l" rtl="0" fontAlgn="base">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rgbClr val="010066"/>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rgbClr val="010066"/>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rgbClr val="010066"/>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rgbClr val="010066"/>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rgbClr val="010066"/>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82" userDrawn="1">
          <p15:clr>
            <a:srgbClr val="A4A3A4"/>
          </p15:clr>
        </p15:guide>
        <p15:guide id="2" pos="1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FF0000"/>
    <a:srgbClr val="FF6600"/>
    <a:srgbClr val="010066"/>
    <a:srgbClr val="5B0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howGuides="1">
      <p:cViewPr varScale="1">
        <p:scale>
          <a:sx n="85" d="100"/>
          <a:sy n="85" d="100"/>
        </p:scale>
        <p:origin x="540" y="66"/>
      </p:cViewPr>
      <p:guideLst>
        <p:guide orient="horz" pos="482"/>
        <p:guide pos="18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15.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7CF5D7-173C-4155-A676-073E508A52A0}"/>
              </a:ext>
            </a:extLst>
          </p:cNvPr>
          <p:cNvSpPr>
            <a:spLocks noGrp="1"/>
          </p:cNvSpPr>
          <p:nvPr>
            <p:ph type="sldNum" sz="quarter" idx="3"/>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fld id="{AD956831-CEF7-4A51-9145-8E3E45F868E8}" type="slidenum">
              <a:rPr lang="en-GB" altLang="en-US" b="1">
                <a:solidFill>
                  <a:schemeClr val="tx1"/>
                </a:solidFill>
              </a:rPr>
              <a:pPr/>
              <a:t>‹#›</a:t>
            </a:fld>
            <a:endParaRPr lang="en-GB" altLang="en-US" b="1">
              <a:solidFill>
                <a:schemeClr val="tx1"/>
              </a:solidFill>
            </a:endParaRPr>
          </a:p>
        </p:txBody>
      </p:sp>
      <p:sp>
        <p:nvSpPr>
          <p:cNvPr id="6" name="Rectangle 7">
            <a:extLst>
              <a:ext uri="{FF2B5EF4-FFF2-40B4-BE49-F238E27FC236}">
                <a16:creationId xmlns:a16="http://schemas.microsoft.com/office/drawing/2014/main" id="{5D90216A-B741-4EED-AA9F-745724209426}"/>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8518A265-8E4E-43B9-94DB-883BFB8D3FCA}"/>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28099115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B5699CD-7828-474A-B44A-BAF00F2DE68A}"/>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GB" noProof="0" dirty="0"/>
          </a:p>
        </p:txBody>
      </p:sp>
      <p:sp>
        <p:nvSpPr>
          <p:cNvPr id="5" name="Notes Placeholder 4">
            <a:extLst>
              <a:ext uri="{FF2B5EF4-FFF2-40B4-BE49-F238E27FC236}">
                <a16:creationId xmlns:a16="http://schemas.microsoft.com/office/drawing/2014/main" id="{70910C74-1D59-473F-B55A-93F7B32035C3}"/>
              </a:ext>
            </a:extLst>
          </p:cNvPr>
          <p:cNvSpPr>
            <a:spLocks noGrp="1"/>
          </p:cNvSpPr>
          <p:nvPr>
            <p:ph type="body" sz="quarter" idx="3"/>
          </p:nvPr>
        </p:nvSpPr>
        <p:spPr>
          <a:xfrm>
            <a:off x="914400" y="4415791"/>
            <a:ext cx="50292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Slide Number Placeholder 6">
            <a:extLst>
              <a:ext uri="{FF2B5EF4-FFF2-40B4-BE49-F238E27FC236}">
                <a16:creationId xmlns:a16="http://schemas.microsoft.com/office/drawing/2014/main" id="{B38F80BD-2CB4-4BE8-87CC-70098A469B82}"/>
              </a:ext>
            </a:extLst>
          </p:cNvPr>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b="1">
                <a:solidFill>
                  <a:schemeClr val="tx1"/>
                </a:solidFill>
              </a:defRPr>
            </a:lvl1pPr>
          </a:lstStyle>
          <a:p>
            <a:fld id="{AA33CD08-5A66-4ABB-B304-C205519F935E}" type="slidenum">
              <a:rPr lang="en-GB" altLang="en-US" smtClean="0"/>
              <a:pPr/>
              <a:t>‹#›</a:t>
            </a:fld>
            <a:endParaRPr lang="en-GB" altLang="en-US" dirty="0"/>
          </a:p>
        </p:txBody>
      </p:sp>
      <p:sp>
        <p:nvSpPr>
          <p:cNvPr id="8" name="Rectangle 7">
            <a:extLst>
              <a:ext uri="{FF2B5EF4-FFF2-40B4-BE49-F238E27FC236}">
                <a16:creationId xmlns:a16="http://schemas.microsoft.com/office/drawing/2014/main" id="{09263248-CEF7-4B77-8980-7AB8A826ADA7}"/>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lIns="92830" tIns="46415" rIns="92830" bIns="46415" anchor="b"/>
          <a:lstStyle/>
          <a:p>
            <a:pPr algn="ctr">
              <a:defRPr/>
            </a:pPr>
            <a:r>
              <a:rPr lang="en-GB" sz="1200" b="1" dirty="0">
                <a:solidFill>
                  <a:schemeClr val="tx1"/>
                </a:solidFill>
              </a:rPr>
              <a:t>© Boardworks</a:t>
            </a:r>
          </a:p>
        </p:txBody>
      </p:sp>
      <p:sp>
        <p:nvSpPr>
          <p:cNvPr id="9" name="Rectangle 9">
            <a:extLst>
              <a:ext uri="{FF2B5EF4-FFF2-40B4-BE49-F238E27FC236}">
                <a16:creationId xmlns:a16="http://schemas.microsoft.com/office/drawing/2014/main" id="{F84373E0-C18A-46CC-8D6D-A607CFE64DDB}"/>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348457326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432"/>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415C44E-4F5B-4837-95A2-765B6EBFB0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A731FE2-AED9-4420-8076-A46C10212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D83DAEF-2862-4A78-AFEB-BD9A447AF051}"/>
              </a:ext>
            </a:extLst>
          </p:cNvPr>
          <p:cNvSpPr>
            <a:spLocks noGrp="1"/>
          </p:cNvSpPr>
          <p:nvPr>
            <p:ph type="sldNum" sz="quarter" idx="10"/>
          </p:nvPr>
        </p:nvSpPr>
        <p:spPr/>
        <p:txBody>
          <a:bodyPr/>
          <a:lstStyle/>
          <a:p>
            <a:fld id="{AA33CD08-5A66-4ABB-B304-C205519F935E}" type="slidenum">
              <a:rPr lang="en-GB" altLang="en-US" smtClean="0"/>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F0AC130-6B0D-48B2-8FE8-B7B57AC1A713}"/>
              </a:ext>
            </a:extLst>
          </p:cNvPr>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8684C4B9-931F-48D3-9A17-1D8C0BA366F1}"/>
              </a:ext>
            </a:extLst>
          </p:cNvPr>
          <p:cNvSpPr>
            <a:spLocks noGrp="1"/>
          </p:cNvSpPr>
          <p:nvPr>
            <p:ph type="body" idx="1"/>
          </p:nvPr>
        </p:nvSpPr>
        <p:spPr bwMode="auto">
          <a:xfrm>
            <a:off x="914400" y="4417200"/>
            <a:ext cx="5029200" cy="418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eaLnBrk="1" hangingPunct="1">
              <a:defRPr/>
            </a:pPr>
            <a:r>
              <a:rPr lang="en-GB" dirty="0">
                <a:latin typeface="Arial" charset="0"/>
              </a:rPr>
              <a:t>This </a:t>
            </a:r>
            <a:r>
              <a:rPr lang="en-GB" dirty="0">
                <a:latin typeface="Arial" panose="020B0604020202020204" pitchFamily="34" charset="0"/>
                <a:cs typeface="Arial" panose="020B0604020202020204" pitchFamily="34" charset="0"/>
              </a:rPr>
              <a:t>slide covers the Science and Engineering Practice:</a:t>
            </a:r>
          </a:p>
          <a:p>
            <a:pPr marL="174056" indent="-174056" defTabSz="928299" eaLnBrk="1" hangingPunct="1">
              <a:buFont typeface="Arial" panose="020B0604020202020204" pitchFamily="34" charset="0"/>
              <a:buChar char="•"/>
              <a:defRPr/>
            </a:pPr>
            <a:r>
              <a:rPr lang="en-GB" b="1" dirty="0">
                <a:latin typeface="Arial" panose="020B0604020202020204" pitchFamily="34" charset="0"/>
                <a:cs typeface="Arial" panose="020B0604020202020204" pitchFamily="34" charset="0"/>
              </a:rPr>
              <a:t>Developing and Using Models: </a:t>
            </a:r>
            <a:r>
              <a:rPr lang="en-GB" dirty="0">
                <a:latin typeface="Arial" panose="020B0604020202020204" pitchFamily="34" charset="0"/>
                <a:cs typeface="Arial" panose="020B0604020202020204" pitchFamily="34" charset="0"/>
              </a:rPr>
              <a:t>Develop, revise, and/or use a model based on evidence to illustrate and/or predict the relationships between systems or between components of a system.</a:t>
            </a:r>
            <a:endParaRPr lang="en-US" dirty="0">
              <a:effectLst/>
              <a:latin typeface="Arial" panose="020B0604020202020204" pitchFamily="34" charset="0"/>
              <a:cs typeface="Arial" panose="020B0604020202020204" pitchFamily="34" charset="0"/>
            </a:endParaRPr>
          </a:p>
          <a:p>
            <a:pPr eaLnBrk="1" hangingPunct="1"/>
            <a:endParaRPr lang="en-US" altLang="en-US" baseline="-25000"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642B301-6B54-400C-BD6A-104B73BC743F}"/>
              </a:ext>
            </a:extLst>
          </p:cNvPr>
          <p:cNvSpPr>
            <a:spLocks noGrp="1"/>
          </p:cNvSpPr>
          <p:nvPr>
            <p:ph type="sldNum" sz="quarter" idx="10"/>
          </p:nvPr>
        </p:nvSpPr>
        <p:spPr/>
        <p:txBody>
          <a:bodyPr/>
          <a:lstStyle/>
          <a:p>
            <a:fld id="{AA33CD08-5A66-4ABB-B304-C205519F935E}" type="slidenum">
              <a:rPr lang="en-GB" altLang="en-US" smtClean="0"/>
              <a:pPr/>
              <a:t>10</a:t>
            </a:fld>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FEF55CB-990E-45F3-96CA-8E6383C1BCCE}"/>
              </a:ext>
            </a:extLst>
          </p:cNvPr>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5E37E8EC-BFD4-4890-A7C4-68742AC847FC}"/>
              </a:ext>
            </a:extLst>
          </p:cNvPr>
          <p:cNvSpPr>
            <a:spLocks noGrp="1"/>
          </p:cNvSpPr>
          <p:nvPr>
            <p:ph type="body" idx="1"/>
          </p:nvPr>
        </p:nvSpPr>
        <p:spPr bwMode="auto">
          <a:xfrm>
            <a:off x="914400" y="4417200"/>
            <a:ext cx="5029200" cy="418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eaLnBrk="1" hangingPunct="1">
              <a:defRPr/>
            </a:pPr>
            <a:r>
              <a:rPr lang="en-GB" dirty="0">
                <a:latin typeface="Arial" charset="0"/>
              </a:rPr>
              <a:t>This </a:t>
            </a:r>
            <a:r>
              <a:rPr lang="en-GB" dirty="0">
                <a:latin typeface="Arial" panose="020B0604020202020204" pitchFamily="34" charset="0"/>
                <a:cs typeface="Arial" panose="020B0604020202020204" pitchFamily="34" charset="0"/>
              </a:rPr>
              <a:t>slide covers the Science and Engineering Practice:</a:t>
            </a:r>
          </a:p>
          <a:p>
            <a:pPr marL="174056" indent="-174056" defTabSz="928299" eaLnBrk="1" hangingPunct="1">
              <a:buFont typeface="Arial" panose="020B0604020202020204" pitchFamily="34" charset="0"/>
              <a:buChar char="•"/>
              <a:defRPr/>
            </a:pPr>
            <a:r>
              <a:rPr lang="en-GB" b="1" dirty="0">
                <a:latin typeface="Arial" panose="020B0604020202020204" pitchFamily="34" charset="0"/>
                <a:cs typeface="Arial" panose="020B0604020202020204" pitchFamily="34" charset="0"/>
              </a:rPr>
              <a:t>Developing and Using Models: </a:t>
            </a:r>
            <a:r>
              <a:rPr lang="en-GB" dirty="0">
                <a:latin typeface="Arial" panose="020B0604020202020204" pitchFamily="34" charset="0"/>
                <a:cs typeface="Arial" panose="020B0604020202020204" pitchFamily="34" charset="0"/>
              </a:rPr>
              <a:t>Develop, revise, and/or use a model based on evidence to illustrate and/or predict the relationships between systems or between components of a system.</a:t>
            </a:r>
            <a:endParaRPr lang="en-US" dirty="0">
              <a:effectLst/>
              <a:latin typeface="Arial" panose="020B0604020202020204" pitchFamily="34" charset="0"/>
              <a:cs typeface="Arial" panose="020B0604020202020204" pitchFamily="34" charset="0"/>
            </a:endParaRPr>
          </a:p>
          <a:p>
            <a:pPr eaLnBrk="1" hangingPunct="1"/>
            <a:endParaRPr lang="en-US" altLang="en-US" baseline="-25000"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E5FAB46-8566-4727-887A-C9BD36E0A572}"/>
              </a:ext>
            </a:extLst>
          </p:cNvPr>
          <p:cNvSpPr>
            <a:spLocks noGrp="1"/>
          </p:cNvSpPr>
          <p:nvPr>
            <p:ph type="sldNum" sz="quarter" idx="10"/>
          </p:nvPr>
        </p:nvSpPr>
        <p:spPr/>
        <p:txBody>
          <a:bodyPr/>
          <a:lstStyle/>
          <a:p>
            <a:fld id="{AA33CD08-5A66-4ABB-B304-C205519F935E}" type="slidenum">
              <a:rPr lang="en-GB" altLang="en-US" smtClean="0"/>
              <a:pPr/>
              <a:t>11</a:t>
            </a:fld>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1FEE033-5A92-4210-9C05-E310A9C6F947}"/>
              </a:ext>
            </a:extLst>
          </p:cNvPr>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4EFA43FF-DE25-449B-A6D9-34F22A9FA675}"/>
              </a:ext>
            </a:extLst>
          </p:cNvPr>
          <p:cNvSpPr>
            <a:spLocks noGrp="1"/>
          </p:cNvSpPr>
          <p:nvPr>
            <p:ph type="body" idx="1"/>
          </p:nvPr>
        </p:nvSpPr>
        <p:spPr bwMode="auto">
          <a:xfrm>
            <a:off x="914400" y="4417200"/>
            <a:ext cx="5029200" cy="418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eaLnBrk="1" hangingPunct="1">
              <a:defRPr/>
            </a:pPr>
            <a:r>
              <a:rPr lang="en-GB" dirty="0">
                <a:latin typeface="Arial" charset="0"/>
              </a:rPr>
              <a:t>This </a:t>
            </a:r>
            <a:r>
              <a:rPr lang="en-GB" dirty="0">
                <a:latin typeface="Arial" panose="020B0604020202020204" pitchFamily="34" charset="0"/>
                <a:cs typeface="Arial" panose="020B0604020202020204" pitchFamily="34" charset="0"/>
              </a:rPr>
              <a:t>slide covers the Science and Engineering Practice:</a:t>
            </a:r>
          </a:p>
          <a:p>
            <a:pPr marL="174056" indent="-174056" defTabSz="928299" eaLnBrk="1" hangingPunct="1">
              <a:buFont typeface="Arial" panose="020B0604020202020204" pitchFamily="34" charset="0"/>
              <a:buChar char="•"/>
              <a:defRPr/>
            </a:pPr>
            <a:r>
              <a:rPr lang="en-GB" b="1" dirty="0">
                <a:latin typeface="Arial" panose="020B0604020202020204" pitchFamily="34" charset="0"/>
                <a:cs typeface="Arial" panose="020B0604020202020204" pitchFamily="34" charset="0"/>
              </a:rPr>
              <a:t>Developing and Using Models: </a:t>
            </a:r>
            <a:r>
              <a:rPr lang="en-GB" dirty="0">
                <a:latin typeface="Arial" panose="020B0604020202020204" pitchFamily="34" charset="0"/>
                <a:cs typeface="Arial" panose="020B0604020202020204" pitchFamily="34" charset="0"/>
              </a:rPr>
              <a:t>Develop, revise, and/or use a model based on evidence to illustrate and/or predict the relationships between systems or between components of a system.</a:t>
            </a:r>
            <a:endParaRPr lang="en-US" dirty="0">
              <a:effectLst/>
              <a:latin typeface="Arial" panose="020B0604020202020204" pitchFamily="34" charset="0"/>
              <a:cs typeface="Arial" panose="020B0604020202020204" pitchFamily="34" charset="0"/>
            </a:endParaRPr>
          </a:p>
          <a:p>
            <a:pPr eaLnBrk="1" hangingPunct="1"/>
            <a:endParaRPr lang="en-US" altLang="en-US" baseline="-25000"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4BDA4E2-A036-43E7-AB63-C5653E284FF3}"/>
              </a:ext>
            </a:extLst>
          </p:cNvPr>
          <p:cNvSpPr>
            <a:spLocks noGrp="1"/>
          </p:cNvSpPr>
          <p:nvPr>
            <p:ph type="sldNum" sz="quarter" idx="10"/>
          </p:nvPr>
        </p:nvSpPr>
        <p:spPr/>
        <p:txBody>
          <a:bodyPr/>
          <a:lstStyle/>
          <a:p>
            <a:fld id="{AA33CD08-5A66-4ABB-B304-C205519F935E}" type="slidenum">
              <a:rPr lang="en-GB" altLang="en-US" smtClean="0"/>
              <a:pPr/>
              <a:t>12</a:t>
            </a:fld>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59402D-18D2-48D5-8DC2-520EE39C29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CCE545D6-A394-4361-B2F0-93C2A1EAFC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r>
              <a:rPr lang="en-GB" altLang="en-US" dirty="0">
                <a:latin typeface="Arial" panose="020B0604020202020204" pitchFamily="34" charset="0"/>
              </a:rPr>
              <a:t> </a:t>
            </a:r>
          </a:p>
          <a:p>
            <a:pPr eaLnBrk="1" hangingPunct="1"/>
            <a:r>
              <a:rPr lang="en-GB" altLang="en-US" dirty="0">
                <a:latin typeface="Arial" panose="020B0604020202020204" pitchFamily="34" charset="0"/>
              </a:rPr>
              <a:t>The primary effects in the picture are the collapsed buildings, broken bridge and damaged power lines, because all of these resulted from the immediate impact of the earthquake. The secondary effects are the fire, due to a broken gas pipe, landslide and tsunami. Most of the injuries and deaths that occur during and after an earthquake area are a result of primary effects, such as people being hit by falling roofs or being trapped in collapsed buildings. Secondary effects are not always instant but they can add significantly to the death toll.</a:t>
            </a:r>
          </a:p>
        </p:txBody>
      </p:sp>
      <p:sp>
        <p:nvSpPr>
          <p:cNvPr id="2" name="Slide Number Placeholder 1">
            <a:extLst>
              <a:ext uri="{FF2B5EF4-FFF2-40B4-BE49-F238E27FC236}">
                <a16:creationId xmlns:a16="http://schemas.microsoft.com/office/drawing/2014/main" id="{12AC8FC6-572E-4CBC-85C0-2CBA3EA48EDB}"/>
              </a:ext>
            </a:extLst>
          </p:cNvPr>
          <p:cNvSpPr>
            <a:spLocks noGrp="1"/>
          </p:cNvSpPr>
          <p:nvPr>
            <p:ph type="sldNum" sz="quarter" idx="10"/>
          </p:nvPr>
        </p:nvSpPr>
        <p:spPr/>
        <p:txBody>
          <a:bodyPr/>
          <a:lstStyle/>
          <a:p>
            <a:fld id="{AA33CD08-5A66-4ABB-B304-C205519F935E}" type="slidenum">
              <a:rPr lang="en-GB" altLang="en-US" smtClean="0"/>
              <a:pPr/>
              <a:t>13</a:t>
            </a:fld>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61D1343-6E57-449C-83B0-A2153F9CEB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BEFDBB54-59A2-42CB-8347-B6BDF16589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Petr </a:t>
            </a:r>
            <a:r>
              <a:rPr lang="en-GB" altLang="en-US" dirty="0" err="1">
                <a:latin typeface="Arial" panose="020B0604020202020204" pitchFamily="34" charset="0"/>
              </a:rPr>
              <a:t>Nad</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63099F7-B875-4126-B30E-EA9DDB64E85E}"/>
              </a:ext>
            </a:extLst>
          </p:cNvPr>
          <p:cNvSpPr>
            <a:spLocks noGrp="1"/>
          </p:cNvSpPr>
          <p:nvPr>
            <p:ph type="sldNum" sz="quarter" idx="10"/>
          </p:nvPr>
        </p:nvSpPr>
        <p:spPr/>
        <p:txBody>
          <a:bodyPr/>
          <a:lstStyle/>
          <a:p>
            <a:fld id="{AA33CD08-5A66-4ABB-B304-C205519F935E}" type="slidenum">
              <a:rPr lang="en-GB" altLang="en-US" smtClean="0"/>
              <a:pPr/>
              <a:t>14</a:t>
            </a:fld>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C25899E-434C-419E-9759-43A8C4891F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1B9E93F1-483A-4F7C-A176-590AC5EBA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r>
              <a:rPr lang="en-GB" altLang="en-US" dirty="0">
                <a:latin typeface="Arial" panose="020B0604020202020204" pitchFamily="34" charset="0"/>
              </a:rPr>
              <a:t> </a:t>
            </a:r>
          </a:p>
          <a:p>
            <a:pPr eaLnBrk="1" hangingPunct="1"/>
            <a:r>
              <a:rPr lang="en-GB" altLang="en-US" dirty="0">
                <a:latin typeface="Arial" panose="020B0604020202020204" pitchFamily="34" charset="0"/>
              </a:rPr>
              <a:t>This drag and drop activity is printable either as a solved answer sheet (when the print button is pressed after the activity has been solved) or as an unsolved worksheet at any other time.</a:t>
            </a:r>
          </a:p>
        </p:txBody>
      </p:sp>
      <p:sp>
        <p:nvSpPr>
          <p:cNvPr id="2" name="Slide Number Placeholder 1">
            <a:extLst>
              <a:ext uri="{FF2B5EF4-FFF2-40B4-BE49-F238E27FC236}">
                <a16:creationId xmlns:a16="http://schemas.microsoft.com/office/drawing/2014/main" id="{380110B5-91EA-4FB4-AC4F-606DDE7E1CE7}"/>
              </a:ext>
            </a:extLst>
          </p:cNvPr>
          <p:cNvSpPr>
            <a:spLocks noGrp="1"/>
          </p:cNvSpPr>
          <p:nvPr>
            <p:ph type="sldNum" sz="quarter" idx="10"/>
          </p:nvPr>
        </p:nvSpPr>
        <p:spPr/>
        <p:txBody>
          <a:bodyPr/>
          <a:lstStyle/>
          <a:p>
            <a:fld id="{AA33CD08-5A66-4ABB-B304-C205519F935E}" type="slidenum">
              <a:rPr lang="en-GB" altLang="en-US" smtClean="0"/>
              <a:pPr/>
              <a:t>15</a:t>
            </a:fld>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0EADA455-055B-4526-809E-5C50E2A9C7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4E5FCA1F-2AFC-480A-B6FC-65937DB91E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B870BEF-CE1F-497C-91A4-59E6B619A799}"/>
              </a:ext>
            </a:extLst>
          </p:cNvPr>
          <p:cNvSpPr>
            <a:spLocks noGrp="1"/>
          </p:cNvSpPr>
          <p:nvPr>
            <p:ph type="sldNum" sz="quarter" idx="10"/>
          </p:nvPr>
        </p:nvSpPr>
        <p:spPr/>
        <p:txBody>
          <a:bodyPr/>
          <a:lstStyle/>
          <a:p>
            <a:fld id="{AA33CD08-5A66-4ABB-B304-C205519F935E}" type="slidenum">
              <a:rPr lang="en-GB" altLang="en-US" smtClean="0"/>
              <a:pPr/>
              <a:t>16</a:t>
            </a:fld>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4627BB2-E5D9-4A4E-9A18-FA93411266CC}"/>
              </a:ext>
            </a:extLst>
          </p:cNvPr>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AED383A8-929A-4B2D-BBE7-D1CCA1794844}"/>
              </a:ext>
            </a:extLst>
          </p:cNvPr>
          <p:cNvSpPr>
            <a:spLocks noGrp="1"/>
          </p:cNvSpPr>
          <p:nvPr>
            <p:ph type="body" idx="1"/>
          </p:nvPr>
        </p:nvSpPr>
        <p:spPr bwMode="auto">
          <a:xfrm>
            <a:off x="914400" y="4417200"/>
            <a:ext cx="5029200" cy="418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a:t>
            </a:r>
            <a:r>
              <a:rPr lang="en-GB" altLang="en-US" dirty="0">
                <a:latin typeface="Arial" panose="020B0604020202020204" pitchFamily="34" charset="0"/>
              </a:rPr>
              <a:t> destroyed house © </a:t>
            </a:r>
            <a:r>
              <a:rPr lang="en-GB" altLang="en-US" dirty="0" err="1">
                <a:latin typeface="Arial" panose="020B0604020202020204" pitchFamily="34" charset="0"/>
              </a:rPr>
              <a:t>Miniwiki</a:t>
            </a:r>
            <a:r>
              <a:rPr lang="en-GB" altLang="en-US" dirty="0">
                <a:latin typeface="Arial" panose="020B0604020202020204" pitchFamily="34" charset="0"/>
              </a:rPr>
              <a:t>. This image is reproduced under the terms of the Creative Commons License. A copy of the license can be read at this address: http://creativecommons.org/licenses/by/3.0/; Tiananmen Square memorial service © Neo-Jay. This image is reproduced under the terms of the GNU Free Documentation License. A copy of the license can be read at this address: http://commons.wikimedia.org/wiki/Commons:GNU_Free_Documentation_License; destroyed school © </a:t>
            </a:r>
            <a:r>
              <a:rPr lang="en-GB" altLang="en-US" dirty="0" err="1">
                <a:latin typeface="Arial" panose="020B0604020202020204" pitchFamily="34" charset="0"/>
              </a:rPr>
              <a:t>Archey</a:t>
            </a:r>
            <a:r>
              <a:rPr lang="en-GB" altLang="en-US" dirty="0">
                <a:latin typeface="Arial" panose="020B0604020202020204" pitchFamily="34" charset="0"/>
              </a:rPr>
              <a:t> Firefly. This image is reproduced under the terms of the Creative Commons License. A copy of the license can be read at this address: http://creativecommons.org/licenses/by/2.0/</a:t>
            </a:r>
          </a:p>
        </p:txBody>
      </p:sp>
      <p:sp>
        <p:nvSpPr>
          <p:cNvPr id="2" name="Slide Number Placeholder 1">
            <a:extLst>
              <a:ext uri="{FF2B5EF4-FFF2-40B4-BE49-F238E27FC236}">
                <a16:creationId xmlns:a16="http://schemas.microsoft.com/office/drawing/2014/main" id="{24F620E6-01BB-4B45-B865-77A4C9F689B4}"/>
              </a:ext>
            </a:extLst>
          </p:cNvPr>
          <p:cNvSpPr>
            <a:spLocks noGrp="1"/>
          </p:cNvSpPr>
          <p:nvPr>
            <p:ph type="sldNum" sz="quarter" idx="10"/>
          </p:nvPr>
        </p:nvSpPr>
        <p:spPr/>
        <p:txBody>
          <a:bodyPr/>
          <a:lstStyle/>
          <a:p>
            <a:fld id="{AA33CD08-5A66-4ABB-B304-C205519F935E}" type="slidenum">
              <a:rPr lang="en-GB" altLang="en-US" smtClean="0"/>
              <a:pPr/>
              <a:t>17</a:t>
            </a:fld>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9A09E36-BB53-441F-A6F9-07085729C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67826BCF-8A05-4B32-9F2F-8B2FA68440A9}"/>
              </a:ext>
            </a:extLst>
          </p:cNvPr>
          <p:cNvSpPr>
            <a:spLocks noGrp="1"/>
          </p:cNvSpPr>
          <p:nvPr>
            <p:ph type="body" idx="1"/>
          </p:nvPr>
        </p:nvSpPr>
        <p:spPr bwMode="auto">
          <a:xfrm>
            <a:off x="912814" y="4415791"/>
            <a:ext cx="5032375"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F30DFB8-F87E-419B-BF93-979351056610}"/>
              </a:ext>
            </a:extLst>
          </p:cNvPr>
          <p:cNvSpPr>
            <a:spLocks noGrp="1"/>
          </p:cNvSpPr>
          <p:nvPr>
            <p:ph type="sldNum" sz="quarter" idx="10"/>
          </p:nvPr>
        </p:nvSpPr>
        <p:spPr/>
        <p:txBody>
          <a:bodyPr/>
          <a:lstStyle/>
          <a:p>
            <a:fld id="{AA33CD08-5A66-4ABB-B304-C205519F935E}" type="slidenum">
              <a:rPr lang="en-GB" altLang="en-US" smtClean="0"/>
              <a:pPr/>
              <a:t>18</a:t>
            </a:fld>
            <a:endParaRPr lang="en-GB"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A8E5C30-464F-4FFA-81B2-078D4C72C2CB}"/>
              </a:ext>
            </a:extLst>
          </p:cNvPr>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7951F748-E57F-481C-8B85-94EEDA227216}"/>
              </a:ext>
            </a:extLst>
          </p:cNvPr>
          <p:cNvSpPr>
            <a:spLocks noGrp="1"/>
          </p:cNvSpPr>
          <p:nvPr>
            <p:ph type="body" idx="1"/>
          </p:nvPr>
        </p:nvSpPr>
        <p:spPr bwMode="auto">
          <a:xfrm>
            <a:off x="914400" y="4417200"/>
            <a:ext cx="5029200" cy="418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a:t>
            </a:r>
            <a:r>
              <a:rPr lang="en-GB" altLang="en-US" dirty="0">
                <a:latin typeface="Arial" panose="020B0604020202020204" pitchFamily="34" charset="0"/>
              </a:rPr>
              <a:t> </a:t>
            </a:r>
            <a:r>
              <a:rPr lang="en-GB" altLang="en-US" dirty="0" err="1">
                <a:latin typeface="Arial" panose="020B0604020202020204" pitchFamily="34" charset="0"/>
              </a:rPr>
              <a:t>Kashiwai</a:t>
            </a:r>
            <a:r>
              <a:rPr lang="en-GB" altLang="en-US" dirty="0">
                <a:latin typeface="Arial" panose="020B0604020202020204" pitchFamily="34" charset="0"/>
              </a:rPr>
              <a:t> building just before its collapse © </a:t>
            </a:r>
            <a:r>
              <a:rPr lang="en-GB" altLang="en-US" dirty="0" err="1">
                <a:latin typeface="Arial" panose="020B0604020202020204" pitchFamily="34" charset="0"/>
              </a:rPr>
              <a:t>BetacommandBot</a:t>
            </a:r>
            <a:r>
              <a:rPr lang="en-GB" altLang="en-US" dirty="0">
                <a:latin typeface="Arial" panose="020B0604020202020204" pitchFamily="34" charset="0"/>
              </a:rPr>
              <a:t>. This image is reproduced under the terms of the Creative Commons License. A copy of the license can be read at this address: http://creativecommons.org/licenses/by-sa/2.5/; ten year memorial ceremony © </a:t>
            </a:r>
            <a:r>
              <a:rPr lang="en-GB" altLang="en-US" dirty="0" err="1">
                <a:latin typeface="Arial" panose="020B0604020202020204" pitchFamily="34" charset="0"/>
              </a:rPr>
              <a:t>Aphaia</a:t>
            </a:r>
            <a:r>
              <a:rPr lang="en-GB" altLang="en-US" dirty="0">
                <a:latin typeface="Arial" panose="020B0604020202020204" pitchFamily="34" charset="0"/>
              </a:rPr>
              <a:t>. This image is reproduced under the terms of the GNU Free Documentation License. A copy of the license can be read at this address: http://commons.wikimedia.org/wiki/Commons:GNU_Free_Documentation_License; city centre street damage © </a:t>
            </a:r>
            <a:r>
              <a:rPr lang="en-GB" altLang="en-US" dirty="0" err="1">
                <a:latin typeface="Arial" panose="020B0604020202020204" pitchFamily="34" charset="0"/>
              </a:rPr>
              <a:t>BetacommandBot</a:t>
            </a:r>
            <a:r>
              <a:rPr lang="en-GB" altLang="en-US" dirty="0">
                <a:latin typeface="Arial" panose="020B0604020202020204" pitchFamily="34" charset="0"/>
              </a:rPr>
              <a:t>. This image is reproduced under the terms of the Creative Commons License. A copy of the license can be read at this address: http://creativecommons.org/licenses/by-sa/2.5/</a:t>
            </a:r>
          </a:p>
        </p:txBody>
      </p:sp>
      <p:sp>
        <p:nvSpPr>
          <p:cNvPr id="2" name="Slide Number Placeholder 1">
            <a:extLst>
              <a:ext uri="{FF2B5EF4-FFF2-40B4-BE49-F238E27FC236}">
                <a16:creationId xmlns:a16="http://schemas.microsoft.com/office/drawing/2014/main" id="{70490090-3C0B-4431-BD9F-CEBE7FD88955}"/>
              </a:ext>
            </a:extLst>
          </p:cNvPr>
          <p:cNvSpPr>
            <a:spLocks noGrp="1"/>
          </p:cNvSpPr>
          <p:nvPr>
            <p:ph type="sldNum" sz="quarter" idx="10"/>
          </p:nvPr>
        </p:nvSpPr>
        <p:spPr/>
        <p:txBody>
          <a:bodyPr/>
          <a:lstStyle/>
          <a:p>
            <a:fld id="{AA33CD08-5A66-4ABB-B304-C205519F935E}" type="slidenum">
              <a:rPr lang="en-GB" altLang="en-US" smtClean="0"/>
              <a:pPr/>
              <a:t>19</a:t>
            </a:fld>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F31D2C6-3F72-4055-A46A-63803C794A9B}"/>
              </a:ext>
            </a:extLst>
          </p:cNvPr>
          <p:cNvSpPr>
            <a:spLocks noGrp="1"/>
          </p:cNvSpPr>
          <p:nvPr>
            <p:ph type="sldNum" sz="quarter" idx="10"/>
          </p:nvPr>
        </p:nvSpPr>
        <p:spPr/>
        <p:txBody>
          <a:bodyPr/>
          <a:lstStyle/>
          <a:p>
            <a:fld id="{AA33CD08-5A66-4ABB-B304-C205519F935E}" type="slidenum">
              <a:rPr lang="en-GB" altLang="en-US" smtClean="0"/>
              <a:pPr/>
              <a:t>2</a:t>
            </a:fld>
            <a:endParaRPr lang="en-GB" altLang="en-US" dirty="0"/>
          </a:p>
        </p:txBody>
      </p:sp>
    </p:spTree>
    <p:extLst>
      <p:ext uri="{BB962C8B-B14F-4D97-AF65-F5344CB8AC3E}">
        <p14:creationId xmlns:p14="http://schemas.microsoft.com/office/powerpoint/2010/main" val="188866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52BA35F-8159-4896-BA64-CC0463B800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646BAA00-F55C-43CD-9038-4F4D703BBA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r>
              <a:rPr lang="en-GB" altLang="en-US" dirty="0">
                <a:latin typeface="Arial" panose="020B0604020202020204" pitchFamily="34" charset="0"/>
              </a:rPr>
              <a:t> </a:t>
            </a:r>
          </a:p>
          <a:p>
            <a:pPr eaLnBrk="1" hangingPunct="1"/>
            <a:r>
              <a:rPr lang="en-GB" altLang="en-US" dirty="0">
                <a:latin typeface="Arial" panose="020B0604020202020204" pitchFamily="34" charset="0"/>
              </a:rPr>
              <a:t>The question aims to get students to think about how earthquakes can be managed. Building design and construction is important as the ability to withstand impact is important. Management and reactions to the situation can be handled well, but expect students to point out that better planning and preparation for earthquakes will reduce the scale of the problem in the first place. Positive cooperation between the different groups involved, such as governments, scientists and earthquake experts, emergency services, charities and aid agencies can also improve the way in which earthquakes are managed.</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a:t>
            </a:r>
            <a:r>
              <a:rPr lang="en-GB" altLang="en-US" dirty="0">
                <a:latin typeface="Arial" panose="020B0604020202020204" pitchFamily="34" charset="0"/>
              </a:rPr>
              <a:t> © Divine Rapier. This image is reproduced under the terms of the Creative Commons License. A copy of the license can be read at this address: http://creativecommons.org/licenses/by/2.0/</a:t>
            </a:r>
          </a:p>
        </p:txBody>
      </p:sp>
      <p:sp>
        <p:nvSpPr>
          <p:cNvPr id="2" name="Slide Number Placeholder 1">
            <a:extLst>
              <a:ext uri="{FF2B5EF4-FFF2-40B4-BE49-F238E27FC236}">
                <a16:creationId xmlns:a16="http://schemas.microsoft.com/office/drawing/2014/main" id="{B0774A51-9291-45CA-B96A-020421D5F817}"/>
              </a:ext>
            </a:extLst>
          </p:cNvPr>
          <p:cNvSpPr>
            <a:spLocks noGrp="1"/>
          </p:cNvSpPr>
          <p:nvPr>
            <p:ph type="sldNum" sz="quarter" idx="10"/>
          </p:nvPr>
        </p:nvSpPr>
        <p:spPr/>
        <p:txBody>
          <a:bodyPr/>
          <a:lstStyle/>
          <a:p>
            <a:fld id="{AA33CD08-5A66-4ABB-B304-C205519F935E}" type="slidenum">
              <a:rPr lang="en-GB" altLang="en-US" smtClean="0"/>
              <a:pPr/>
              <a:t>20</a:t>
            </a:fld>
            <a:endParaRPr lang="en-GB"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407E3AA-C51B-459D-AB22-125EFDF58C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A90A70C6-1532-495D-B535-9F6ADCC783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eaLnBrk="1" hangingPunct="1">
              <a:defRPr/>
            </a:pPr>
            <a:r>
              <a:rPr lang="en-GB" dirty="0">
                <a:latin typeface="Arial" charset="0"/>
              </a:rPr>
              <a:t>This </a:t>
            </a:r>
            <a:r>
              <a:rPr lang="en-GB" dirty="0">
                <a:latin typeface="Arial" panose="020B0604020202020204" pitchFamily="34" charset="0"/>
                <a:cs typeface="Arial" panose="020B0604020202020204" pitchFamily="34" charset="0"/>
              </a:rPr>
              <a:t>slide covers the Science and Engineering Practice:</a:t>
            </a:r>
          </a:p>
          <a:p>
            <a:pPr marL="174056" indent="-174056" defTabSz="928299" eaLnBrk="1" hangingPunct="1">
              <a:buFont typeface="Arial" panose="020B0604020202020204" pitchFamily="34" charset="0"/>
              <a:buChar char="•"/>
              <a:defRPr/>
            </a:pPr>
            <a:r>
              <a:rPr lang="en-GB" b="1" dirty="0">
                <a:latin typeface="Arial" panose="020B0604020202020204" pitchFamily="34" charset="0"/>
                <a:cs typeface="Arial" panose="020B0604020202020204" pitchFamily="34" charset="0"/>
              </a:rPr>
              <a:t>Developing and Using Models: </a:t>
            </a:r>
            <a:r>
              <a:rPr lang="en-GB" dirty="0">
                <a:latin typeface="Arial" panose="020B0604020202020204" pitchFamily="34" charset="0"/>
                <a:cs typeface="Arial" panose="020B0604020202020204" pitchFamily="34" charset="0"/>
              </a:rPr>
              <a:t>Develop, revise, and/or use a model based on evidence to illustrate and/or predict the relationships between systems or between components of a system.</a:t>
            </a:r>
            <a:endParaRPr lang="en-US" dirty="0">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7587DF6-9288-4F9F-82B1-5B0FACCE640F}"/>
              </a:ext>
            </a:extLst>
          </p:cNvPr>
          <p:cNvSpPr>
            <a:spLocks noGrp="1"/>
          </p:cNvSpPr>
          <p:nvPr>
            <p:ph type="sldNum" sz="quarter" idx="10"/>
          </p:nvPr>
        </p:nvSpPr>
        <p:spPr/>
        <p:txBody>
          <a:bodyPr/>
          <a:lstStyle/>
          <a:p>
            <a:fld id="{AA33CD08-5A66-4ABB-B304-C205519F935E}" type="slidenum">
              <a:rPr lang="en-GB" altLang="en-US" smtClean="0"/>
              <a:pPr/>
              <a:t>21</a:t>
            </a:fld>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DBE1B01-A6CE-4EFB-8EAB-D746B53A7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6432ED6C-CD41-417B-99F5-827DFD650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C5DD172-2B24-4020-8BA1-8B6B973CC672}"/>
              </a:ext>
            </a:extLst>
          </p:cNvPr>
          <p:cNvSpPr>
            <a:spLocks noGrp="1"/>
          </p:cNvSpPr>
          <p:nvPr>
            <p:ph type="sldNum" sz="quarter" idx="10"/>
          </p:nvPr>
        </p:nvSpPr>
        <p:spPr/>
        <p:txBody>
          <a:bodyPr/>
          <a:lstStyle/>
          <a:p>
            <a:fld id="{AA33CD08-5A66-4ABB-B304-C205519F935E}" type="slidenum">
              <a:rPr lang="en-GB" altLang="en-US" smtClean="0"/>
              <a:pPr/>
              <a:t>22</a:t>
            </a:fld>
            <a:endParaRPr lang="en-GB"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41AF66A-BA23-44BC-ACCC-DD093AEF1C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CCE069B0-3964-4D04-B67A-7D4751B193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a:t>
            </a:r>
            <a:r>
              <a:rPr lang="en-GB" altLang="en-US" dirty="0">
                <a:latin typeface="Arial" panose="020B0604020202020204" pitchFamily="34" charset="0"/>
              </a:rPr>
              <a:t> satellite photos of </a:t>
            </a:r>
            <a:r>
              <a:rPr lang="en-GB" altLang="en-US" dirty="0" err="1">
                <a:latin typeface="Arial" panose="020B0604020202020204" pitchFamily="34" charset="0"/>
              </a:rPr>
              <a:t>Lhoknga</a:t>
            </a:r>
            <a:r>
              <a:rPr lang="en-GB" altLang="en-US" dirty="0">
                <a:latin typeface="Arial" panose="020B0604020202020204" pitchFamily="34" charset="0"/>
              </a:rPr>
              <a:t>, Indonesia. </a:t>
            </a:r>
            <a:r>
              <a:rPr lang="en-US" altLang="en-US" dirty="0">
                <a:latin typeface="Arial" panose="020B0604020202020204" pitchFamily="34" charset="0"/>
              </a:rPr>
              <a:t>These images are in the public domain because they were created by NASA and </a:t>
            </a:r>
            <a:r>
              <a:rPr lang="en-GB" altLang="en-US" dirty="0" err="1">
                <a:latin typeface="Arial" panose="020B0604020202020204" pitchFamily="34" charset="0"/>
              </a:rPr>
              <a:t>Ikonos</a:t>
            </a:r>
            <a:r>
              <a:rPr lang="en-GB" altLang="en-US" dirty="0">
                <a:latin typeface="Arial" panose="020B0604020202020204" pitchFamily="34" charset="0"/>
              </a:rPr>
              <a:t> Images, Centre for Remote Imaging, Sensing and Processing, National University of Singapore and Space Imaging</a:t>
            </a:r>
            <a:endParaRPr lang="fr-FR"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87EA264-4792-484D-A457-0320DFE0A51D}"/>
              </a:ext>
            </a:extLst>
          </p:cNvPr>
          <p:cNvSpPr>
            <a:spLocks noGrp="1"/>
          </p:cNvSpPr>
          <p:nvPr>
            <p:ph type="sldNum" sz="quarter" idx="10"/>
          </p:nvPr>
        </p:nvSpPr>
        <p:spPr/>
        <p:txBody>
          <a:bodyPr/>
          <a:lstStyle/>
          <a:p>
            <a:fld id="{AA33CD08-5A66-4ABB-B304-C205519F935E}" type="slidenum">
              <a:rPr lang="en-GB" altLang="en-US" smtClean="0"/>
              <a:pPr/>
              <a:t>23</a:t>
            </a:fld>
            <a:endParaRPr lang="en-GB"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AF4D8B5-3B76-4AC5-B792-05619CC516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C0E4F0C8-62C7-4663-91BB-67B2F4CD07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eaLnBrk="1" hangingPunct="1"/>
            <a:r>
              <a:rPr lang="en-GB" altLang="en-US" sz="900" b="1" dirty="0">
                <a:latin typeface="Arial" panose="020B0604020202020204" pitchFamily="34" charset="0"/>
              </a:rPr>
              <a:t>Teacher notes</a:t>
            </a:r>
            <a:r>
              <a:rPr lang="en-GB" altLang="en-US" sz="900" dirty="0">
                <a:latin typeface="Arial" panose="020B0604020202020204" pitchFamily="34" charset="0"/>
              </a:rPr>
              <a:t> </a:t>
            </a:r>
          </a:p>
          <a:p>
            <a:pPr eaLnBrk="1" hangingPunct="1"/>
            <a:r>
              <a:rPr lang="en-GB" altLang="en-US" sz="900" dirty="0">
                <a:latin typeface="Arial" panose="020B0604020202020204" pitchFamily="34" charset="0"/>
              </a:rPr>
              <a:t>The tsunami had a huge environmental impact and the affected areas took many years to recover. Ecosystems such as mangroves, coral reefs and forests were affected by both physical damage and the large amount of saltwater that has infiltrated them. The salination of freshwater also damaged the infrastructure by affecting drinking water supplies. The high salt content added to the soil also reduced its fertility, damaging its agricultural value.</a:t>
            </a:r>
          </a:p>
          <a:p>
            <a:pPr eaLnBrk="1" hangingPunct="1"/>
            <a:r>
              <a:rPr lang="en-GB" altLang="en-US" sz="900" dirty="0">
                <a:latin typeface="Arial" panose="020B0604020202020204" pitchFamily="34" charset="0"/>
              </a:rPr>
              <a:t>A large amount of humanitarian aid was provided from all over the world to rebuild the infrastructure and provide fresh food and water. Sanitation had to be provided in order control the spread of diseases, but this was successfully managed due to the quick response. An estimated $13.5 billion was given internationally, making it the most generous international humanitarian response ever. However, funds were not always directed to the people who needed them most. Long term recovery and reconstruction was the most pressing need, but large amounts were diverted into short term emergency needs. This has been blamed on poor communications between different organizations and the affected governments and a desire by many groups to show that the donations they made were having a visible effect.</a:t>
            </a:r>
          </a:p>
          <a:p>
            <a:pPr eaLnBrk="1" hangingPunct="1"/>
            <a:r>
              <a:rPr lang="en-GB" altLang="en-US" sz="900" dirty="0">
                <a:latin typeface="Arial" panose="020B0604020202020204" pitchFamily="34" charset="0"/>
              </a:rPr>
              <a:t>There were no tsunami detection systems in the Indian Ocean so there was no advance warning of it, which caused a high death toll because there was no time to evacuate. Tsunamis are difficult to detect due to the fact that in deep water their wave height is not that great. In the aftermath of the tsunami the United Nations began work on an Indian Ocean tsunami detection system in order to better manage future disasters.</a:t>
            </a:r>
          </a:p>
          <a:p>
            <a:pPr eaLnBrk="1" hangingPunct="1"/>
            <a:r>
              <a:rPr lang="en-GB" altLang="en-US" sz="900" dirty="0">
                <a:latin typeface="Arial" panose="020B0604020202020204" pitchFamily="34" charset="0"/>
              </a:rPr>
              <a:t>A report into the development of a tsunami detection system can be found at this address: www.esri.com/library/whitepapers/pdfs/gis-and-emergency-mgmt.pdf</a:t>
            </a:r>
          </a:p>
          <a:p>
            <a:pPr eaLnBrk="1" hangingPunct="1"/>
            <a:r>
              <a:rPr lang="en-GB" altLang="en-US" sz="900" dirty="0">
                <a:latin typeface="Arial" panose="020B0604020202020204" pitchFamily="34" charset="0"/>
              </a:rPr>
              <a:t>A variety of articles on the impacts of the Indian Ocean tsunami can be found at this address: www.wiley.com/bw/vi.asp?ref=0361-3666&amp;site=1</a:t>
            </a:r>
          </a:p>
          <a:p>
            <a:pPr eaLnBrk="1" hangingPunct="1"/>
            <a:r>
              <a:rPr lang="en-US" altLang="en-US" sz="900" dirty="0">
                <a:latin typeface="Arial" panose="020B0604020202020204" pitchFamily="34" charset="0"/>
              </a:rPr>
              <a:t>These weblinks were working correctly at the time of publication. Boardworks takes no responsibility for the content of external sites.</a:t>
            </a:r>
            <a:endParaRPr lang="en-GB" altLang="en-US" sz="900" dirty="0">
              <a:latin typeface="Arial" panose="020B0604020202020204" pitchFamily="34" charset="0"/>
            </a:endParaRPr>
          </a:p>
          <a:p>
            <a:pPr eaLnBrk="1" hangingPunct="1"/>
            <a:endParaRPr lang="en-GB" altLang="en-US" sz="900" dirty="0">
              <a:latin typeface="Arial" panose="020B0604020202020204" pitchFamily="34" charset="0"/>
            </a:endParaRPr>
          </a:p>
          <a:p>
            <a:pPr eaLnBrk="1" hangingPunct="1"/>
            <a:r>
              <a:rPr lang="en-GB" altLang="en-US" sz="900" b="1" dirty="0">
                <a:latin typeface="Arial" panose="020B0604020202020204" pitchFamily="34" charset="0"/>
              </a:rPr>
              <a:t>Photo:</a:t>
            </a:r>
            <a:r>
              <a:rPr lang="en-GB" altLang="en-US" sz="900" dirty="0">
                <a:latin typeface="Arial" panose="020B0604020202020204" pitchFamily="34" charset="0"/>
              </a:rPr>
              <a:t> © </a:t>
            </a:r>
            <a:r>
              <a:rPr lang="en-GB" altLang="en-US" sz="900" dirty="0" err="1">
                <a:latin typeface="Arial" panose="020B0604020202020204" pitchFamily="34" charset="0"/>
              </a:rPr>
              <a:t>simminch</a:t>
            </a:r>
            <a:r>
              <a:rPr lang="en-GB" altLang="en-US" sz="900" dirty="0">
                <a:latin typeface="Arial" panose="020B0604020202020204" pitchFamily="34" charset="0"/>
              </a:rPr>
              <a:t>. This image is reproduced under the terms of the Creative Commons License. A copy of the license can be read at this address: http://creativecommons.org/licenses/by/2.0/</a:t>
            </a:r>
          </a:p>
        </p:txBody>
      </p:sp>
      <p:sp>
        <p:nvSpPr>
          <p:cNvPr id="2" name="Slide Number Placeholder 1">
            <a:extLst>
              <a:ext uri="{FF2B5EF4-FFF2-40B4-BE49-F238E27FC236}">
                <a16:creationId xmlns:a16="http://schemas.microsoft.com/office/drawing/2014/main" id="{EF8D8CEF-F8DA-4D3B-A5B0-FD1A9AE3B2AC}"/>
              </a:ext>
            </a:extLst>
          </p:cNvPr>
          <p:cNvSpPr>
            <a:spLocks noGrp="1"/>
          </p:cNvSpPr>
          <p:nvPr>
            <p:ph type="sldNum" sz="quarter" idx="10"/>
          </p:nvPr>
        </p:nvSpPr>
        <p:spPr/>
        <p:txBody>
          <a:bodyPr/>
          <a:lstStyle/>
          <a:p>
            <a:fld id="{AA33CD08-5A66-4ABB-B304-C205519F935E}" type="slidenum">
              <a:rPr lang="en-GB" altLang="en-US" smtClean="0"/>
              <a:pPr/>
              <a:t>24</a:t>
            </a:fld>
            <a:endParaRPr lang="en-GB"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FCE2EE5-0214-44DE-A1C1-4AE1859552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a:extLst>
              <a:ext uri="{FF2B5EF4-FFF2-40B4-BE49-F238E27FC236}">
                <a16:creationId xmlns:a16="http://schemas.microsoft.com/office/drawing/2014/main" id="{EE25D149-5BD4-4873-A8C0-B8F142A03E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Supri</a:t>
            </a:r>
            <a:r>
              <a:rPr lang="en-GB" altLang="en-US" dirty="0">
                <a:latin typeface="Arial" panose="020B0604020202020204" pitchFamily="34" charset="0"/>
              </a:rPr>
              <a:t> </a:t>
            </a:r>
            <a:r>
              <a:rPr lang="en-GB" altLang="en-US" dirty="0" err="1">
                <a:latin typeface="Arial" panose="020B0604020202020204" pitchFamily="34" charset="0"/>
              </a:rPr>
              <a:t>Suharjoto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92F80A8A-7990-4872-934B-A5C3298A335A}"/>
              </a:ext>
            </a:extLst>
          </p:cNvPr>
          <p:cNvSpPr>
            <a:spLocks noGrp="1"/>
          </p:cNvSpPr>
          <p:nvPr>
            <p:ph type="sldNum" sz="quarter" idx="10"/>
          </p:nvPr>
        </p:nvSpPr>
        <p:spPr/>
        <p:txBody>
          <a:bodyPr/>
          <a:lstStyle/>
          <a:p>
            <a:fld id="{AA33CD08-5A66-4ABB-B304-C205519F935E}" type="slidenum">
              <a:rPr lang="en-GB" altLang="en-US" smtClean="0"/>
              <a:pPr/>
              <a:t>25</a:t>
            </a:fld>
            <a:endParaRPr lang="en-GB"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A926524-B445-4565-B769-E8E135877C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E4A04547-6B51-44BB-938C-4CCD69B8B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r>
              <a:rPr lang="en-GB" altLang="en-US" dirty="0">
                <a:latin typeface="Arial" panose="020B0604020202020204" pitchFamily="34" charset="0"/>
              </a:rPr>
              <a:t> </a:t>
            </a:r>
          </a:p>
          <a:p>
            <a:pPr eaLnBrk="1" hangingPunct="1"/>
            <a:r>
              <a:rPr lang="en-GB" altLang="en-US" dirty="0">
                <a:latin typeface="Arial" panose="020B0604020202020204" pitchFamily="34" charset="0"/>
              </a:rPr>
              <a:t>An example of a good preparation scheme is that of the California Earthquake Program. It was founded in 1993 to provide planning and technical assistance for hazards. California has a large fault  - the San Andreas Fault - running through the state, through San Francisco and close to Los Angeles. The Program concentrates its efforts in the most vulnerable areas of the state. Members of the Program work with a variety of local and regional organizations, including governments, businesses, hospitals, schools, local community organizations and individuals. They address tasks such as preparation and emergency action plans, emergency response, hazard reduction, temporary shelter and housing and post-disaster recovery.</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Pierdelune</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EE8E4424-E356-43BD-AEF4-B5DA4C1B182E}"/>
              </a:ext>
            </a:extLst>
          </p:cNvPr>
          <p:cNvSpPr>
            <a:spLocks noGrp="1"/>
          </p:cNvSpPr>
          <p:nvPr>
            <p:ph type="sldNum" sz="quarter" idx="10"/>
          </p:nvPr>
        </p:nvSpPr>
        <p:spPr/>
        <p:txBody>
          <a:bodyPr/>
          <a:lstStyle/>
          <a:p>
            <a:fld id="{AA33CD08-5A66-4ABB-B304-C205519F935E}" type="slidenum">
              <a:rPr lang="en-GB" altLang="en-US" smtClean="0"/>
              <a:pPr/>
              <a:t>26</a:t>
            </a:fld>
            <a:endParaRPr lang="en-GB"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B05DC7B-8546-4CAD-B499-34716E60AA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5CCE4800-39F3-4FDF-B8CC-98F9E35B8C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lnSpc>
                <a:spcPct val="120000"/>
              </a:lnSpc>
            </a:pPr>
            <a:r>
              <a:rPr lang="en-GB" altLang="en-US" b="1" dirty="0">
                <a:latin typeface="Arial" panose="020B0604020202020204" pitchFamily="34" charset="0"/>
              </a:rPr>
              <a:t>Teacher notes </a:t>
            </a:r>
          </a:p>
          <a:p>
            <a:pPr eaLnBrk="1" hangingPunct="1">
              <a:lnSpc>
                <a:spcPct val="120000"/>
              </a:lnSpc>
            </a:pPr>
            <a:r>
              <a:rPr lang="en-GB" altLang="en-US" dirty="0">
                <a:latin typeface="Arial" panose="020B0604020202020204" pitchFamily="34" charset="0"/>
              </a:rPr>
              <a:t>Properties which make a building strong include deep foundations, strong lintels and overlapping bricks. Shorter buildings are stronger because shock waves increase as they travel up buildings, making tall buildings more vulnerable. Pyramid-shaped buildings have a wide base, which lowers the </a:t>
            </a:r>
            <a:r>
              <a:rPr lang="en-GB" altLang="en-US" dirty="0" err="1">
                <a:latin typeface="Arial" panose="020B0604020202020204" pitchFamily="34" charset="0"/>
              </a:rPr>
              <a:t>center</a:t>
            </a:r>
            <a:r>
              <a:rPr lang="en-GB" altLang="en-US" dirty="0">
                <a:latin typeface="Arial" panose="020B0604020202020204" pitchFamily="34" charset="0"/>
              </a:rPr>
              <a:t> of gravity and increases its stability, making it the best shape to withstand earthquakes.</a:t>
            </a:r>
          </a:p>
          <a:p>
            <a:pPr eaLnBrk="1" hangingPunct="1">
              <a:lnSpc>
                <a:spcPct val="120000"/>
              </a:lnSpc>
            </a:pPr>
            <a:r>
              <a:rPr lang="en-GB" altLang="en-US" dirty="0">
                <a:latin typeface="Arial" panose="020B0604020202020204" pitchFamily="34" charset="0"/>
              </a:rPr>
              <a:t>In developed countries like Japan, buildings are designed and engineered to withstand the vibrations of an earthquake. In developing countries like China, buildings are often less rigidly constructed and made from cheap, readily available materials, such as mud or stone. They are therefore prone to collapsing easily.</a:t>
            </a:r>
          </a:p>
          <a:p>
            <a:pPr defTabSz="928299" eaLnBrk="1" hangingPunct="1">
              <a:lnSpc>
                <a:spcPct val="120000"/>
              </a:lnSpc>
              <a:defRPr/>
            </a:pPr>
            <a:endParaRPr lang="en-GB" dirty="0">
              <a:latin typeface="Arial" charset="0"/>
            </a:endParaRPr>
          </a:p>
          <a:p>
            <a:pPr defTabSz="928299" eaLnBrk="1" hangingPunct="1">
              <a:lnSpc>
                <a:spcPct val="120000"/>
              </a:lnSpc>
              <a:defRPr/>
            </a:pPr>
            <a:r>
              <a:rPr lang="en-GB" dirty="0">
                <a:latin typeface="Arial" charset="0"/>
              </a:rPr>
              <a:t>This </a:t>
            </a:r>
            <a:r>
              <a:rPr lang="en-GB" dirty="0">
                <a:latin typeface="Arial" panose="020B0604020202020204" pitchFamily="34" charset="0"/>
                <a:cs typeface="Arial" panose="020B0604020202020204" pitchFamily="34" charset="0"/>
              </a:rPr>
              <a:t>slide covers the Science and Engineering Practice:</a:t>
            </a:r>
            <a:endParaRPr lang="en-GB" altLang="en-US" dirty="0">
              <a:latin typeface="Arial" panose="020B0604020202020204" pitchFamily="34" charset="0"/>
            </a:endParaRPr>
          </a:p>
          <a:p>
            <a:pPr marL="174056" indent="-174056">
              <a:lnSpc>
                <a:spcPct val="120000"/>
              </a:lnSpc>
              <a:buFont typeface="Arial" panose="020B0604020202020204" pitchFamily="34" charset="0"/>
              <a:buChar char="•"/>
            </a:pPr>
            <a:r>
              <a:rPr lang="en-GB" b="1" dirty="0"/>
              <a:t>Constructing Explanations and Designing Solutions: </a:t>
            </a:r>
            <a:r>
              <a:rPr lang="en-GB" dirty="0"/>
              <a:t>Design, evaluate, and/or refine a solution to a complex real-world problem, based on scientific knowledge, student-generated sources of evidence, prioritized criteria, and trade-off considerations.</a:t>
            </a:r>
          </a:p>
          <a:p>
            <a:pPr marL="174056" indent="-174056" defTabSz="928299">
              <a:lnSpc>
                <a:spcPct val="120000"/>
              </a:lnSpc>
              <a:buFont typeface="Arial" panose="020B0604020202020204" pitchFamily="34" charset="0"/>
              <a:buChar char="•"/>
              <a:defRPr/>
            </a:pPr>
            <a:r>
              <a:rPr lang="en-GB" b="1" dirty="0" err="1"/>
              <a:t>Analyzing</a:t>
            </a:r>
            <a:r>
              <a:rPr lang="en-GB" b="1" dirty="0"/>
              <a:t> and Interpreting Data:</a:t>
            </a:r>
            <a:r>
              <a:rPr lang="en-GB" dirty="0"/>
              <a:t> </a:t>
            </a:r>
            <a:r>
              <a:rPr lang="en-GB" dirty="0" err="1"/>
              <a:t>Analyze</a:t>
            </a:r>
            <a:r>
              <a:rPr lang="en-GB" dirty="0"/>
              <a:t> data to identify design features or characteristics of the components of a proposed process or system to optimize it relative to criteria for success.</a:t>
            </a:r>
          </a:p>
          <a:p>
            <a:pPr defTabSz="928299" eaLnBrk="1" hangingPunct="1">
              <a:lnSpc>
                <a:spcPct val="120000"/>
              </a:lnSpc>
              <a:defRPr/>
            </a:pPr>
            <a:endParaRPr lang="en-GB" altLang="en-US" dirty="0">
              <a:latin typeface="Arial" panose="020B0604020202020204" pitchFamily="34" charset="0"/>
            </a:endParaRPr>
          </a:p>
          <a:p>
            <a:pPr eaLnBrk="1" hangingPunct="1">
              <a:lnSpc>
                <a:spcPct val="120000"/>
              </a:lnSpc>
            </a:pPr>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Mfield</a:t>
            </a:r>
            <a:r>
              <a:rPr lang="en-GB" altLang="en-US" dirty="0">
                <a:latin typeface="Arial" panose="020B0604020202020204" pitchFamily="34" charset="0"/>
              </a:rPr>
              <a:t>. This image is reproduced under the terms of the GNU Free Documentation License. A copy of the license can be read at this address: http://commons.wikimedia.org/wiki/Commons:GNU_Free_Documentation_License</a:t>
            </a:r>
          </a:p>
        </p:txBody>
      </p:sp>
      <p:sp>
        <p:nvSpPr>
          <p:cNvPr id="2" name="Slide Number Placeholder 1">
            <a:extLst>
              <a:ext uri="{FF2B5EF4-FFF2-40B4-BE49-F238E27FC236}">
                <a16:creationId xmlns:a16="http://schemas.microsoft.com/office/drawing/2014/main" id="{7432CED3-37D5-4A18-9422-7920CF09B20F}"/>
              </a:ext>
            </a:extLst>
          </p:cNvPr>
          <p:cNvSpPr>
            <a:spLocks noGrp="1"/>
          </p:cNvSpPr>
          <p:nvPr>
            <p:ph type="sldNum" sz="quarter" idx="10"/>
          </p:nvPr>
        </p:nvSpPr>
        <p:spPr/>
        <p:txBody>
          <a:bodyPr/>
          <a:lstStyle/>
          <a:p>
            <a:fld id="{AA33CD08-5A66-4ABB-B304-C205519F935E}" type="slidenum">
              <a:rPr lang="en-GB" altLang="en-US" smtClean="0"/>
              <a:pPr/>
              <a:t>27</a:t>
            </a:fld>
            <a:endParaRPr lang="en-GB"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402DFC0-4ED2-4A43-9384-CF91706824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C3A44833-E5D5-453F-B06E-AC41367452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GB" altLang="en-US" b="1" dirty="0">
                <a:latin typeface="Arial" panose="020B0604020202020204" pitchFamily="34" charset="0"/>
              </a:rPr>
              <a:t>Teacher notes</a:t>
            </a:r>
            <a:r>
              <a:rPr lang="en-GB" altLang="en-US" dirty="0">
                <a:latin typeface="Arial" panose="020B0604020202020204" pitchFamily="34" charset="0"/>
              </a:rPr>
              <a:t> </a:t>
            </a:r>
          </a:p>
          <a:p>
            <a:pPr eaLnBrk="1" hangingPunct="1"/>
            <a:r>
              <a:rPr lang="en-GB" altLang="en-US" dirty="0">
                <a:latin typeface="Arial" panose="020B0604020202020204" pitchFamily="34" charset="0"/>
              </a:rPr>
              <a:t>As well as safer buildings being more expensive, the building standards are more difficult to enforce, particularly in remote areas. Developing countries are also less likely to be able to afford the technologies required to predict and cope with the aftermath of an earthquake. Many developing countries in earthquake zones have other priorities that are in need of both financial and political attention, such as HIV/AIDS, disease, famine, infant mortality and malnutrition. Therefore planning and implementing earthquake management strategies are often lower down on the list of priorities. The infrastructure in developing countries is not as strong, so communication between different groups, such as the government, emergency services and aid agencies may not be as effective.</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Augapfel</a:t>
            </a:r>
            <a:r>
              <a:rPr lang="en-GB" altLang="en-US" dirty="0">
                <a:latin typeface="Arial" panose="020B0604020202020204" pitchFamily="34" charset="0"/>
              </a:rPr>
              <a:t>. This image is reproduced under the terms of the Creative Commons License. A copy of the license can be read at this address: http://creativecommons.org/licenses/by/2.0/</a:t>
            </a:r>
          </a:p>
        </p:txBody>
      </p:sp>
      <p:sp>
        <p:nvSpPr>
          <p:cNvPr id="2" name="Slide Number Placeholder 1">
            <a:extLst>
              <a:ext uri="{FF2B5EF4-FFF2-40B4-BE49-F238E27FC236}">
                <a16:creationId xmlns:a16="http://schemas.microsoft.com/office/drawing/2014/main" id="{FA8ECB03-4118-4262-9100-302BEA41823E}"/>
              </a:ext>
            </a:extLst>
          </p:cNvPr>
          <p:cNvSpPr>
            <a:spLocks noGrp="1"/>
          </p:cNvSpPr>
          <p:nvPr>
            <p:ph type="sldNum" sz="quarter" idx="10"/>
          </p:nvPr>
        </p:nvSpPr>
        <p:spPr/>
        <p:txBody>
          <a:bodyPr/>
          <a:lstStyle/>
          <a:p>
            <a:fld id="{AA33CD08-5A66-4ABB-B304-C205519F935E}" type="slidenum">
              <a:rPr lang="en-GB" altLang="en-US" smtClean="0"/>
              <a:pPr/>
              <a:t>28</a:t>
            </a:fld>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B7722A2-0C5A-4461-AD3C-D3FA7B5768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a:extLst>
              <a:ext uri="{FF2B5EF4-FFF2-40B4-BE49-F238E27FC236}">
                <a16:creationId xmlns:a16="http://schemas.microsoft.com/office/drawing/2014/main" id="{610CC11D-3B0F-4EB4-89B8-A2314BA1C4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 </a:t>
            </a:r>
          </a:p>
          <a:p>
            <a:pPr eaLnBrk="1" hangingPunct="1"/>
            <a:r>
              <a:rPr lang="en-GB" altLang="en-US" dirty="0">
                <a:latin typeface="Arial" panose="020B0604020202020204" pitchFamily="34" charset="0"/>
              </a:rPr>
              <a:t>There are no correct answers for this activity, but students should be able to justify their answers and explain why they think different stakeholders would complement or come into conflict with each other. It might also be worth asking students if they think the country that the stakeholders are in will make a difference. For example, a strict government such as China’s might be more likely to come into conflict with either the UN or aid agencies.</a:t>
            </a:r>
          </a:p>
          <a:p>
            <a:pPr eaLnBrk="1" hangingPunct="1"/>
            <a:endParaRPr lang="en-GB" altLang="en-US" dirty="0">
              <a:latin typeface="Arial" panose="020B0604020202020204" pitchFamily="34" charset="0"/>
              <a:sym typeface="Wingdings" panose="05000000000000000000" pitchFamily="2" charset="2"/>
            </a:endParaRPr>
          </a:p>
          <a:p>
            <a:pPr eaLnBrk="1" hangingPunct="1"/>
            <a:r>
              <a:rPr lang="en-GB" altLang="en-US" b="1" dirty="0">
                <a:latin typeface="Arial" panose="020B0604020202020204" pitchFamily="34" charset="0"/>
                <a:sym typeface="Wingdings" panose="05000000000000000000" pitchFamily="2" charset="2"/>
              </a:rPr>
              <a:t>Image credits:</a:t>
            </a:r>
            <a:r>
              <a:rPr lang="en-GB" altLang="en-US" dirty="0">
                <a:latin typeface="Arial" panose="020B0604020202020204" pitchFamily="34" charset="0"/>
                <a:sym typeface="Wingdings" panose="05000000000000000000" pitchFamily="2" charset="2"/>
              </a:rPr>
              <a:t> © </a:t>
            </a:r>
            <a:r>
              <a:rPr lang="en-GB" altLang="en-US" dirty="0" err="1">
                <a:latin typeface="Arial" panose="020B0604020202020204" pitchFamily="34" charset="0"/>
                <a:sym typeface="Wingdings" panose="05000000000000000000" pitchFamily="2" charset="2"/>
              </a:rPr>
              <a:t>Nicemonkey</a:t>
            </a:r>
            <a:r>
              <a:rPr lang="en-GB" altLang="en-US" dirty="0">
                <a:latin typeface="Arial" panose="020B0604020202020204" pitchFamily="34" charset="0"/>
                <a:sym typeface="Wingdings" panose="05000000000000000000" pitchFamily="2" charset="2"/>
              </a:rPr>
              <a:t>, Shutterstock.com 2018</a:t>
            </a:r>
          </a:p>
        </p:txBody>
      </p:sp>
      <p:sp>
        <p:nvSpPr>
          <p:cNvPr id="2" name="Slide Number Placeholder 1">
            <a:extLst>
              <a:ext uri="{FF2B5EF4-FFF2-40B4-BE49-F238E27FC236}">
                <a16:creationId xmlns:a16="http://schemas.microsoft.com/office/drawing/2014/main" id="{BFEAD7F7-869A-4664-85EB-314DC91CE70E}"/>
              </a:ext>
            </a:extLst>
          </p:cNvPr>
          <p:cNvSpPr>
            <a:spLocks noGrp="1"/>
          </p:cNvSpPr>
          <p:nvPr>
            <p:ph type="sldNum" sz="quarter" idx="10"/>
          </p:nvPr>
        </p:nvSpPr>
        <p:spPr/>
        <p:txBody>
          <a:bodyPr/>
          <a:lstStyle/>
          <a:p>
            <a:fld id="{AA33CD08-5A66-4ABB-B304-C205519F935E}" type="slidenum">
              <a:rPr lang="en-GB" altLang="en-US" smtClean="0"/>
              <a:pPr/>
              <a:t>29</a:t>
            </a:fld>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3E642D6-AB8D-462E-BDFE-C9C9B434F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869C2B2E-6600-40AB-8780-E2C55AE12F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78CD2E0-0A4A-43EA-A245-829A84714080}"/>
              </a:ext>
            </a:extLst>
          </p:cNvPr>
          <p:cNvSpPr>
            <a:spLocks noGrp="1"/>
          </p:cNvSpPr>
          <p:nvPr>
            <p:ph type="sldNum" sz="quarter" idx="10"/>
          </p:nvPr>
        </p:nvSpPr>
        <p:spPr/>
        <p:txBody>
          <a:bodyPr/>
          <a:lstStyle/>
          <a:p>
            <a:fld id="{AA33CD08-5A66-4ABB-B304-C205519F935E}" type="slidenum">
              <a:rPr lang="en-GB" altLang="en-US" smtClean="0"/>
              <a:pPr/>
              <a:t>3</a:t>
            </a:fld>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8A28864-D2E4-4908-B54B-2586016427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A84318C4-6340-4396-9B3D-0B33CE1B1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should be encouraged to describe the patterns of earthquake activity on a global scale as shown on the map. Most earthquakes are felt on or near plate boundaries. This could be extended through discussion of the movement of the world’s major tectonic plates. Students could be encouraged to ‘build’ maps similar to the one shown here. Students could mark ‘active zones’ on a world map showing population distribution, and label where densely settled populations overlap with earthquake zones.</a:t>
            </a:r>
          </a:p>
          <a:p>
            <a:pPr eaLnBrk="1" hangingPunct="1"/>
            <a:endParaRPr lang="en-GB" altLang="en-US" dirty="0">
              <a:latin typeface="Arial" panose="020B0604020202020204" pitchFamily="34" charset="0"/>
            </a:endParaRPr>
          </a:p>
          <a:p>
            <a:pPr defTabSz="928299" eaLnBrk="1" hangingPunct="1">
              <a:defRPr/>
            </a:pPr>
            <a:r>
              <a:rPr lang="en-GB" dirty="0">
                <a:latin typeface="Arial" charset="0"/>
              </a:rPr>
              <a:t>This slide covers the Science and Engineering Practice:</a:t>
            </a:r>
          </a:p>
          <a:p>
            <a:pPr marL="174056" indent="-174056" defTabSz="928299" eaLnBrk="1" hangingPunct="1">
              <a:buFont typeface="Arial" panose="020B0604020202020204" pitchFamily="34" charset="0"/>
              <a:buChar char="•"/>
              <a:defRPr/>
            </a:pPr>
            <a:r>
              <a:rPr lang="en-GB" b="1" dirty="0"/>
              <a:t>Asking Questions and Defining Problems: </a:t>
            </a:r>
            <a:r>
              <a:rPr lang="en-GB" dirty="0"/>
              <a:t>Ask questions that arise from careful observation of phenomena, or unexpected results, to clarify and/or seek additional information.</a:t>
            </a:r>
            <a:endParaRPr lang="en-US" dirty="0"/>
          </a:p>
        </p:txBody>
      </p:sp>
      <p:sp>
        <p:nvSpPr>
          <p:cNvPr id="2" name="Slide Number Placeholder 1">
            <a:extLst>
              <a:ext uri="{FF2B5EF4-FFF2-40B4-BE49-F238E27FC236}">
                <a16:creationId xmlns:a16="http://schemas.microsoft.com/office/drawing/2014/main" id="{62B81B12-3C66-469B-A3D4-574068FEEC97}"/>
              </a:ext>
            </a:extLst>
          </p:cNvPr>
          <p:cNvSpPr>
            <a:spLocks noGrp="1"/>
          </p:cNvSpPr>
          <p:nvPr>
            <p:ph type="sldNum" sz="quarter" idx="10"/>
          </p:nvPr>
        </p:nvSpPr>
        <p:spPr/>
        <p:txBody>
          <a:bodyPr/>
          <a:lstStyle/>
          <a:p>
            <a:fld id="{AA33CD08-5A66-4ABB-B304-C205519F935E}" type="slidenum">
              <a:rPr lang="en-GB" altLang="en-US" smtClean="0"/>
              <a:pPr/>
              <a:t>4</a:t>
            </a:fld>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32F4072-4DB2-4B39-ADB2-323675F5F9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F7328164-448E-42FD-B832-08B9C86C5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r>
              <a:rPr lang="en-GB" altLang="en-US" dirty="0">
                <a:latin typeface="Arial" panose="020B0604020202020204" pitchFamily="34" charset="0"/>
              </a:rPr>
              <a:t> </a:t>
            </a:r>
          </a:p>
          <a:p>
            <a:pPr eaLnBrk="1" hangingPunct="1"/>
            <a:r>
              <a:rPr lang="en-GB" altLang="en-US" dirty="0">
                <a:latin typeface="Arial" panose="020B0604020202020204" pitchFamily="34" charset="0"/>
              </a:rPr>
              <a:t>Love waves are surface seismic waves that cause horizontal shearing of the earth. They are named after the mathematician A.E.H. Love, who proved their existence.</a:t>
            </a:r>
          </a:p>
        </p:txBody>
      </p:sp>
      <p:sp>
        <p:nvSpPr>
          <p:cNvPr id="2" name="Slide Number Placeholder 1">
            <a:extLst>
              <a:ext uri="{FF2B5EF4-FFF2-40B4-BE49-F238E27FC236}">
                <a16:creationId xmlns:a16="http://schemas.microsoft.com/office/drawing/2014/main" id="{C2FBD758-4BD9-4ACD-8B9F-ECA57C5C3AAC}"/>
              </a:ext>
            </a:extLst>
          </p:cNvPr>
          <p:cNvSpPr>
            <a:spLocks noGrp="1"/>
          </p:cNvSpPr>
          <p:nvPr>
            <p:ph type="sldNum" sz="quarter" idx="10"/>
          </p:nvPr>
        </p:nvSpPr>
        <p:spPr/>
        <p:txBody>
          <a:bodyPr/>
          <a:lstStyle/>
          <a:p>
            <a:fld id="{AA33CD08-5A66-4ABB-B304-C205519F935E}" type="slidenum">
              <a:rPr lang="en-GB" altLang="en-US" smtClean="0"/>
              <a:pPr/>
              <a:t>5</a:t>
            </a:fld>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6DE1C3F-0DD6-48AD-B588-50892F233E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C677BAA3-A139-4A7C-9E24-1223D2A216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lnSpc>
                <a:spcPct val="120000"/>
              </a:lnSpc>
            </a:pPr>
            <a:r>
              <a:rPr lang="en-GB" altLang="en-US" sz="1000" b="1" dirty="0">
                <a:latin typeface="Arial" panose="020B0604020202020204" pitchFamily="34" charset="0"/>
              </a:rPr>
              <a:t>Teacher notes</a:t>
            </a:r>
            <a:r>
              <a:rPr lang="en-GB" altLang="en-US" sz="1000" dirty="0">
                <a:latin typeface="Arial" panose="020B0604020202020204" pitchFamily="34" charset="0"/>
              </a:rPr>
              <a:t> </a:t>
            </a:r>
          </a:p>
          <a:p>
            <a:pPr eaLnBrk="1" hangingPunct="1">
              <a:lnSpc>
                <a:spcPct val="120000"/>
              </a:lnSpc>
            </a:pPr>
            <a:r>
              <a:rPr lang="en-GB" altLang="en-US" sz="1000" dirty="0">
                <a:latin typeface="Arial" panose="020B0604020202020204" pitchFamily="34" charset="0"/>
              </a:rPr>
              <a:t>The Richter scale highlights the following effects at these magnitudes:</a:t>
            </a:r>
          </a:p>
          <a:p>
            <a:pPr eaLnBrk="1" hangingPunct="1">
              <a:lnSpc>
                <a:spcPct val="120000"/>
              </a:lnSpc>
            </a:pPr>
            <a:r>
              <a:rPr lang="en-GB" altLang="en-US" sz="1000" dirty="0">
                <a:latin typeface="Arial" panose="020B0604020202020204" pitchFamily="34" charset="0"/>
              </a:rPr>
              <a:t>1–3: normally only detected by instruments</a:t>
            </a:r>
          </a:p>
          <a:p>
            <a:pPr eaLnBrk="1" hangingPunct="1">
              <a:lnSpc>
                <a:spcPct val="120000"/>
              </a:lnSpc>
            </a:pPr>
            <a:r>
              <a:rPr lang="en-GB" altLang="en-US" sz="1000" dirty="0">
                <a:latin typeface="Arial" panose="020B0604020202020204" pitchFamily="34" charset="0"/>
              </a:rPr>
              <a:t>4: faint tremor causing little damage</a:t>
            </a:r>
          </a:p>
          <a:p>
            <a:pPr eaLnBrk="1" hangingPunct="1">
              <a:lnSpc>
                <a:spcPct val="120000"/>
              </a:lnSpc>
            </a:pPr>
            <a:r>
              <a:rPr lang="en-GB" altLang="en-US" sz="1000" dirty="0">
                <a:latin typeface="Arial" panose="020B0604020202020204" pitchFamily="34" charset="0"/>
              </a:rPr>
              <a:t>5: noticeable shaking and rattling, some structural damage to poorly-constructed buildings</a:t>
            </a:r>
          </a:p>
          <a:p>
            <a:pPr eaLnBrk="1" hangingPunct="1">
              <a:lnSpc>
                <a:spcPct val="120000"/>
              </a:lnSpc>
            </a:pPr>
            <a:r>
              <a:rPr lang="en-GB" altLang="en-US" sz="1000" dirty="0">
                <a:latin typeface="Arial" panose="020B0604020202020204" pitchFamily="34" charset="0"/>
              </a:rPr>
              <a:t>6: poorly constructed buildings can collapse</a:t>
            </a:r>
          </a:p>
          <a:p>
            <a:pPr eaLnBrk="1" hangingPunct="1">
              <a:lnSpc>
                <a:spcPct val="120000"/>
              </a:lnSpc>
            </a:pPr>
            <a:r>
              <a:rPr lang="en-GB" altLang="en-US" sz="1000" dirty="0">
                <a:latin typeface="Arial" panose="020B0604020202020204" pitchFamily="34" charset="0"/>
              </a:rPr>
              <a:t>7: can cause damage over an area of at least 100 miles</a:t>
            </a:r>
          </a:p>
          <a:p>
            <a:pPr eaLnBrk="1" hangingPunct="1">
              <a:lnSpc>
                <a:spcPct val="120000"/>
              </a:lnSpc>
            </a:pPr>
            <a:r>
              <a:rPr lang="en-GB" altLang="en-US" sz="1000" dirty="0">
                <a:latin typeface="Arial" panose="020B0604020202020204" pitchFamily="34" charset="0"/>
              </a:rPr>
              <a:t>8: large buildings collapse, can cause serious damage over several hundred miles</a:t>
            </a:r>
          </a:p>
          <a:p>
            <a:pPr eaLnBrk="1" hangingPunct="1">
              <a:lnSpc>
                <a:spcPct val="120000"/>
              </a:lnSpc>
            </a:pPr>
            <a:r>
              <a:rPr lang="en-GB" altLang="en-US" sz="1000" dirty="0">
                <a:latin typeface="Arial" panose="020B0604020202020204" pitchFamily="34" charset="0"/>
              </a:rPr>
              <a:t>9: ground seen to shake, can cause devastation over an area of at least 1000 miles</a:t>
            </a:r>
          </a:p>
          <a:p>
            <a:pPr eaLnBrk="1" hangingPunct="1">
              <a:lnSpc>
                <a:spcPct val="120000"/>
              </a:lnSpc>
            </a:pPr>
            <a:r>
              <a:rPr lang="en-GB" altLang="en-US" sz="1000" dirty="0">
                <a:latin typeface="Arial" panose="020B0604020202020204" pitchFamily="34" charset="0"/>
              </a:rPr>
              <a:t>10: total devastation</a:t>
            </a:r>
          </a:p>
          <a:p>
            <a:pPr eaLnBrk="1" hangingPunct="1">
              <a:lnSpc>
                <a:spcPct val="120000"/>
              </a:lnSpc>
            </a:pPr>
            <a:r>
              <a:rPr lang="en-GB" altLang="en-US" sz="1000" dirty="0">
                <a:latin typeface="Arial" panose="020B0604020202020204" pitchFamily="34" charset="0"/>
              </a:rPr>
              <a:t>The Moment Magnitude scale was developed in the 1970s as a successor to the Richter scale. However, opinion is divided over which to use. They are both logarithmic scales, but the Moment Magnitude scale doesn’t end at 10. </a:t>
            </a:r>
          </a:p>
          <a:p>
            <a:pPr eaLnBrk="1" hangingPunct="1">
              <a:lnSpc>
                <a:spcPct val="120000"/>
              </a:lnSpc>
            </a:pPr>
            <a:r>
              <a:rPr lang="en-GB" altLang="en-US" sz="1000" dirty="0">
                <a:latin typeface="Arial" panose="020B0604020202020204" pitchFamily="34" charset="0"/>
              </a:rPr>
              <a:t>As an extension activity, you may wish to ask students to research some of the world’s most devastating earthquakes. This will give them a better sense of how much damage earthquakes of different magnitudes cause and get them to start thinking about the death toll and other consequences of earthquakes. </a:t>
            </a:r>
          </a:p>
          <a:p>
            <a:pPr eaLnBrk="1" hangingPunct="1">
              <a:lnSpc>
                <a:spcPct val="120000"/>
              </a:lnSpc>
            </a:pPr>
            <a:r>
              <a:rPr lang="en-GB" altLang="en-US" sz="1000" dirty="0">
                <a:latin typeface="Arial" panose="020B0604020202020204" pitchFamily="34" charset="0"/>
              </a:rPr>
              <a:t>A list of the largest recorded earthquakes can be found at this address: http://earthquake.usgs.gov/regional/world/10_largest_world.php</a:t>
            </a:r>
          </a:p>
          <a:p>
            <a:pPr eaLnBrk="1" hangingPunct="1">
              <a:lnSpc>
                <a:spcPct val="120000"/>
              </a:lnSpc>
            </a:pPr>
            <a:endParaRPr lang="en-GB" altLang="en-US" sz="1000" dirty="0">
              <a:latin typeface="Arial" panose="020B0604020202020204" pitchFamily="34" charset="0"/>
            </a:endParaRPr>
          </a:p>
          <a:p>
            <a:pPr eaLnBrk="1" hangingPunct="1">
              <a:lnSpc>
                <a:spcPct val="120000"/>
              </a:lnSpc>
            </a:pPr>
            <a:r>
              <a:rPr lang="en-US" altLang="en-US" sz="1000" dirty="0">
                <a:latin typeface="Arial" panose="020B0604020202020204" pitchFamily="34" charset="0"/>
              </a:rPr>
              <a:t>This weblink was working correctly at the time of publication. Boardworks takes no responsibility for the content of external sites.</a:t>
            </a:r>
            <a:endParaRPr lang="en-GB" altLang="en-US" sz="1000" dirty="0">
              <a:latin typeface="Arial" panose="020B0604020202020204" pitchFamily="34" charset="0"/>
            </a:endParaRPr>
          </a:p>
          <a:p>
            <a:pPr eaLnBrk="1" hangingPunct="1">
              <a:lnSpc>
                <a:spcPct val="120000"/>
              </a:lnSpc>
            </a:pPr>
            <a:endParaRPr lang="en-GB" altLang="en-US" sz="1000" b="1" dirty="0">
              <a:latin typeface="Arial" panose="020B0604020202020204" pitchFamily="34" charset="0"/>
            </a:endParaRPr>
          </a:p>
          <a:p>
            <a:pPr eaLnBrk="1" hangingPunct="1">
              <a:lnSpc>
                <a:spcPct val="120000"/>
              </a:lnSpc>
            </a:pPr>
            <a:r>
              <a:rPr lang="en-GB" altLang="en-US" sz="1000" b="1" dirty="0">
                <a:latin typeface="Arial" panose="020B0604020202020204" pitchFamily="34" charset="0"/>
              </a:rPr>
              <a:t>Photo credit:</a:t>
            </a:r>
            <a:r>
              <a:rPr lang="en-GB" altLang="en-US" sz="1000" dirty="0">
                <a:latin typeface="Arial" panose="020B0604020202020204" pitchFamily="34" charset="0"/>
              </a:rPr>
              <a:t> © </a:t>
            </a:r>
            <a:r>
              <a:rPr lang="en-GB" altLang="en-US" sz="1000" dirty="0" err="1">
                <a:latin typeface="Arial" panose="020B0604020202020204" pitchFamily="34" charset="0"/>
              </a:rPr>
              <a:t>Yamguchi</a:t>
            </a:r>
            <a:r>
              <a:rPr lang="en-GB" altLang="en-US" sz="1000" dirty="0">
                <a:latin typeface="Arial" panose="020B0604020202020204" pitchFamily="34" charset="0"/>
              </a:rPr>
              <a:t>. This image is reproduced under the terms of the GNU Free Documentation License. A copy of the license can be read at this address: http://commons.wikimedia.org/wiki/Commons:GNU_Free_Documentation_License</a:t>
            </a:r>
          </a:p>
        </p:txBody>
      </p:sp>
      <p:sp>
        <p:nvSpPr>
          <p:cNvPr id="2" name="Slide Number Placeholder 1">
            <a:extLst>
              <a:ext uri="{FF2B5EF4-FFF2-40B4-BE49-F238E27FC236}">
                <a16:creationId xmlns:a16="http://schemas.microsoft.com/office/drawing/2014/main" id="{3862C41A-0935-4C48-82A7-2B24F0B864F4}"/>
              </a:ext>
            </a:extLst>
          </p:cNvPr>
          <p:cNvSpPr>
            <a:spLocks noGrp="1"/>
          </p:cNvSpPr>
          <p:nvPr>
            <p:ph type="sldNum" sz="quarter" idx="10"/>
          </p:nvPr>
        </p:nvSpPr>
        <p:spPr/>
        <p:txBody>
          <a:bodyPr/>
          <a:lstStyle/>
          <a:p>
            <a:fld id="{AA33CD08-5A66-4ABB-B304-C205519F935E}" type="slidenum">
              <a:rPr lang="en-GB" altLang="en-US" smtClean="0"/>
              <a:pPr/>
              <a:t>6</a:t>
            </a:fld>
            <a:endParaRPr lang="en-GB"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0D4F2A2-51C2-447E-8CBB-8A19989050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B84270FB-DD1D-48D9-B4DE-F67D17394D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Image credit:</a:t>
            </a:r>
            <a:r>
              <a:rPr lang="en-GB" altLang="en-US" dirty="0">
                <a:latin typeface="Arial" panose="020B0604020202020204" pitchFamily="34" charset="0"/>
              </a:rPr>
              <a:t> © </a:t>
            </a:r>
            <a:r>
              <a:rPr lang="en-GB" altLang="en-US" dirty="0" err="1">
                <a:latin typeface="Arial" panose="020B0604020202020204" pitchFamily="34" charset="0"/>
              </a:rPr>
              <a:t>Surachit</a:t>
            </a:r>
            <a:r>
              <a:rPr lang="en-GB" altLang="en-US" dirty="0">
                <a:latin typeface="Arial" panose="020B0604020202020204" pitchFamily="34" charset="0"/>
              </a:rPr>
              <a:t>. This image is reproduced under the terms of the Creative Commons License. A copy of the license can be read at this address: http://creativecommons.org/licenses/by-sa/3.0/</a:t>
            </a:r>
          </a:p>
        </p:txBody>
      </p:sp>
      <p:sp>
        <p:nvSpPr>
          <p:cNvPr id="2" name="Slide Number Placeholder 1">
            <a:extLst>
              <a:ext uri="{FF2B5EF4-FFF2-40B4-BE49-F238E27FC236}">
                <a16:creationId xmlns:a16="http://schemas.microsoft.com/office/drawing/2014/main" id="{9EDACD8D-801B-42B7-A44D-9D4CC598A708}"/>
              </a:ext>
            </a:extLst>
          </p:cNvPr>
          <p:cNvSpPr>
            <a:spLocks noGrp="1"/>
          </p:cNvSpPr>
          <p:nvPr>
            <p:ph type="sldNum" sz="quarter" idx="10"/>
          </p:nvPr>
        </p:nvSpPr>
        <p:spPr/>
        <p:txBody>
          <a:bodyPr/>
          <a:lstStyle/>
          <a:p>
            <a:fld id="{AA33CD08-5A66-4ABB-B304-C205519F935E}" type="slidenum">
              <a:rPr lang="en-GB" altLang="en-US" smtClean="0"/>
              <a:pPr/>
              <a:t>7</a:t>
            </a:fld>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E07BE97-4B5B-4CF0-B9B3-56C7775485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1D2FF25A-F782-4BCD-9899-7AA2A0BBFE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 </a:t>
            </a:r>
          </a:p>
          <a:p>
            <a:pPr eaLnBrk="1" hangingPunct="1"/>
            <a:r>
              <a:rPr lang="en-GB" altLang="en-US" dirty="0">
                <a:latin typeface="Arial" panose="020B0604020202020204" pitchFamily="34" charset="0"/>
              </a:rPr>
              <a:t>Convergent boundaries are also known as destructive boundaries, divergent boundaries are also known as constructive boundaries and conservative boundaries are also known as transform boundaries.</a:t>
            </a:r>
            <a:endParaRPr lang="en-GB" altLang="en-US" b="1"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0" dirty="0">
                <a:latin typeface="Arial" panose="020B0604020202020204" pitchFamily="34" charset="0"/>
              </a:rPr>
              <a:t>For more information about plate movements, please refer to the </a:t>
            </a:r>
            <a:r>
              <a:rPr lang="en-GB" altLang="en-US" b="0" i="1" dirty="0">
                <a:latin typeface="Arial" panose="020B0604020202020204" pitchFamily="34" charset="0"/>
              </a:rPr>
              <a:t>Plate Tectonics </a:t>
            </a:r>
            <a:r>
              <a:rPr lang="en-GB" altLang="en-US" b="0" i="0" dirty="0">
                <a:latin typeface="Arial" panose="020B0604020202020204" pitchFamily="34" charset="0"/>
              </a:rPr>
              <a:t> presentation.</a:t>
            </a:r>
            <a:endParaRPr lang="en-GB" altLang="en-US" b="0"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Lee Prince, shutterstock.com 2018</a:t>
            </a:r>
          </a:p>
        </p:txBody>
      </p:sp>
      <p:sp>
        <p:nvSpPr>
          <p:cNvPr id="2" name="Slide Number Placeholder 1">
            <a:extLst>
              <a:ext uri="{FF2B5EF4-FFF2-40B4-BE49-F238E27FC236}">
                <a16:creationId xmlns:a16="http://schemas.microsoft.com/office/drawing/2014/main" id="{33DEFE5D-776A-420C-BFD5-0A9AAF5F7885}"/>
              </a:ext>
            </a:extLst>
          </p:cNvPr>
          <p:cNvSpPr>
            <a:spLocks noGrp="1"/>
          </p:cNvSpPr>
          <p:nvPr>
            <p:ph type="sldNum" sz="quarter" idx="10"/>
          </p:nvPr>
        </p:nvSpPr>
        <p:spPr/>
        <p:txBody>
          <a:bodyPr/>
          <a:lstStyle/>
          <a:p>
            <a:fld id="{AA33CD08-5A66-4ABB-B304-C205519F935E}" type="slidenum">
              <a:rPr lang="en-GB" altLang="en-US" smtClean="0"/>
              <a:pPr/>
              <a:t>8</a:t>
            </a:fld>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1E8AC79-CA24-46D5-A787-00AEB0C24275}"/>
              </a:ext>
            </a:extLst>
          </p:cNvPr>
          <p:cNvSpPr>
            <a:spLocks noGrp="1" noRot="1" noChangeAspect="1" noTextEdit="1"/>
          </p:cNvSpPr>
          <p:nvPr>
            <p:ph type="sldImg"/>
          </p:nvPr>
        </p:nvSpPr>
        <p:spPr bwMode="auto">
          <a:xfrm>
            <a:off x="11049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D733EFF2-C966-43D4-ACDD-7CFB40738A99}"/>
              </a:ext>
            </a:extLst>
          </p:cNvPr>
          <p:cNvSpPr>
            <a:spLocks noGrp="1"/>
          </p:cNvSpPr>
          <p:nvPr>
            <p:ph type="body" idx="1"/>
          </p:nvPr>
        </p:nvSpPr>
        <p:spPr bwMode="auto">
          <a:xfrm>
            <a:off x="914400" y="4417200"/>
            <a:ext cx="5029200" cy="418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eaLnBrk="1" hangingPunct="1">
              <a:defRPr/>
            </a:pPr>
            <a:r>
              <a:rPr lang="en-GB" dirty="0">
                <a:latin typeface="Arial" charset="0"/>
              </a:rPr>
              <a:t>This </a:t>
            </a:r>
            <a:r>
              <a:rPr lang="en-GB" dirty="0">
                <a:latin typeface="Arial" panose="020B0604020202020204" pitchFamily="34" charset="0"/>
                <a:cs typeface="Arial" panose="020B0604020202020204" pitchFamily="34" charset="0"/>
              </a:rPr>
              <a:t>slide covers the Science and Engineering Practice:</a:t>
            </a:r>
          </a:p>
          <a:p>
            <a:pPr marL="174056" indent="-174056" defTabSz="928299" eaLnBrk="1" hangingPunct="1">
              <a:buFont typeface="Arial" panose="020B0604020202020204" pitchFamily="34" charset="0"/>
              <a:buChar char="•"/>
              <a:defRPr/>
            </a:pPr>
            <a:r>
              <a:rPr lang="en-GB" b="1" dirty="0">
                <a:latin typeface="Arial" panose="020B0604020202020204" pitchFamily="34" charset="0"/>
                <a:cs typeface="Arial" panose="020B0604020202020204" pitchFamily="34" charset="0"/>
              </a:rPr>
              <a:t>Developing and Using Models: </a:t>
            </a:r>
            <a:r>
              <a:rPr lang="en-GB" dirty="0">
                <a:latin typeface="Arial" panose="020B0604020202020204" pitchFamily="34" charset="0"/>
                <a:cs typeface="Arial" panose="020B0604020202020204" pitchFamily="34" charset="0"/>
              </a:rPr>
              <a:t>Develop, revise, and/or use a model based on evidence to illustrate and/or predict the relationships between systems or between components of a system.</a:t>
            </a:r>
            <a:endParaRPr lang="en-US" dirty="0">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77C2A50-8F3F-411E-B742-1F89096249CF}"/>
              </a:ext>
            </a:extLst>
          </p:cNvPr>
          <p:cNvSpPr>
            <a:spLocks noGrp="1"/>
          </p:cNvSpPr>
          <p:nvPr>
            <p:ph type="sldNum" sz="quarter" idx="10"/>
          </p:nvPr>
        </p:nvSpPr>
        <p:spPr/>
        <p:txBody>
          <a:bodyPr/>
          <a:lstStyle/>
          <a:p>
            <a:fld id="{AA33CD08-5A66-4ABB-B304-C205519F935E}" type="slidenum">
              <a:rPr lang="en-GB" altLang="en-US" smtClean="0"/>
              <a:pPr/>
              <a:t>9</a:t>
            </a:fld>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315053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332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060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6715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687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426823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17916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8027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8220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700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308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
    </p:custDataLst>
    <p:extLst>
      <p:ext uri="{BB962C8B-B14F-4D97-AF65-F5344CB8AC3E}">
        <p14:creationId xmlns:p14="http://schemas.microsoft.com/office/powerpoint/2010/main" val="374735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33036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472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9733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7636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8449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2914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966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9894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9409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199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754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2756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2037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963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6"/>
    </p:custDataLst>
    <p:extLst>
      <p:ext uri="{BB962C8B-B14F-4D97-AF65-F5344CB8AC3E}">
        <p14:creationId xmlns:p14="http://schemas.microsoft.com/office/powerpoint/2010/main" val="36995063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29</a:t>
            </a:r>
          </a:p>
        </p:txBody>
      </p:sp>
    </p:spTree>
    <p:custDataLst>
      <p:tags r:id="rId14"/>
    </p:custDataLst>
    <p:extLst>
      <p:ext uri="{BB962C8B-B14F-4D97-AF65-F5344CB8AC3E}">
        <p14:creationId xmlns:p14="http://schemas.microsoft.com/office/powerpoint/2010/main" val="20954336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0.xml"/><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1.xml"/><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2.xml"/><Relationship Id="rId9" Type="http://schemas.openxmlformats.org/officeDocument/2006/relationships/image" Target="../media/image8.wmf"/></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13.xml"/><Relationship Id="rId9"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15.xml"/><Relationship Id="rId9"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7.xml"/><Relationship Id="rId7" Type="http://schemas.openxmlformats.org/officeDocument/2006/relationships/image" Target="../media/image10.jp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7.xml"/><Relationship Id="rId7" Type="http://schemas.openxmlformats.org/officeDocument/2006/relationships/image" Target="../media/image10.jpg"/><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21.xml"/><Relationship Id="rId9" Type="http://schemas.openxmlformats.org/officeDocument/2006/relationships/image" Target="../media/image8.wmf"/></Relationships>
</file>

<file path=ppt/slides/_rels/slide2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7.xml"/><Relationship Id="rId7" Type="http://schemas.openxmlformats.org/officeDocument/2006/relationships/image" Target="../media/image10.jpg"/><Relationship Id="rId2" Type="http://schemas.openxmlformats.org/officeDocument/2006/relationships/control" Target="../activeX/activeX13.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7.xml"/><Relationship Id="rId7" Type="http://schemas.openxmlformats.org/officeDocument/2006/relationships/image" Target="../media/image10.jpg"/><Relationship Id="rId2" Type="http://schemas.openxmlformats.org/officeDocument/2006/relationships/control" Target="../activeX/activeX14.xml"/><Relationship Id="rId1" Type="http://schemas.openxmlformats.org/officeDocument/2006/relationships/vmlDrawing" Target="../drawings/vmlDrawing14.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20.xml"/><Relationship Id="rId7" Type="http://schemas.openxmlformats.org/officeDocument/2006/relationships/image" Target="../media/image10.jpg"/><Relationship Id="rId2" Type="http://schemas.openxmlformats.org/officeDocument/2006/relationships/control" Target="../activeX/activeX15.xml"/><Relationship Id="rId1" Type="http://schemas.openxmlformats.org/officeDocument/2006/relationships/vmlDrawing" Target="../drawings/vmlDrawing15.v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7.xml"/><Relationship Id="rId7" Type="http://schemas.openxmlformats.org/officeDocument/2006/relationships/image" Target="../media/image10.jp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8.wmf"/><Relationship Id="rId4" Type="http://schemas.openxmlformats.org/officeDocument/2006/relationships/notesSlide" Target="../notesSlides/notesSlide4.xm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5.xml"/><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9.xml"/><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04B6-B88F-430D-926C-6DB296C9F036}"/>
              </a:ext>
            </a:extLst>
          </p:cNvPr>
          <p:cNvSpPr>
            <a:spLocks noGrp="1"/>
          </p:cNvSpPr>
          <p:nvPr>
            <p:ph type="title"/>
          </p:nvPr>
        </p:nvSpPr>
        <p:spPr>
          <a:xfrm>
            <a:off x="3455876" y="1187864"/>
            <a:ext cx="4748087" cy="3127761"/>
          </a:xfrm>
        </p:spPr>
        <p:txBody>
          <a:bodyPr/>
          <a:lstStyle/>
          <a:p>
            <a:r>
              <a:rPr lang="en-GB" dirty="0"/>
              <a:t>Earthquakes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0E2ED48E-058B-4688-A9F8-4BC9B3B5FCBA}"/>
              </a:ext>
            </a:extLst>
          </p:cNvPr>
          <p:cNvSpPr>
            <a:spLocks noGrp="1" noChangeArrowheads="1"/>
          </p:cNvSpPr>
          <p:nvPr>
            <p:ph type="title"/>
          </p:nvPr>
        </p:nvSpPr>
        <p:spPr>
          <a:noFill/>
        </p:spPr>
        <p:txBody>
          <a:bodyPr/>
          <a:lstStyle/>
          <a:p>
            <a:pPr eaLnBrk="1" hangingPunct="1"/>
            <a:r>
              <a:rPr lang="en-GB" altLang="en-US" dirty="0"/>
              <a:t>Convergent collision boundaries</a:t>
            </a:r>
            <a:endParaRPr lang="en-US" altLang="en-US" dirty="0"/>
          </a:p>
        </p:txBody>
      </p:sp>
      <p:pic>
        <p:nvPicPr>
          <p:cNvPr id="6" name="Picture 5" descr="flash_icon">
            <a:extLst>
              <a:ext uri="{FF2B5EF4-FFF2-40B4-BE49-F238E27FC236}">
                <a16:creationId xmlns:a16="http://schemas.microsoft.com/office/drawing/2014/main" id="{29B1DC59-1E90-4F13-8E38-59EEFED12CD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D10529F8-E7AE-4982-B37C-CAFDE2B8F94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EC88D7C6-1A87-4CC4-9A80-0812E2E13B1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4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ECF1F80-29B7-41D2-8D25-0076A05A090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1D12FE-4C80-4997-96F7-AE58EF70CF2D}"/>
              </a:ext>
            </a:extLst>
          </p:cNvPr>
          <p:cNvSpPr>
            <a:spLocks noGrp="1" noChangeArrowheads="1"/>
          </p:cNvSpPr>
          <p:nvPr>
            <p:ph type="title"/>
          </p:nvPr>
        </p:nvSpPr>
        <p:spPr>
          <a:noFill/>
        </p:spPr>
        <p:txBody>
          <a:bodyPr/>
          <a:lstStyle/>
          <a:p>
            <a:pPr eaLnBrk="1" hangingPunct="1"/>
            <a:r>
              <a:rPr lang="en-GB" altLang="en-US" dirty="0"/>
              <a:t>Divergent boundaries</a:t>
            </a:r>
            <a:endParaRPr lang="en-US" altLang="en-US" dirty="0"/>
          </a:p>
        </p:txBody>
      </p:sp>
      <p:pic>
        <p:nvPicPr>
          <p:cNvPr id="6" name="Picture 5" descr="flash_icon">
            <a:extLst>
              <a:ext uri="{FF2B5EF4-FFF2-40B4-BE49-F238E27FC236}">
                <a16:creationId xmlns:a16="http://schemas.microsoft.com/office/drawing/2014/main" id="{7CEDEB35-28FB-45B2-AF02-E149B99C55D6}"/>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2F9D901D-F99F-41F6-8443-13C8192DB8D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2EF48493-8AB4-4DF6-A6A5-9986B8290A4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7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DF11119-F5AC-4D98-9707-E0A1D3341EC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33257A03-9497-40AC-8ADA-2EDE416A227D}"/>
              </a:ext>
            </a:extLst>
          </p:cNvPr>
          <p:cNvSpPr>
            <a:spLocks noGrp="1" noChangeArrowheads="1"/>
          </p:cNvSpPr>
          <p:nvPr>
            <p:ph type="title"/>
          </p:nvPr>
        </p:nvSpPr>
        <p:spPr>
          <a:noFill/>
        </p:spPr>
        <p:txBody>
          <a:bodyPr/>
          <a:lstStyle/>
          <a:p>
            <a:pPr eaLnBrk="1" hangingPunct="1"/>
            <a:r>
              <a:rPr lang="en-GB" altLang="en-US" dirty="0"/>
              <a:t>Conservative boundaries</a:t>
            </a:r>
            <a:endParaRPr lang="en-US" altLang="en-US" dirty="0"/>
          </a:p>
        </p:txBody>
      </p:sp>
      <p:pic>
        <p:nvPicPr>
          <p:cNvPr id="5" name="Picture 5" descr="flash_icon">
            <a:extLst>
              <a:ext uri="{FF2B5EF4-FFF2-40B4-BE49-F238E27FC236}">
                <a16:creationId xmlns:a16="http://schemas.microsoft.com/office/drawing/2014/main" id="{4826B721-A0A9-4630-839B-98E7EA859FC6}"/>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1B9B1B69-E957-4496-A8F9-B995E632B3A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DF1709FC-AF74-4922-A056-0AD3DBD185A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19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BE0B140-973E-4316-AF46-77298915093D}"/>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1EF641-EDD8-49F0-8635-EE07B40AA34A}"/>
              </a:ext>
            </a:extLst>
          </p:cNvPr>
          <p:cNvSpPr>
            <a:spLocks noGrp="1"/>
          </p:cNvSpPr>
          <p:nvPr>
            <p:ph type="title"/>
          </p:nvPr>
        </p:nvSpPr>
        <p:spPr>
          <a:xfrm>
            <a:off x="233363" y="53975"/>
            <a:ext cx="7542993" cy="549275"/>
          </a:xfrm>
        </p:spPr>
        <p:txBody>
          <a:bodyPr/>
          <a:lstStyle/>
          <a:p>
            <a:r>
              <a:rPr lang="en-GB" altLang="en-US" dirty="0"/>
              <a:t>Identifying earthquake effects</a:t>
            </a:r>
            <a:endParaRPr lang="en-US" dirty="0"/>
          </a:p>
        </p:txBody>
      </p:sp>
      <p:pic>
        <p:nvPicPr>
          <p:cNvPr id="8" name="Picture 5" descr="flash_icon">
            <a:extLst>
              <a:ext uri="{FF2B5EF4-FFF2-40B4-BE49-F238E27FC236}">
                <a16:creationId xmlns:a16="http://schemas.microsoft.com/office/drawing/2014/main" id="{20570936-3F02-4457-BB7D-04535A85FA98}"/>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967735E4-C384-459B-B1AB-E7DE34DCEB3B}"/>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EC2221B3-9CF2-42C0-AE55-4911BAF0394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2487" name="ShockwaveFlash1" r:id="rId2" imgW="8699400" imgH="5308560"/>
        </mc:Choice>
        <mc:Fallback>
          <p:control name="ShockwaveFlash1" r:id="rId2" imgW="8699400" imgH="5308560">
            <p:pic>
              <p:nvPicPr>
                <p:cNvPr id="5" name="ShockwaveFlash1">
                  <a:extLst>
                    <a:ext uri="{FF2B5EF4-FFF2-40B4-BE49-F238E27FC236}">
                      <a16:creationId xmlns:a16="http://schemas.microsoft.com/office/drawing/2014/main" id="{92412C78-548D-4F7D-93C9-704D774B654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a:extLst>
              <a:ext uri="{FF2B5EF4-FFF2-40B4-BE49-F238E27FC236}">
                <a16:creationId xmlns:a16="http://schemas.microsoft.com/office/drawing/2014/main" id="{CA2F9AAB-2CC0-4D4E-AD1B-62FF59ACA169}"/>
              </a:ext>
            </a:extLst>
          </p:cNvPr>
          <p:cNvSpPr>
            <a:spLocks noGrp="1" noChangeArrowheads="1"/>
          </p:cNvSpPr>
          <p:nvPr>
            <p:ph type="title"/>
          </p:nvPr>
        </p:nvSpPr>
        <p:spPr/>
        <p:txBody>
          <a:bodyPr/>
          <a:lstStyle/>
          <a:p>
            <a:pPr eaLnBrk="1" hangingPunct="1"/>
            <a:r>
              <a:rPr lang="en-GB" altLang="en-US" dirty="0"/>
              <a:t>The impact of earthquakes</a:t>
            </a:r>
          </a:p>
        </p:txBody>
      </p:sp>
      <p:sp>
        <p:nvSpPr>
          <p:cNvPr id="11269" name="Rectangle 7">
            <a:extLst>
              <a:ext uri="{FF2B5EF4-FFF2-40B4-BE49-F238E27FC236}">
                <a16:creationId xmlns:a16="http://schemas.microsoft.com/office/drawing/2014/main" id="{A5CA530A-0333-4C3C-9535-A1BF0CF42092}"/>
              </a:ext>
            </a:extLst>
          </p:cNvPr>
          <p:cNvSpPr>
            <a:spLocks noChangeArrowheads="1"/>
          </p:cNvSpPr>
          <p:nvPr/>
        </p:nvSpPr>
        <p:spPr bwMode="auto">
          <a:xfrm>
            <a:off x="287338" y="764704"/>
            <a:ext cx="828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solidFill>
                  <a:srgbClr val="000066"/>
                </a:solidFill>
              </a:rPr>
              <a:t>The impacts caused by earthquakes can often be split into three categories:</a:t>
            </a:r>
            <a:endParaRPr lang="en-GB" altLang="en-US" i="1" dirty="0"/>
          </a:p>
        </p:txBody>
      </p:sp>
      <p:sp>
        <p:nvSpPr>
          <p:cNvPr id="254984" name="Text Box 8">
            <a:extLst>
              <a:ext uri="{FF2B5EF4-FFF2-40B4-BE49-F238E27FC236}">
                <a16:creationId xmlns:a16="http://schemas.microsoft.com/office/drawing/2014/main" id="{EF7336CB-D01F-4754-A919-C1DD121EC28F}"/>
              </a:ext>
            </a:extLst>
          </p:cNvPr>
          <p:cNvSpPr txBox="1">
            <a:spLocks noChangeArrowheads="1"/>
          </p:cNvSpPr>
          <p:nvPr/>
        </p:nvSpPr>
        <p:spPr bwMode="auto">
          <a:xfrm>
            <a:off x="287338" y="1696866"/>
            <a:ext cx="576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dirty="0"/>
              <a:t>physical</a:t>
            </a:r>
          </a:p>
        </p:txBody>
      </p:sp>
      <p:sp>
        <p:nvSpPr>
          <p:cNvPr id="254987" name="Text Box 11">
            <a:extLst>
              <a:ext uri="{FF2B5EF4-FFF2-40B4-BE49-F238E27FC236}">
                <a16:creationId xmlns:a16="http://schemas.microsoft.com/office/drawing/2014/main" id="{042E5377-F65C-4116-931D-747ED2CB198D}"/>
              </a:ext>
            </a:extLst>
          </p:cNvPr>
          <p:cNvSpPr txBox="1">
            <a:spLocks noChangeArrowheads="1"/>
          </p:cNvSpPr>
          <p:nvPr/>
        </p:nvSpPr>
        <p:spPr bwMode="auto">
          <a:xfrm>
            <a:off x="287338" y="2263903"/>
            <a:ext cx="576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a:t>social</a:t>
            </a:r>
          </a:p>
        </p:txBody>
      </p:sp>
      <p:sp>
        <p:nvSpPr>
          <p:cNvPr id="254988" name="Text Box 12">
            <a:extLst>
              <a:ext uri="{FF2B5EF4-FFF2-40B4-BE49-F238E27FC236}">
                <a16:creationId xmlns:a16="http://schemas.microsoft.com/office/drawing/2014/main" id="{C30ABC5E-6B66-483D-BF39-0672790DAAE3}"/>
              </a:ext>
            </a:extLst>
          </p:cNvPr>
          <p:cNvSpPr txBox="1">
            <a:spLocks noChangeArrowheads="1"/>
          </p:cNvSpPr>
          <p:nvPr/>
        </p:nvSpPr>
        <p:spPr bwMode="auto">
          <a:xfrm>
            <a:off x="287338" y="2830940"/>
            <a:ext cx="576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a:t>economic.</a:t>
            </a:r>
          </a:p>
        </p:txBody>
      </p:sp>
      <p:sp>
        <p:nvSpPr>
          <p:cNvPr id="254990" name="AutoShape 14">
            <a:extLst>
              <a:ext uri="{FF2B5EF4-FFF2-40B4-BE49-F238E27FC236}">
                <a16:creationId xmlns:a16="http://schemas.microsoft.com/office/drawing/2014/main" id="{A6EF07A5-6F9D-4AF1-A64F-D998C74A05C5}"/>
              </a:ext>
            </a:extLst>
          </p:cNvPr>
          <p:cNvSpPr>
            <a:spLocks noChangeArrowheads="1"/>
          </p:cNvSpPr>
          <p:nvPr/>
        </p:nvSpPr>
        <p:spPr bwMode="auto">
          <a:xfrm>
            <a:off x="287524" y="3389583"/>
            <a:ext cx="4060825" cy="867509"/>
          </a:xfrm>
          <a:prstGeom prst="roundRect">
            <a:avLst>
              <a:gd name="adj" fmla="val 0"/>
            </a:avLst>
          </a:prstGeom>
          <a:solidFill>
            <a:srgbClr val="FDD9D9"/>
          </a:solidFill>
          <a:ln>
            <a:noFill/>
          </a:ln>
        </p:spPr>
        <p:txBody>
          <a:bodyPr anchor="ctr">
            <a:no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4991" name="Text Box 15">
            <a:extLst>
              <a:ext uri="{FF2B5EF4-FFF2-40B4-BE49-F238E27FC236}">
                <a16:creationId xmlns:a16="http://schemas.microsoft.com/office/drawing/2014/main" id="{411885A5-63DC-4513-B8BF-4CEDE1EE8FAB}"/>
              </a:ext>
            </a:extLst>
          </p:cNvPr>
          <p:cNvSpPr txBox="1">
            <a:spLocks noChangeArrowheads="1"/>
          </p:cNvSpPr>
          <p:nvPr/>
        </p:nvSpPr>
        <p:spPr bwMode="auto">
          <a:xfrm>
            <a:off x="287338" y="3397977"/>
            <a:ext cx="4014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solidFill>
                  <a:srgbClr val="000066"/>
                </a:solidFill>
              </a:rPr>
              <a:t>Does an earthquake’s magnitude affect its impact?</a:t>
            </a:r>
          </a:p>
        </p:txBody>
      </p:sp>
      <p:sp>
        <p:nvSpPr>
          <p:cNvPr id="254992" name="Text Box 16">
            <a:extLst>
              <a:ext uri="{FF2B5EF4-FFF2-40B4-BE49-F238E27FC236}">
                <a16:creationId xmlns:a16="http://schemas.microsoft.com/office/drawing/2014/main" id="{AB1EF8A6-B4FC-4691-B528-5EA2AF28532A}"/>
              </a:ext>
            </a:extLst>
          </p:cNvPr>
          <p:cNvSpPr txBox="1">
            <a:spLocks noChangeArrowheads="1"/>
          </p:cNvSpPr>
          <p:nvPr/>
        </p:nvSpPr>
        <p:spPr bwMode="auto">
          <a:xfrm>
            <a:off x="287338" y="4338811"/>
            <a:ext cx="8748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higher the magnitude of an earthquake, the greater the physical, social and economic impacts.</a:t>
            </a:r>
          </a:p>
        </p:txBody>
      </p:sp>
      <p:sp>
        <p:nvSpPr>
          <p:cNvPr id="254993" name="Rectangle 17">
            <a:extLst>
              <a:ext uri="{FF2B5EF4-FFF2-40B4-BE49-F238E27FC236}">
                <a16:creationId xmlns:a16="http://schemas.microsoft.com/office/drawing/2014/main" id="{E7E3B0FF-9357-48F5-A48B-6AF51878C7DD}"/>
              </a:ext>
            </a:extLst>
          </p:cNvPr>
          <p:cNvSpPr>
            <a:spLocks noChangeArrowheads="1"/>
          </p:cNvSpPr>
          <p:nvPr/>
        </p:nvSpPr>
        <p:spPr bwMode="auto">
          <a:xfrm>
            <a:off x="287338" y="5270971"/>
            <a:ext cx="846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US" altLang="en-US" b="1" dirty="0"/>
              <a:t>Physical</a:t>
            </a:r>
            <a:r>
              <a:rPr lang="en-US" altLang="en-US" dirty="0"/>
              <a:t> and </a:t>
            </a:r>
            <a:r>
              <a:rPr lang="en-US" altLang="en-US" b="1" dirty="0"/>
              <a:t>human</a:t>
            </a:r>
            <a:r>
              <a:rPr lang="en-US" altLang="en-US" dirty="0"/>
              <a:t> factors will also have an effect on the scale of the damage caused by the earthquake.</a:t>
            </a:r>
          </a:p>
        </p:txBody>
      </p:sp>
      <p:pic>
        <p:nvPicPr>
          <p:cNvPr id="11277" name="Picture 22" descr="Petr Nad_shutterstock_1618690">
            <a:extLst>
              <a:ext uri="{FF2B5EF4-FFF2-40B4-BE49-F238E27FC236}">
                <a16:creationId xmlns:a16="http://schemas.microsoft.com/office/drawing/2014/main" id="{055262B9-8849-48E3-A14D-E128FBD28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2060848"/>
            <a:ext cx="4330700" cy="21986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5" name="Picture 19">
            <a:hlinkClick r:id="" action="ppaction://hlinkshowjump?jump=nextslide"/>
            <a:extLst>
              <a:ext uri="{FF2B5EF4-FFF2-40B4-BE49-F238E27FC236}">
                <a16:creationId xmlns:a16="http://schemas.microsoft.com/office/drawing/2014/main" id="{114F5BB3-F6CB-44E8-B98E-496CFC41512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9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49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49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499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49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499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4" grpId="0"/>
      <p:bldP spid="254987" grpId="0"/>
      <p:bldP spid="254988" grpId="0"/>
      <p:bldP spid="254990" grpId="0" animBg="1"/>
      <p:bldP spid="254991" grpId="0"/>
      <p:bldP spid="254992" grpId="0"/>
      <p:bldP spid="2549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BCDFDAF0-074D-4185-B5D1-680F38CF8805}"/>
              </a:ext>
            </a:extLst>
          </p:cNvPr>
          <p:cNvSpPr>
            <a:spLocks noGrp="1" noChangeArrowheads="1"/>
          </p:cNvSpPr>
          <p:nvPr>
            <p:ph type="title"/>
          </p:nvPr>
        </p:nvSpPr>
        <p:spPr/>
        <p:txBody>
          <a:bodyPr/>
          <a:lstStyle/>
          <a:p>
            <a:pPr eaLnBrk="1" hangingPunct="1"/>
            <a:r>
              <a:rPr lang="en-GB" altLang="en-US" dirty="0"/>
              <a:t>Physical and human factors</a:t>
            </a:r>
            <a:endParaRPr lang="en-US" altLang="en-US" dirty="0"/>
          </a:p>
        </p:txBody>
      </p:sp>
      <p:pic>
        <p:nvPicPr>
          <p:cNvPr id="8" name="Picture 5" descr="flash_icon">
            <a:extLst>
              <a:ext uri="{FF2B5EF4-FFF2-40B4-BE49-F238E27FC236}">
                <a16:creationId xmlns:a16="http://schemas.microsoft.com/office/drawing/2014/main" id="{723425E1-83EB-4D4D-9A49-1480899E3C1E}"/>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8ABE2DF4-73CA-4AA4-8F19-11E9C75206AD}"/>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91612C5D-D258-46A3-89B6-109BA1F3C0A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351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B4D96A6-60BF-4458-82E1-355185A58C0C}"/>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38" name="Rectangle 18">
            <a:extLst>
              <a:ext uri="{FF2B5EF4-FFF2-40B4-BE49-F238E27FC236}">
                <a16:creationId xmlns:a16="http://schemas.microsoft.com/office/drawing/2014/main" id="{E2B311F3-D581-4068-B8E4-392B43884C96}"/>
              </a:ext>
            </a:extLst>
          </p:cNvPr>
          <p:cNvSpPr>
            <a:spLocks noChangeArrowheads="1"/>
          </p:cNvSpPr>
          <p:nvPr/>
        </p:nvSpPr>
        <p:spPr bwMode="auto">
          <a:xfrm>
            <a:off x="287338" y="1961121"/>
            <a:ext cx="2413000" cy="2411412"/>
          </a:xfrm>
          <a:prstGeom prst="rect">
            <a:avLst/>
          </a:prstGeom>
          <a:solidFill>
            <a:srgbClr val="FDD9D9"/>
          </a:solidFill>
          <a:ln w="9525" algn="ctr">
            <a:noFill/>
            <a:miter lim="800000"/>
            <a:headEnd/>
            <a:tailEnd/>
          </a:ln>
          <a:effectLst/>
        </p:spPr>
        <p:txBody>
          <a:bodyPr anchor="ctr">
            <a:spAutoFit/>
          </a:bodyPr>
          <a:lstStyle/>
          <a:p>
            <a:pPr>
              <a:defRPr/>
            </a:pPr>
            <a:endParaRPr lang="en-US">
              <a:latin typeface="Arial" charset="0"/>
              <a:cs typeface="Arial" charset="0"/>
            </a:endParaRPr>
          </a:p>
        </p:txBody>
      </p:sp>
      <p:sp>
        <p:nvSpPr>
          <p:cNvPr id="261124" name="Text Box 7">
            <a:extLst>
              <a:ext uri="{FF2B5EF4-FFF2-40B4-BE49-F238E27FC236}">
                <a16:creationId xmlns:a16="http://schemas.microsoft.com/office/drawing/2014/main" id="{2C253B5B-3089-40A7-8B84-3C4D687BA31C}"/>
              </a:ext>
            </a:extLst>
          </p:cNvPr>
          <p:cNvSpPr txBox="1">
            <a:spLocks noChangeArrowheads="1"/>
          </p:cNvSpPr>
          <p:nvPr/>
        </p:nvSpPr>
        <p:spPr bwMode="auto">
          <a:xfrm>
            <a:off x="287338" y="2018271"/>
            <a:ext cx="23764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b="1" dirty="0">
                <a:ea typeface="ＭＳ Ｐゴシック" panose="020B0600070205080204" pitchFamily="34" charset="-128"/>
              </a:rPr>
              <a:t>Location:   </a:t>
            </a:r>
            <a:r>
              <a:rPr lang="en-GB" altLang="en-US" dirty="0">
                <a:ea typeface="ＭＳ Ｐゴシック" panose="020B0600070205080204" pitchFamily="34" charset="-128"/>
              </a:rPr>
              <a:t>northwest of Chengdu, the capital of Sichuan Province, China</a:t>
            </a:r>
          </a:p>
        </p:txBody>
      </p:sp>
      <p:sp>
        <p:nvSpPr>
          <p:cNvPr id="12292" name="Rectangle 2">
            <a:extLst>
              <a:ext uri="{FF2B5EF4-FFF2-40B4-BE49-F238E27FC236}">
                <a16:creationId xmlns:a16="http://schemas.microsoft.com/office/drawing/2014/main" id="{103532C7-6561-4531-B623-BD85C517F0FC}"/>
              </a:ext>
            </a:extLst>
          </p:cNvPr>
          <p:cNvSpPr>
            <a:spLocks noGrp="1" noChangeArrowheads="1"/>
          </p:cNvSpPr>
          <p:nvPr>
            <p:ph type="title"/>
          </p:nvPr>
        </p:nvSpPr>
        <p:spPr/>
        <p:txBody>
          <a:bodyPr/>
          <a:lstStyle/>
          <a:p>
            <a:pPr eaLnBrk="1" hangingPunct="1"/>
            <a:r>
              <a:rPr lang="en-GB" altLang="en-US" dirty="0"/>
              <a:t>Sichuan earthquake, China 2008</a:t>
            </a:r>
          </a:p>
        </p:txBody>
      </p:sp>
      <p:sp>
        <p:nvSpPr>
          <p:cNvPr id="12293" name="Text Box 6">
            <a:extLst>
              <a:ext uri="{FF2B5EF4-FFF2-40B4-BE49-F238E27FC236}">
                <a16:creationId xmlns:a16="http://schemas.microsoft.com/office/drawing/2014/main" id="{1E5EECC4-7CA3-41B8-895A-84FDCFD0D1A2}"/>
              </a:ext>
            </a:extLst>
          </p:cNvPr>
          <p:cNvSpPr txBox="1">
            <a:spLocks noChangeArrowheads="1"/>
          </p:cNvSpPr>
          <p:nvPr/>
        </p:nvSpPr>
        <p:spPr bwMode="auto">
          <a:xfrm>
            <a:off x="215900" y="880033"/>
            <a:ext cx="864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ea typeface="ＭＳ Ｐゴシック" panose="020B0600070205080204" pitchFamily="34" charset="-128"/>
            </a:endParaRPr>
          </a:p>
        </p:txBody>
      </p:sp>
      <p:sp>
        <p:nvSpPr>
          <p:cNvPr id="261131" name="Rectangle 11">
            <a:extLst>
              <a:ext uri="{FF2B5EF4-FFF2-40B4-BE49-F238E27FC236}">
                <a16:creationId xmlns:a16="http://schemas.microsoft.com/office/drawing/2014/main" id="{42827326-BA3B-4AAD-ABB0-575CC115B239}"/>
              </a:ext>
            </a:extLst>
          </p:cNvPr>
          <p:cNvSpPr>
            <a:spLocks noChangeArrowheads="1"/>
          </p:cNvSpPr>
          <p:nvPr/>
        </p:nvSpPr>
        <p:spPr bwMode="auto">
          <a:xfrm>
            <a:off x="4608513" y="5235575"/>
            <a:ext cx="4284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b="1" dirty="0"/>
              <a:t>Deaths: </a:t>
            </a:r>
            <a:r>
              <a:rPr lang="en-GB" altLang="en-US" dirty="0"/>
              <a:t>68,712 people (18,000 still listed as missing)</a:t>
            </a:r>
          </a:p>
        </p:txBody>
      </p:sp>
      <p:sp>
        <p:nvSpPr>
          <p:cNvPr id="261133" name="Rectangle 13">
            <a:extLst>
              <a:ext uri="{FF2B5EF4-FFF2-40B4-BE49-F238E27FC236}">
                <a16:creationId xmlns:a16="http://schemas.microsoft.com/office/drawing/2014/main" id="{97217767-C159-4173-9194-66077FF80A86}"/>
              </a:ext>
            </a:extLst>
          </p:cNvPr>
          <p:cNvSpPr>
            <a:spLocks noChangeArrowheads="1"/>
          </p:cNvSpPr>
          <p:nvPr/>
        </p:nvSpPr>
        <p:spPr bwMode="auto">
          <a:xfrm>
            <a:off x="287338" y="807008"/>
            <a:ext cx="2413000" cy="865188"/>
          </a:xfrm>
          <a:prstGeom prst="rect">
            <a:avLst/>
          </a:prstGeom>
          <a:solidFill>
            <a:srgbClr val="B80303"/>
          </a:solidFill>
          <a:ln w="9525" algn="ctr">
            <a:noFill/>
            <a:miter lim="800000"/>
            <a:headEnd/>
            <a:tailEnd/>
          </a:ln>
          <a:effectLst>
            <a:outerShdw blurRad="50800" dist="50800" dir="5400000" algn="ctr" rotWithShape="0">
              <a:srgbClr val="000000">
                <a:alpha val="99000"/>
              </a:srgbClr>
            </a:outerShdw>
          </a:effectLst>
        </p:spPr>
        <p:txBody>
          <a:bodyPr anchor="ctr">
            <a:spAutoFit/>
          </a:bodyPr>
          <a:lstStyle/>
          <a:p>
            <a:pPr>
              <a:defRPr/>
            </a:pPr>
            <a:endParaRPr lang="en-US">
              <a:latin typeface="Arial" charset="0"/>
              <a:cs typeface="Arial" charset="0"/>
            </a:endParaRPr>
          </a:p>
        </p:txBody>
      </p:sp>
      <p:sp>
        <p:nvSpPr>
          <p:cNvPr id="12296" name="Rectangle 14">
            <a:extLst>
              <a:ext uri="{FF2B5EF4-FFF2-40B4-BE49-F238E27FC236}">
                <a16:creationId xmlns:a16="http://schemas.microsoft.com/office/drawing/2014/main" id="{A340B726-795B-4697-B1DB-74CD38FEF919}"/>
              </a:ext>
            </a:extLst>
          </p:cNvPr>
          <p:cNvSpPr>
            <a:spLocks noChangeArrowheads="1"/>
          </p:cNvSpPr>
          <p:nvPr/>
        </p:nvSpPr>
        <p:spPr bwMode="auto">
          <a:xfrm>
            <a:off x="341313" y="829233"/>
            <a:ext cx="2305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b="1" dirty="0">
                <a:solidFill>
                  <a:schemeClr val="bg1"/>
                </a:solidFill>
              </a:rPr>
              <a:t>Earthquake Fact File</a:t>
            </a:r>
            <a:endParaRPr lang="en-GB" altLang="en-US" b="1" i="1" dirty="0">
              <a:solidFill>
                <a:schemeClr val="bg1"/>
              </a:solidFill>
            </a:endParaRPr>
          </a:p>
        </p:txBody>
      </p:sp>
      <p:sp>
        <p:nvSpPr>
          <p:cNvPr id="261135" name="Rectangle 15">
            <a:extLst>
              <a:ext uri="{FF2B5EF4-FFF2-40B4-BE49-F238E27FC236}">
                <a16:creationId xmlns:a16="http://schemas.microsoft.com/office/drawing/2014/main" id="{E5A3C753-4EB7-4625-8E4E-9C397FE9D111}"/>
              </a:ext>
            </a:extLst>
          </p:cNvPr>
          <p:cNvSpPr>
            <a:spLocks noChangeArrowheads="1"/>
          </p:cNvSpPr>
          <p:nvPr/>
        </p:nvSpPr>
        <p:spPr bwMode="auto">
          <a:xfrm>
            <a:off x="287338" y="4664075"/>
            <a:ext cx="3049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b="1"/>
              <a:t>Date: </a:t>
            </a:r>
            <a:r>
              <a:rPr lang="en-GB" altLang="en-US"/>
              <a:t>May 12th 2008</a:t>
            </a:r>
          </a:p>
        </p:txBody>
      </p:sp>
      <p:sp>
        <p:nvSpPr>
          <p:cNvPr id="261136" name="Rectangle 16">
            <a:extLst>
              <a:ext uri="{FF2B5EF4-FFF2-40B4-BE49-F238E27FC236}">
                <a16:creationId xmlns:a16="http://schemas.microsoft.com/office/drawing/2014/main" id="{E7D006E1-A499-4905-B1DE-C18200545916}"/>
              </a:ext>
            </a:extLst>
          </p:cNvPr>
          <p:cNvSpPr>
            <a:spLocks noChangeArrowheads="1"/>
          </p:cNvSpPr>
          <p:nvPr/>
        </p:nvSpPr>
        <p:spPr bwMode="auto">
          <a:xfrm>
            <a:off x="287338" y="5235575"/>
            <a:ext cx="367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b="1"/>
              <a:t>Time: </a:t>
            </a:r>
            <a:r>
              <a:rPr lang="en-GB" altLang="en-US"/>
              <a:t>2:28pm (local time)</a:t>
            </a:r>
          </a:p>
        </p:txBody>
      </p:sp>
      <p:sp>
        <p:nvSpPr>
          <p:cNvPr id="261137" name="Rectangle 17">
            <a:extLst>
              <a:ext uri="{FF2B5EF4-FFF2-40B4-BE49-F238E27FC236}">
                <a16:creationId xmlns:a16="http://schemas.microsoft.com/office/drawing/2014/main" id="{038C4564-A116-4271-BF8A-6B856A55A2B4}"/>
              </a:ext>
            </a:extLst>
          </p:cNvPr>
          <p:cNvSpPr>
            <a:spLocks noChangeArrowheads="1"/>
          </p:cNvSpPr>
          <p:nvPr/>
        </p:nvSpPr>
        <p:spPr bwMode="auto">
          <a:xfrm>
            <a:off x="4608513" y="4664075"/>
            <a:ext cx="3910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b="1"/>
              <a:t>Magnitude: </a:t>
            </a:r>
            <a:r>
              <a:rPr lang="en-GB" altLang="en-US"/>
              <a:t>7.9 magnitude </a:t>
            </a:r>
          </a:p>
        </p:txBody>
      </p:sp>
      <p:pic>
        <p:nvPicPr>
          <p:cNvPr id="12300" name="Picture 19" descr="Sichuan Earthquake">
            <a:extLst>
              <a:ext uri="{FF2B5EF4-FFF2-40B4-BE49-F238E27FC236}">
                <a16:creationId xmlns:a16="http://schemas.microsoft.com/office/drawing/2014/main" id="{5B79F4FD-B93D-431E-BAF5-3A5612D05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807008"/>
            <a:ext cx="6024562" cy="3594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9">
            <a:hlinkClick r:id="" action="ppaction://hlinkshowjump?jump=nextslide"/>
            <a:extLst>
              <a:ext uri="{FF2B5EF4-FFF2-40B4-BE49-F238E27FC236}">
                <a16:creationId xmlns:a16="http://schemas.microsoft.com/office/drawing/2014/main" id="{F95546BA-E225-41DF-8B7F-31F5BCDC769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11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113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11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113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11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38" grpId="0" animBg="1"/>
      <p:bldP spid="261124" grpId="0"/>
      <p:bldP spid="261131" grpId="0"/>
      <p:bldP spid="261135" grpId="0"/>
      <p:bldP spid="261136" grpId="0"/>
      <p:bldP spid="2611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8B7E6854-CF1B-4CE1-A33D-E982202CF494}"/>
              </a:ext>
            </a:extLst>
          </p:cNvPr>
          <p:cNvSpPr>
            <a:spLocks noGrp="1" noChangeArrowheads="1"/>
          </p:cNvSpPr>
          <p:nvPr>
            <p:ph type="title"/>
          </p:nvPr>
        </p:nvSpPr>
        <p:spPr>
          <a:noFill/>
        </p:spPr>
        <p:txBody>
          <a:bodyPr/>
          <a:lstStyle/>
          <a:p>
            <a:pPr eaLnBrk="1" hangingPunct="1"/>
            <a:r>
              <a:rPr lang="en-GB" altLang="en-US" dirty="0"/>
              <a:t>Impacts of the Sichuan earthquake</a:t>
            </a:r>
            <a:endParaRPr lang="en-US" altLang="en-US" dirty="0"/>
          </a:p>
        </p:txBody>
      </p:sp>
      <p:pic>
        <p:nvPicPr>
          <p:cNvPr id="7" name="Picture 5" descr="flash_icon">
            <a:extLst>
              <a:ext uri="{FF2B5EF4-FFF2-40B4-BE49-F238E27FC236}">
                <a16:creationId xmlns:a16="http://schemas.microsoft.com/office/drawing/2014/main" id="{A2888616-528C-4FED-AFFE-CD90E834D32A}"/>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161105F1-5B4E-484E-8506-AF32E852223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453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10F5F1D-5DF9-48E3-8A55-6CDEC273EF3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3537536-FF75-40D7-9E15-FEFA38886E9A}"/>
              </a:ext>
            </a:extLst>
          </p:cNvPr>
          <p:cNvSpPr>
            <a:spLocks noGrp="1" noChangeArrowheads="1"/>
          </p:cNvSpPr>
          <p:nvPr>
            <p:ph type="title"/>
          </p:nvPr>
        </p:nvSpPr>
        <p:spPr>
          <a:noFill/>
        </p:spPr>
        <p:txBody>
          <a:bodyPr/>
          <a:lstStyle/>
          <a:p>
            <a:pPr eaLnBrk="1" hangingPunct="1"/>
            <a:r>
              <a:rPr lang="en-GB" altLang="en-US" dirty="0"/>
              <a:t>Kobe earthquake, Japan 1995</a:t>
            </a:r>
          </a:p>
        </p:txBody>
      </p:sp>
      <p:sp>
        <p:nvSpPr>
          <p:cNvPr id="267274" name="Rectangle 10">
            <a:extLst>
              <a:ext uri="{FF2B5EF4-FFF2-40B4-BE49-F238E27FC236}">
                <a16:creationId xmlns:a16="http://schemas.microsoft.com/office/drawing/2014/main" id="{0A089DCC-A0D9-4204-B5C1-B2DB2EB0151E}"/>
              </a:ext>
            </a:extLst>
          </p:cNvPr>
          <p:cNvSpPr>
            <a:spLocks noChangeArrowheads="1"/>
          </p:cNvSpPr>
          <p:nvPr/>
        </p:nvSpPr>
        <p:spPr bwMode="auto">
          <a:xfrm>
            <a:off x="287338" y="802295"/>
            <a:ext cx="2413000" cy="865188"/>
          </a:xfrm>
          <a:prstGeom prst="rect">
            <a:avLst/>
          </a:prstGeom>
          <a:solidFill>
            <a:srgbClr val="B80303"/>
          </a:solidFill>
          <a:ln w="9525" algn="ctr">
            <a:noFill/>
            <a:miter lim="800000"/>
            <a:headEnd/>
            <a:tailEnd/>
          </a:ln>
          <a:effectLst>
            <a:outerShdw dist="53882" dir="2700000" algn="ctr" rotWithShape="0">
              <a:srgbClr val="B2B2B2">
                <a:alpha val="50000"/>
              </a:srgbClr>
            </a:outerShdw>
          </a:effectLst>
        </p:spPr>
        <p:txBody>
          <a:bodyPr anchor="ctr">
            <a:spAutoFit/>
          </a:bodyPr>
          <a:lstStyle/>
          <a:p>
            <a:pPr>
              <a:defRPr/>
            </a:pPr>
            <a:endParaRPr lang="en-US">
              <a:latin typeface="Arial" charset="0"/>
              <a:cs typeface="Arial" charset="0"/>
            </a:endParaRPr>
          </a:p>
        </p:txBody>
      </p:sp>
      <p:sp>
        <p:nvSpPr>
          <p:cNvPr id="13316" name="Rectangle 11">
            <a:extLst>
              <a:ext uri="{FF2B5EF4-FFF2-40B4-BE49-F238E27FC236}">
                <a16:creationId xmlns:a16="http://schemas.microsoft.com/office/drawing/2014/main" id="{57A2C9C8-F67F-4DBC-8BA7-63E6A0367B77}"/>
              </a:ext>
            </a:extLst>
          </p:cNvPr>
          <p:cNvSpPr>
            <a:spLocks noChangeArrowheads="1"/>
          </p:cNvSpPr>
          <p:nvPr/>
        </p:nvSpPr>
        <p:spPr bwMode="auto">
          <a:xfrm>
            <a:off x="341313" y="824520"/>
            <a:ext cx="2305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b="1" dirty="0">
                <a:solidFill>
                  <a:schemeClr val="bg1"/>
                </a:solidFill>
              </a:rPr>
              <a:t>Earthquake Fact File</a:t>
            </a:r>
            <a:endParaRPr lang="en-GB" altLang="en-US" b="1" i="1" dirty="0">
              <a:solidFill>
                <a:schemeClr val="bg1"/>
              </a:solidFill>
            </a:endParaRPr>
          </a:p>
        </p:txBody>
      </p:sp>
      <p:sp>
        <p:nvSpPr>
          <p:cNvPr id="267276" name="Rectangle 12">
            <a:extLst>
              <a:ext uri="{FF2B5EF4-FFF2-40B4-BE49-F238E27FC236}">
                <a16:creationId xmlns:a16="http://schemas.microsoft.com/office/drawing/2014/main" id="{A52643E1-9C62-48A7-8D75-85938FE076FE}"/>
              </a:ext>
            </a:extLst>
          </p:cNvPr>
          <p:cNvSpPr>
            <a:spLocks noChangeArrowheads="1"/>
          </p:cNvSpPr>
          <p:nvPr/>
        </p:nvSpPr>
        <p:spPr bwMode="auto">
          <a:xfrm>
            <a:off x="287338" y="1956408"/>
            <a:ext cx="2413000" cy="2411412"/>
          </a:xfrm>
          <a:prstGeom prst="rect">
            <a:avLst/>
          </a:prstGeom>
          <a:solidFill>
            <a:srgbClr val="FDD9D9"/>
          </a:solidFill>
          <a:ln w="9525" algn="ctr">
            <a:noFill/>
            <a:miter lim="800000"/>
            <a:headEnd/>
            <a:tailEnd/>
          </a:ln>
          <a:effectLst/>
        </p:spPr>
        <p:txBody>
          <a:bodyPr anchor="ctr">
            <a:spAutoFit/>
          </a:bodyPr>
          <a:lstStyle/>
          <a:p>
            <a:pPr>
              <a:defRPr/>
            </a:pPr>
            <a:endParaRPr lang="en-US">
              <a:latin typeface="Arial" charset="0"/>
              <a:cs typeface="Arial" charset="0"/>
            </a:endParaRPr>
          </a:p>
        </p:txBody>
      </p:sp>
      <p:sp>
        <p:nvSpPr>
          <p:cNvPr id="267277" name="Text Box 7">
            <a:extLst>
              <a:ext uri="{FF2B5EF4-FFF2-40B4-BE49-F238E27FC236}">
                <a16:creationId xmlns:a16="http://schemas.microsoft.com/office/drawing/2014/main" id="{D06953C9-0F9C-4CB8-9F15-4A907BB777F2}"/>
              </a:ext>
            </a:extLst>
          </p:cNvPr>
          <p:cNvSpPr txBox="1">
            <a:spLocks noChangeArrowheads="1"/>
          </p:cNvSpPr>
          <p:nvPr/>
        </p:nvSpPr>
        <p:spPr bwMode="auto">
          <a:xfrm>
            <a:off x="287338" y="2013558"/>
            <a:ext cx="23764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b="1">
                <a:ea typeface="ＭＳ Ｐゴシック" panose="020B0600070205080204" pitchFamily="34" charset="-128"/>
              </a:rPr>
              <a:t>Location: </a:t>
            </a:r>
            <a:br>
              <a:rPr lang="en-GB" altLang="en-US" b="1">
                <a:ea typeface="ＭＳ Ｐゴシック" panose="020B0600070205080204" pitchFamily="34" charset="-128"/>
              </a:rPr>
            </a:br>
            <a:r>
              <a:rPr lang="en-GB" altLang="en-US">
                <a:ea typeface="ＭＳ Ｐゴシック" panose="020B0600070205080204" pitchFamily="34" charset="-128"/>
              </a:rPr>
              <a:t>20 km from Kobe, the capital of Hy</a:t>
            </a:r>
            <a:r>
              <a:rPr lang="en-GB" altLang="en-US"/>
              <a:t>ō</a:t>
            </a:r>
            <a:r>
              <a:rPr lang="en-GB" altLang="en-US">
                <a:ea typeface="ＭＳ Ｐゴシック" panose="020B0600070205080204" pitchFamily="34" charset="-128"/>
              </a:rPr>
              <a:t>go Prefecture, Japan</a:t>
            </a:r>
          </a:p>
        </p:txBody>
      </p:sp>
      <p:sp>
        <p:nvSpPr>
          <p:cNvPr id="267278" name="Rectangle 14">
            <a:extLst>
              <a:ext uri="{FF2B5EF4-FFF2-40B4-BE49-F238E27FC236}">
                <a16:creationId xmlns:a16="http://schemas.microsoft.com/office/drawing/2014/main" id="{4F28EF40-2F1C-4859-A20F-B448A8EBD2AF}"/>
              </a:ext>
            </a:extLst>
          </p:cNvPr>
          <p:cNvSpPr>
            <a:spLocks noChangeArrowheads="1"/>
          </p:cNvSpPr>
          <p:nvPr/>
        </p:nvSpPr>
        <p:spPr bwMode="auto">
          <a:xfrm>
            <a:off x="4608513" y="5235575"/>
            <a:ext cx="42116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b="1" dirty="0"/>
              <a:t>Deaths: </a:t>
            </a:r>
            <a:r>
              <a:rPr lang="en-GB" altLang="en-US" dirty="0"/>
              <a:t>6,434 people (36,000–40,000 injured).</a:t>
            </a:r>
          </a:p>
        </p:txBody>
      </p:sp>
      <p:sp>
        <p:nvSpPr>
          <p:cNvPr id="267279" name="Rectangle 15">
            <a:extLst>
              <a:ext uri="{FF2B5EF4-FFF2-40B4-BE49-F238E27FC236}">
                <a16:creationId xmlns:a16="http://schemas.microsoft.com/office/drawing/2014/main" id="{4523C07F-150C-49CC-A830-B98DFE2A6570}"/>
              </a:ext>
            </a:extLst>
          </p:cNvPr>
          <p:cNvSpPr>
            <a:spLocks noChangeArrowheads="1"/>
          </p:cNvSpPr>
          <p:nvPr/>
        </p:nvSpPr>
        <p:spPr bwMode="auto">
          <a:xfrm>
            <a:off x="287338" y="4664075"/>
            <a:ext cx="355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b="1"/>
              <a:t>Date: </a:t>
            </a:r>
            <a:r>
              <a:rPr lang="en-GB" altLang="en-US"/>
              <a:t>January 17th 1995</a:t>
            </a:r>
          </a:p>
        </p:txBody>
      </p:sp>
      <p:sp>
        <p:nvSpPr>
          <p:cNvPr id="267280" name="Rectangle 16">
            <a:extLst>
              <a:ext uri="{FF2B5EF4-FFF2-40B4-BE49-F238E27FC236}">
                <a16:creationId xmlns:a16="http://schemas.microsoft.com/office/drawing/2014/main" id="{7D5D0EB4-E9D6-4A94-8314-3C9E2C74B8AA}"/>
              </a:ext>
            </a:extLst>
          </p:cNvPr>
          <p:cNvSpPr>
            <a:spLocks noChangeArrowheads="1"/>
          </p:cNvSpPr>
          <p:nvPr/>
        </p:nvSpPr>
        <p:spPr bwMode="auto">
          <a:xfrm>
            <a:off x="287338" y="5235575"/>
            <a:ext cx="367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b="1"/>
              <a:t>Time: </a:t>
            </a:r>
            <a:r>
              <a:rPr lang="en-GB" altLang="en-US"/>
              <a:t>5:46am (local time)</a:t>
            </a:r>
          </a:p>
        </p:txBody>
      </p:sp>
      <p:sp>
        <p:nvSpPr>
          <p:cNvPr id="267281" name="Rectangle 17">
            <a:extLst>
              <a:ext uri="{FF2B5EF4-FFF2-40B4-BE49-F238E27FC236}">
                <a16:creationId xmlns:a16="http://schemas.microsoft.com/office/drawing/2014/main" id="{2ABFE88A-E6E9-4063-B017-1285C4DBE7F5}"/>
              </a:ext>
            </a:extLst>
          </p:cNvPr>
          <p:cNvSpPr>
            <a:spLocks noChangeArrowheads="1"/>
          </p:cNvSpPr>
          <p:nvPr/>
        </p:nvSpPr>
        <p:spPr bwMode="auto">
          <a:xfrm>
            <a:off x="4608513" y="4664075"/>
            <a:ext cx="3910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b="1"/>
              <a:t>Magnitude: </a:t>
            </a:r>
            <a:r>
              <a:rPr lang="en-GB" altLang="en-US"/>
              <a:t>7.2 magnitude </a:t>
            </a:r>
          </a:p>
        </p:txBody>
      </p:sp>
      <p:pic>
        <p:nvPicPr>
          <p:cNvPr id="13323" name="Picture 18" descr="Kobe Earthquake">
            <a:extLst>
              <a:ext uri="{FF2B5EF4-FFF2-40B4-BE49-F238E27FC236}">
                <a16:creationId xmlns:a16="http://schemas.microsoft.com/office/drawing/2014/main" id="{CCC5869B-4049-4FDE-A6A3-1D3F0A443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800708"/>
            <a:ext cx="6024563" cy="3594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5" name="Picture 19">
            <a:hlinkClick r:id="" action="ppaction://hlinkshowjump?jump=nextslide"/>
            <a:extLst>
              <a:ext uri="{FF2B5EF4-FFF2-40B4-BE49-F238E27FC236}">
                <a16:creationId xmlns:a16="http://schemas.microsoft.com/office/drawing/2014/main" id="{0BA899A2-D3DB-412E-A12B-23E5DBA17C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27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728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728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72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6" grpId="0" animBg="1"/>
      <p:bldP spid="267277" grpId="0"/>
      <p:bldP spid="267278" grpId="0"/>
      <p:bldP spid="267279" grpId="0"/>
      <p:bldP spid="267280" grpId="0"/>
      <p:bldP spid="2672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B5817353-80EA-4BC9-BBE1-F0FECAB2A008}"/>
              </a:ext>
            </a:extLst>
          </p:cNvPr>
          <p:cNvSpPr>
            <a:spLocks noGrp="1" noChangeArrowheads="1"/>
          </p:cNvSpPr>
          <p:nvPr>
            <p:ph type="title"/>
          </p:nvPr>
        </p:nvSpPr>
        <p:spPr>
          <a:noFill/>
        </p:spPr>
        <p:txBody>
          <a:bodyPr/>
          <a:lstStyle/>
          <a:p>
            <a:pPr eaLnBrk="1" hangingPunct="1"/>
            <a:r>
              <a:rPr lang="en-GB" altLang="en-US" dirty="0"/>
              <a:t>Impacts of the Kobe earthquake</a:t>
            </a:r>
            <a:endParaRPr lang="en-US" altLang="en-US" dirty="0"/>
          </a:p>
        </p:txBody>
      </p:sp>
      <p:pic>
        <p:nvPicPr>
          <p:cNvPr id="8" name="Picture 5" descr="flash_icon">
            <a:extLst>
              <a:ext uri="{FF2B5EF4-FFF2-40B4-BE49-F238E27FC236}">
                <a16:creationId xmlns:a16="http://schemas.microsoft.com/office/drawing/2014/main" id="{08B5433C-0346-4FF7-8404-375590D4080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C4370A40-A543-4FDA-A95E-5FBE94E9122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555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C4376A8-39F0-41E0-9D6C-373B453A430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1. Patterns </a:t>
            </a:r>
          </a:p>
          <a:p>
            <a:r>
              <a:rPr lang="en-GB" sz="1600" dirty="0"/>
              <a:t>2. Cause and Effect</a:t>
            </a:r>
          </a:p>
          <a:p>
            <a:r>
              <a:rPr lang="en-GB" sz="1600" dirty="0"/>
              <a:t>4. Systems and System Models</a:t>
            </a:r>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DED6F744-4834-4AEF-92D7-8A39B00F988D}"/>
              </a:ext>
            </a:extLst>
          </p:cNvPr>
          <p:cNvSpPr>
            <a:spLocks noGrp="1" noChangeArrowheads="1"/>
          </p:cNvSpPr>
          <p:nvPr>
            <p:ph type="title"/>
          </p:nvPr>
        </p:nvSpPr>
        <p:spPr>
          <a:xfrm>
            <a:off x="184151" y="93662"/>
            <a:ext cx="7735887" cy="549275"/>
          </a:xfrm>
        </p:spPr>
        <p:txBody>
          <a:bodyPr/>
          <a:lstStyle/>
          <a:p>
            <a:pPr eaLnBrk="1" hangingPunct="1"/>
            <a:r>
              <a:rPr lang="en-GB" altLang="en-US" dirty="0"/>
              <a:t>Comparing impacts: China and Japan</a:t>
            </a:r>
          </a:p>
        </p:txBody>
      </p:sp>
      <p:sp>
        <p:nvSpPr>
          <p:cNvPr id="364549" name="Rectangle 5">
            <a:extLst>
              <a:ext uri="{FF2B5EF4-FFF2-40B4-BE49-F238E27FC236}">
                <a16:creationId xmlns:a16="http://schemas.microsoft.com/office/drawing/2014/main" id="{B08C2110-EC25-4390-B261-9AEF9E7444B9}"/>
              </a:ext>
            </a:extLst>
          </p:cNvPr>
          <p:cNvSpPr>
            <a:spLocks noChangeArrowheads="1"/>
          </p:cNvSpPr>
          <p:nvPr/>
        </p:nvSpPr>
        <p:spPr bwMode="auto">
          <a:xfrm>
            <a:off x="287338" y="2630252"/>
            <a:ext cx="57610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dirty="0"/>
              <a:t>The Kobe earthquake had such severe impacts because the focus was only </a:t>
            </a:r>
          </a:p>
          <a:p>
            <a:pPr eaLnBrk="1" hangingPunct="1"/>
            <a:r>
              <a:rPr lang="en-GB" altLang="en-US" dirty="0"/>
              <a:t>30</a:t>
            </a:r>
            <a:r>
              <a:rPr lang="en-GB" altLang="en-US" sz="1000" dirty="0"/>
              <a:t> </a:t>
            </a:r>
            <a:r>
              <a:rPr lang="en-GB" altLang="en-US" dirty="0"/>
              <a:t>km below the Earth’s surface and situated close to Kobe, a very densely populated city. The devastation occurred in spite of high quality building design, seen by Japan as a necessity due to its location near three plate boundaries.</a:t>
            </a:r>
          </a:p>
        </p:txBody>
      </p:sp>
      <p:sp>
        <p:nvSpPr>
          <p:cNvPr id="14341" name="Rectangle 6">
            <a:extLst>
              <a:ext uri="{FF2B5EF4-FFF2-40B4-BE49-F238E27FC236}">
                <a16:creationId xmlns:a16="http://schemas.microsoft.com/office/drawing/2014/main" id="{FD0F9E97-29AA-4865-B96D-798595DEE2C0}"/>
              </a:ext>
            </a:extLst>
          </p:cNvPr>
          <p:cNvSpPr>
            <a:spLocks noChangeArrowheads="1"/>
          </p:cNvSpPr>
          <p:nvPr/>
        </p:nvSpPr>
        <p:spPr bwMode="auto">
          <a:xfrm>
            <a:off x="287338" y="764704"/>
            <a:ext cx="86058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Sichuan earthquake had such a severe impact due primarily to the magnitude of the earthquake. The Chinese government’s rapid response was widely praised, but experts blamed poor quality design and construction of buildings.</a:t>
            </a:r>
          </a:p>
        </p:txBody>
      </p:sp>
      <p:sp>
        <p:nvSpPr>
          <p:cNvPr id="364551" name="AutoShape 7">
            <a:extLst>
              <a:ext uri="{FF2B5EF4-FFF2-40B4-BE49-F238E27FC236}">
                <a16:creationId xmlns:a16="http://schemas.microsoft.com/office/drawing/2014/main" id="{0B7A6060-1E95-4937-8F6D-68C568D3B765}"/>
              </a:ext>
            </a:extLst>
          </p:cNvPr>
          <p:cNvSpPr>
            <a:spLocks noChangeArrowheads="1"/>
          </p:cNvSpPr>
          <p:nvPr/>
        </p:nvSpPr>
        <p:spPr bwMode="auto">
          <a:xfrm>
            <a:off x="1439863" y="5949280"/>
            <a:ext cx="6264275" cy="464220"/>
          </a:xfrm>
          <a:prstGeom prst="roundRect">
            <a:avLst>
              <a:gd name="adj" fmla="val 0"/>
            </a:avLst>
          </a:prstGeom>
          <a:solidFill>
            <a:srgbClr val="FDD9D9"/>
          </a:solidFill>
          <a:ln>
            <a:noFill/>
          </a:ln>
        </p:spPr>
        <p:txBody>
          <a:bodyPr anchor="ctr">
            <a:no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endParaRPr lang="en-US" altLang="en-US"/>
          </a:p>
        </p:txBody>
      </p:sp>
      <p:sp>
        <p:nvSpPr>
          <p:cNvPr id="364552" name="Text Box 8">
            <a:extLst>
              <a:ext uri="{FF2B5EF4-FFF2-40B4-BE49-F238E27FC236}">
                <a16:creationId xmlns:a16="http://schemas.microsoft.com/office/drawing/2014/main" id="{9D8730FB-D7A7-4C60-9C38-86DF1125AD0B}"/>
              </a:ext>
            </a:extLst>
          </p:cNvPr>
          <p:cNvSpPr txBox="1">
            <a:spLocks noChangeArrowheads="1"/>
          </p:cNvSpPr>
          <p:nvPr/>
        </p:nvSpPr>
        <p:spPr bwMode="auto">
          <a:xfrm>
            <a:off x="755650" y="5956300"/>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dirty="0">
                <a:solidFill>
                  <a:srgbClr val="000066"/>
                </a:solidFill>
              </a:rPr>
              <a:t>How might earthquakes be better managed?</a:t>
            </a:r>
          </a:p>
        </p:txBody>
      </p:sp>
      <p:pic>
        <p:nvPicPr>
          <p:cNvPr id="14345" name="Picture 12" descr="2494564230_45300b57d3_o">
            <a:extLst>
              <a:ext uri="{FF2B5EF4-FFF2-40B4-BE49-F238E27FC236}">
                <a16:creationId xmlns:a16="http://schemas.microsoft.com/office/drawing/2014/main" id="{D89BC223-6580-4CFC-8722-1BD713D2C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813" y="2746375"/>
            <a:ext cx="2746375" cy="284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notes_icon">
            <a:extLst>
              <a:ext uri="{FF2B5EF4-FFF2-40B4-BE49-F238E27FC236}">
                <a16:creationId xmlns:a16="http://schemas.microsoft.com/office/drawing/2014/main" id="{D6537D04-29F5-4A04-82AB-AE30E418BAD5}"/>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2" name="Picture 19">
            <a:hlinkClick r:id="" action="ppaction://hlinkshowjump?jump=nextslide"/>
            <a:extLst>
              <a:ext uri="{FF2B5EF4-FFF2-40B4-BE49-F238E27FC236}">
                <a16:creationId xmlns:a16="http://schemas.microsoft.com/office/drawing/2014/main" id="{5921A169-2D33-46B0-8360-C4BCC215FDC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45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45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p:bldP spid="364551" grpId="0" animBg="1"/>
      <p:bldP spid="36455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a:extLst>
              <a:ext uri="{FF2B5EF4-FFF2-40B4-BE49-F238E27FC236}">
                <a16:creationId xmlns:a16="http://schemas.microsoft.com/office/drawing/2014/main" id="{684056A8-EC4B-4D4C-85D9-1A0CE59A8EA9}"/>
              </a:ext>
            </a:extLst>
          </p:cNvPr>
          <p:cNvSpPr>
            <a:spLocks noGrp="1" noChangeArrowheads="1"/>
          </p:cNvSpPr>
          <p:nvPr>
            <p:ph type="title"/>
          </p:nvPr>
        </p:nvSpPr>
        <p:spPr/>
        <p:txBody>
          <a:bodyPr/>
          <a:lstStyle/>
          <a:p>
            <a:pPr eaLnBrk="1" hangingPunct="1"/>
            <a:r>
              <a:rPr lang="en-GB" altLang="en-US" dirty="0"/>
              <a:t>Tsunamis</a:t>
            </a:r>
          </a:p>
        </p:txBody>
      </p:sp>
      <p:pic>
        <p:nvPicPr>
          <p:cNvPr id="7" name="Picture 5" descr="flash_icon">
            <a:extLst>
              <a:ext uri="{FF2B5EF4-FFF2-40B4-BE49-F238E27FC236}">
                <a16:creationId xmlns:a16="http://schemas.microsoft.com/office/drawing/2014/main" id="{279B4FE3-7751-4D0A-9E5B-271539588199}"/>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017C602C-EFF7-47CC-97D7-9BE71928E73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6C518027-1453-4656-8929-73380663A00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658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1B32FC3-437D-4424-892C-C9815795C30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BD3AE2B-41E7-4AC3-874C-A0EDEF9D7CF7}"/>
              </a:ext>
            </a:extLst>
          </p:cNvPr>
          <p:cNvSpPr>
            <a:spLocks noGrp="1" noChangeArrowheads="1"/>
          </p:cNvSpPr>
          <p:nvPr>
            <p:ph type="title"/>
          </p:nvPr>
        </p:nvSpPr>
        <p:spPr/>
        <p:txBody>
          <a:bodyPr/>
          <a:lstStyle/>
          <a:p>
            <a:pPr eaLnBrk="1" hangingPunct="1"/>
            <a:r>
              <a:rPr lang="en-GB" altLang="en-US" dirty="0"/>
              <a:t>Indian Ocean tsunami 2004</a:t>
            </a:r>
          </a:p>
        </p:txBody>
      </p:sp>
      <p:pic>
        <p:nvPicPr>
          <p:cNvPr id="7" name="Picture 5" descr="flash_icon">
            <a:extLst>
              <a:ext uri="{FF2B5EF4-FFF2-40B4-BE49-F238E27FC236}">
                <a16:creationId xmlns:a16="http://schemas.microsoft.com/office/drawing/2014/main" id="{54E9918A-C4EA-4A89-AF53-10572CB6C588}"/>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3AF8E3E8-C74E-48F5-A802-81646693D65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760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224D4EF1-E288-4EBE-9BC4-D67A1BC1FB6E}"/>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344BDFDD-2CF4-4279-B1C8-3DD7FF5FF1CF}"/>
              </a:ext>
            </a:extLst>
          </p:cNvPr>
          <p:cNvSpPr>
            <a:spLocks noGrp="1" noChangeArrowheads="1"/>
          </p:cNvSpPr>
          <p:nvPr>
            <p:ph type="title"/>
          </p:nvPr>
        </p:nvSpPr>
        <p:spPr/>
        <p:txBody>
          <a:bodyPr/>
          <a:lstStyle/>
          <a:p>
            <a:pPr eaLnBrk="1" hangingPunct="1"/>
            <a:r>
              <a:rPr lang="en-GB" altLang="en-US" dirty="0"/>
              <a:t>Physical impact</a:t>
            </a:r>
          </a:p>
        </p:txBody>
      </p:sp>
      <p:pic>
        <p:nvPicPr>
          <p:cNvPr id="7" name="Picture 5" descr="flash_icon">
            <a:extLst>
              <a:ext uri="{FF2B5EF4-FFF2-40B4-BE49-F238E27FC236}">
                <a16:creationId xmlns:a16="http://schemas.microsoft.com/office/drawing/2014/main" id="{18E4AD1E-22B0-44C4-9850-57C5D8D7C120}"/>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DAE0A10E-E89B-44FF-A24C-EC698C5415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863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B87360C-D6BC-4C37-AAD0-83AA5998635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90" name="Rectangle 6">
            <a:extLst>
              <a:ext uri="{FF2B5EF4-FFF2-40B4-BE49-F238E27FC236}">
                <a16:creationId xmlns:a16="http://schemas.microsoft.com/office/drawing/2014/main" id="{D8572A30-7447-46FF-A820-2463BD4B5F6B}"/>
              </a:ext>
            </a:extLst>
          </p:cNvPr>
          <p:cNvSpPr>
            <a:spLocks noChangeArrowheads="1"/>
          </p:cNvSpPr>
          <p:nvPr/>
        </p:nvSpPr>
        <p:spPr bwMode="auto">
          <a:xfrm>
            <a:off x="287338" y="3418913"/>
            <a:ext cx="4645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dirty="0"/>
              <a:t>The </a:t>
            </a:r>
            <a:r>
              <a:rPr lang="en-GB" altLang="en-US" b="1" dirty="0">
                <a:solidFill>
                  <a:srgbClr val="B80303"/>
                </a:solidFill>
              </a:rPr>
              <a:t>World Bank</a:t>
            </a:r>
            <a:r>
              <a:rPr lang="en-GB" altLang="en-US" dirty="0">
                <a:solidFill>
                  <a:srgbClr val="B80303"/>
                </a:solidFill>
              </a:rPr>
              <a:t> </a:t>
            </a:r>
            <a:r>
              <a:rPr lang="en-GB" altLang="en-US" dirty="0"/>
              <a:t>estimated that Sri Lanka alone would need </a:t>
            </a:r>
          </a:p>
          <a:p>
            <a:pPr eaLnBrk="1" hangingPunct="1"/>
            <a:r>
              <a:rPr lang="en-GB" altLang="en-US" dirty="0"/>
              <a:t>$1.5 billion to rebuild housing, transport links and local industries and infrastructure.</a:t>
            </a:r>
          </a:p>
        </p:txBody>
      </p:sp>
      <p:sp>
        <p:nvSpPr>
          <p:cNvPr id="15364" name="Rectangle 2">
            <a:extLst>
              <a:ext uri="{FF2B5EF4-FFF2-40B4-BE49-F238E27FC236}">
                <a16:creationId xmlns:a16="http://schemas.microsoft.com/office/drawing/2014/main" id="{3843CFAF-22F1-4BCB-8C07-D4C43DE39C4D}"/>
              </a:ext>
            </a:extLst>
          </p:cNvPr>
          <p:cNvSpPr>
            <a:spLocks noGrp="1" noChangeArrowheads="1"/>
          </p:cNvSpPr>
          <p:nvPr>
            <p:ph type="title"/>
          </p:nvPr>
        </p:nvSpPr>
        <p:spPr/>
        <p:txBody>
          <a:bodyPr/>
          <a:lstStyle/>
          <a:p>
            <a:pPr eaLnBrk="1" hangingPunct="1"/>
            <a:r>
              <a:rPr lang="en-GB" altLang="en-US" dirty="0"/>
              <a:t>Social and economic impact</a:t>
            </a:r>
          </a:p>
        </p:txBody>
      </p:sp>
      <p:sp>
        <p:nvSpPr>
          <p:cNvPr id="15365" name="Rectangle 4">
            <a:extLst>
              <a:ext uri="{FF2B5EF4-FFF2-40B4-BE49-F238E27FC236}">
                <a16:creationId xmlns:a16="http://schemas.microsoft.com/office/drawing/2014/main" id="{7811A850-AE12-49B6-A43C-64682B6C7D82}"/>
              </a:ext>
            </a:extLst>
          </p:cNvPr>
          <p:cNvSpPr>
            <a:spLocks noChangeArrowheads="1"/>
          </p:cNvSpPr>
          <p:nvPr/>
        </p:nvSpPr>
        <p:spPr bwMode="auto">
          <a:xfrm>
            <a:off x="287338" y="764704"/>
            <a:ext cx="860583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tsunami caused devastation all across the Indian Ocean, destroying homes, businesses, schools, hospitals and other infrastructure. Local industries, particularly fishing, plantation farms and tourism were badly hit, damaging economies. Roads were destroyed and the coastal railway in Sri Lanka was wrecked.</a:t>
            </a:r>
          </a:p>
        </p:txBody>
      </p:sp>
      <p:sp>
        <p:nvSpPr>
          <p:cNvPr id="374792" name="AutoShape 8">
            <a:extLst>
              <a:ext uri="{FF2B5EF4-FFF2-40B4-BE49-F238E27FC236}">
                <a16:creationId xmlns:a16="http://schemas.microsoft.com/office/drawing/2014/main" id="{21401AD2-2590-4F80-853F-656D16873AD2}"/>
              </a:ext>
            </a:extLst>
          </p:cNvPr>
          <p:cNvSpPr>
            <a:spLocks noChangeArrowheads="1"/>
          </p:cNvSpPr>
          <p:nvPr/>
        </p:nvSpPr>
        <p:spPr bwMode="auto">
          <a:xfrm>
            <a:off x="1584325" y="5676900"/>
            <a:ext cx="5940425" cy="938213"/>
          </a:xfrm>
          <a:prstGeom prst="roundRect">
            <a:avLst>
              <a:gd name="adj" fmla="val 0"/>
            </a:avLst>
          </a:prstGeom>
          <a:solidFill>
            <a:srgbClr val="FDD9D9"/>
          </a:solidFill>
          <a:ln>
            <a:noFill/>
          </a:ln>
        </p:spPr>
        <p:txBody>
          <a:bodyPr anchor="ct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endParaRPr lang="en-US" altLang="en-US"/>
          </a:p>
        </p:txBody>
      </p:sp>
      <p:sp>
        <p:nvSpPr>
          <p:cNvPr id="374793" name="Text Box 9">
            <a:extLst>
              <a:ext uri="{FF2B5EF4-FFF2-40B4-BE49-F238E27FC236}">
                <a16:creationId xmlns:a16="http://schemas.microsoft.com/office/drawing/2014/main" id="{E42C77CB-BDF2-4BAC-B852-76987424A5E7}"/>
              </a:ext>
            </a:extLst>
          </p:cNvPr>
          <p:cNvSpPr txBox="1">
            <a:spLocks noChangeArrowheads="1"/>
          </p:cNvSpPr>
          <p:nvPr/>
        </p:nvSpPr>
        <p:spPr bwMode="auto">
          <a:xfrm>
            <a:off x="1568450" y="5729288"/>
            <a:ext cx="5991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solidFill>
                  <a:srgbClr val="000066"/>
                </a:solidFill>
              </a:rPr>
              <a:t>What other impacts did the tsunami have? How was the tsunami managed?</a:t>
            </a:r>
          </a:p>
        </p:txBody>
      </p:sp>
      <p:pic>
        <p:nvPicPr>
          <p:cNvPr id="374797" name="Picture 13" descr="2947100301_a8efc92cb0_o">
            <a:extLst>
              <a:ext uri="{FF2B5EF4-FFF2-40B4-BE49-F238E27FC236}">
                <a16:creationId xmlns:a16="http://schemas.microsoft.com/office/drawing/2014/main" id="{0248D22E-ABE6-4E59-ACA4-EFEC695E6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2930525"/>
            <a:ext cx="3630612" cy="25955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Picture 5" descr="notes_icon">
            <a:extLst>
              <a:ext uri="{FF2B5EF4-FFF2-40B4-BE49-F238E27FC236}">
                <a16:creationId xmlns:a16="http://schemas.microsoft.com/office/drawing/2014/main" id="{1A1C34FB-9506-4BA5-940B-84E6615C3447}"/>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750CADC5-0759-4072-985F-7F3ADAC846D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7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47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47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47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p:bldP spid="374792" grpId="0" animBg="1"/>
      <p:bldP spid="3747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D3120E86-7C8F-4E4B-84D9-6568225DD78C}"/>
              </a:ext>
            </a:extLst>
          </p:cNvPr>
          <p:cNvSpPr>
            <a:spLocks noGrp="1" noChangeArrowheads="1"/>
          </p:cNvSpPr>
          <p:nvPr>
            <p:ph type="title"/>
          </p:nvPr>
        </p:nvSpPr>
        <p:spPr/>
        <p:txBody>
          <a:bodyPr/>
          <a:lstStyle/>
          <a:p>
            <a:pPr eaLnBrk="1" hangingPunct="1"/>
            <a:r>
              <a:rPr lang="en-GB" altLang="en-US" dirty="0"/>
              <a:t>Managing earthquakes</a:t>
            </a:r>
          </a:p>
        </p:txBody>
      </p:sp>
      <p:pic>
        <p:nvPicPr>
          <p:cNvPr id="282641" name="Picture 17" descr="Supri Suharjoto_shutterstock_1423064">
            <a:extLst>
              <a:ext uri="{FF2B5EF4-FFF2-40B4-BE49-F238E27FC236}">
                <a16:creationId xmlns:a16="http://schemas.microsoft.com/office/drawing/2014/main" id="{97123DAE-CFEE-4401-A5A5-421E53B20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3573463"/>
            <a:ext cx="3181350" cy="24479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101" name="Text Box 3">
            <a:extLst>
              <a:ext uri="{FF2B5EF4-FFF2-40B4-BE49-F238E27FC236}">
                <a16:creationId xmlns:a16="http://schemas.microsoft.com/office/drawing/2014/main" id="{A5489452-57E7-4433-BCD8-C0D7F7C77A7C}"/>
              </a:ext>
            </a:extLst>
          </p:cNvPr>
          <p:cNvSpPr txBox="1">
            <a:spLocks noChangeArrowheads="1"/>
          </p:cNvSpPr>
          <p:nvPr/>
        </p:nvSpPr>
        <p:spPr bwMode="auto">
          <a:xfrm>
            <a:off x="287338" y="764704"/>
            <a:ext cx="8316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There are four main ways of managing earthquakes:</a:t>
            </a:r>
          </a:p>
        </p:txBody>
      </p:sp>
      <p:sp>
        <p:nvSpPr>
          <p:cNvPr id="282628" name="Text Box 4">
            <a:extLst>
              <a:ext uri="{FF2B5EF4-FFF2-40B4-BE49-F238E27FC236}">
                <a16:creationId xmlns:a16="http://schemas.microsoft.com/office/drawing/2014/main" id="{FD969408-28FE-4A7E-9569-D01D8AFEA9C6}"/>
              </a:ext>
            </a:extLst>
          </p:cNvPr>
          <p:cNvSpPr txBox="1">
            <a:spLocks noChangeArrowheads="1"/>
          </p:cNvSpPr>
          <p:nvPr/>
        </p:nvSpPr>
        <p:spPr bwMode="auto">
          <a:xfrm>
            <a:off x="287338" y="1251653"/>
            <a:ext cx="8172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b="1" dirty="0"/>
              <a:t>technology:</a:t>
            </a:r>
            <a:r>
              <a:rPr lang="en-GB" altLang="en-US" dirty="0"/>
              <a:t> in the 1970s it was hoped that technology and engineering skills could control earthquakes, but seismic activity still proves impossible to control</a:t>
            </a:r>
          </a:p>
        </p:txBody>
      </p:sp>
      <p:sp>
        <p:nvSpPr>
          <p:cNvPr id="282629" name="Text Box 5">
            <a:extLst>
              <a:ext uri="{FF2B5EF4-FFF2-40B4-BE49-F238E27FC236}">
                <a16:creationId xmlns:a16="http://schemas.microsoft.com/office/drawing/2014/main" id="{E1DF7FB7-C334-44CE-A584-B134ED9295EF}"/>
              </a:ext>
            </a:extLst>
          </p:cNvPr>
          <p:cNvSpPr txBox="1">
            <a:spLocks noChangeArrowheads="1"/>
          </p:cNvSpPr>
          <p:nvPr/>
        </p:nvSpPr>
        <p:spPr bwMode="auto">
          <a:xfrm>
            <a:off x="287338" y="2481731"/>
            <a:ext cx="8677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b="1"/>
              <a:t>reduce vulnerability:</a:t>
            </a:r>
            <a:r>
              <a:rPr lang="en-GB" altLang="en-US"/>
              <a:t> this can be done by building expensive earthquake-proof buildings and infrastructure </a:t>
            </a:r>
          </a:p>
        </p:txBody>
      </p:sp>
      <p:sp>
        <p:nvSpPr>
          <p:cNvPr id="282630" name="Text Box 6">
            <a:extLst>
              <a:ext uri="{FF2B5EF4-FFF2-40B4-BE49-F238E27FC236}">
                <a16:creationId xmlns:a16="http://schemas.microsoft.com/office/drawing/2014/main" id="{976E0B71-A146-4678-A758-936F4CA1F484}"/>
              </a:ext>
            </a:extLst>
          </p:cNvPr>
          <p:cNvSpPr txBox="1">
            <a:spLocks noChangeArrowheads="1"/>
          </p:cNvSpPr>
          <p:nvPr/>
        </p:nvSpPr>
        <p:spPr bwMode="auto">
          <a:xfrm>
            <a:off x="287338" y="4941888"/>
            <a:ext cx="5292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b="1" dirty="0"/>
              <a:t>modify the loss:</a:t>
            </a:r>
            <a:r>
              <a:rPr lang="en-GB" altLang="en-US" dirty="0"/>
              <a:t> </a:t>
            </a:r>
            <a:r>
              <a:rPr lang="en-GB" altLang="en-US" b="1" dirty="0">
                <a:solidFill>
                  <a:srgbClr val="B80303"/>
                </a:solidFill>
              </a:rPr>
              <a:t>seismologists</a:t>
            </a:r>
            <a:r>
              <a:rPr lang="en-GB" altLang="en-US" dirty="0"/>
              <a:t> work with insurance companies to calculate risk and cost premiums.</a:t>
            </a:r>
          </a:p>
        </p:txBody>
      </p:sp>
      <p:sp>
        <p:nvSpPr>
          <p:cNvPr id="282635" name="Text Box 11">
            <a:extLst>
              <a:ext uri="{FF2B5EF4-FFF2-40B4-BE49-F238E27FC236}">
                <a16:creationId xmlns:a16="http://schemas.microsoft.com/office/drawing/2014/main" id="{6F008B2C-29EB-4E82-BB26-A5EBB3535641}"/>
              </a:ext>
            </a:extLst>
          </p:cNvPr>
          <p:cNvSpPr txBox="1">
            <a:spLocks noChangeArrowheads="1"/>
          </p:cNvSpPr>
          <p:nvPr/>
        </p:nvSpPr>
        <p:spPr bwMode="auto">
          <a:xfrm>
            <a:off x="287338" y="3342477"/>
            <a:ext cx="5329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b="1"/>
              <a:t>improved prediction:</a:t>
            </a:r>
            <a:r>
              <a:rPr lang="en-GB" altLang="en-US"/>
              <a:t> heavy investment in research, e.g. remote sensing by satellites, is used to view small crust movements</a:t>
            </a:r>
          </a:p>
        </p:txBody>
      </p:sp>
      <p:pic>
        <p:nvPicPr>
          <p:cNvPr id="12" name="Picture 19">
            <a:hlinkClick r:id="" action="ppaction://hlinkshowjump?jump=nextslide"/>
            <a:extLst>
              <a:ext uri="{FF2B5EF4-FFF2-40B4-BE49-F238E27FC236}">
                <a16:creationId xmlns:a16="http://schemas.microsoft.com/office/drawing/2014/main" id="{2A31E165-82AF-4F66-BC99-DBA2D62C33D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26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26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26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P spid="282629" grpId="0"/>
      <p:bldP spid="282630" grpId="0"/>
      <p:bldP spid="2826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a:extLst>
              <a:ext uri="{FF2B5EF4-FFF2-40B4-BE49-F238E27FC236}">
                <a16:creationId xmlns:a16="http://schemas.microsoft.com/office/drawing/2014/main" id="{E8953553-7E1A-47AC-93AB-5D50DDE940D9}"/>
              </a:ext>
            </a:extLst>
          </p:cNvPr>
          <p:cNvSpPr>
            <a:spLocks noGrp="1" noChangeArrowheads="1"/>
          </p:cNvSpPr>
          <p:nvPr>
            <p:ph type="title"/>
          </p:nvPr>
        </p:nvSpPr>
        <p:spPr/>
        <p:txBody>
          <a:bodyPr/>
          <a:lstStyle/>
          <a:p>
            <a:pPr eaLnBrk="1" hangingPunct="1"/>
            <a:r>
              <a:rPr lang="en-GB" altLang="en-US"/>
              <a:t>Being prepared</a:t>
            </a:r>
          </a:p>
        </p:txBody>
      </p:sp>
      <p:sp>
        <p:nvSpPr>
          <p:cNvPr id="5126" name="Text Box 4">
            <a:extLst>
              <a:ext uri="{FF2B5EF4-FFF2-40B4-BE49-F238E27FC236}">
                <a16:creationId xmlns:a16="http://schemas.microsoft.com/office/drawing/2014/main" id="{83E97849-FA7F-4446-954F-4E34BB69100F}"/>
              </a:ext>
            </a:extLst>
          </p:cNvPr>
          <p:cNvSpPr txBox="1">
            <a:spLocks noChangeArrowheads="1"/>
          </p:cNvSpPr>
          <p:nvPr/>
        </p:nvSpPr>
        <p:spPr bwMode="auto">
          <a:xfrm>
            <a:off x="287338" y="764704"/>
            <a:ext cx="8569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Being prepared means detailed planning and testing of short- and long-term responses.</a:t>
            </a:r>
          </a:p>
        </p:txBody>
      </p:sp>
      <p:sp>
        <p:nvSpPr>
          <p:cNvPr id="283653" name="Text Box 5">
            <a:extLst>
              <a:ext uri="{FF2B5EF4-FFF2-40B4-BE49-F238E27FC236}">
                <a16:creationId xmlns:a16="http://schemas.microsoft.com/office/drawing/2014/main" id="{77706610-C507-428E-8BB3-5A5BA56E8905}"/>
              </a:ext>
            </a:extLst>
          </p:cNvPr>
          <p:cNvSpPr txBox="1">
            <a:spLocks noChangeArrowheads="1"/>
          </p:cNvSpPr>
          <p:nvPr/>
        </p:nvSpPr>
        <p:spPr bwMode="auto">
          <a:xfrm>
            <a:off x="287338" y="4977854"/>
            <a:ext cx="86407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Involving the local community is important for all responses. This could include training them in skills such as first aid and firefighting and making them aware of emergency plans.</a:t>
            </a:r>
          </a:p>
        </p:txBody>
      </p:sp>
      <p:sp>
        <p:nvSpPr>
          <p:cNvPr id="283656" name="Text Box 8">
            <a:extLst>
              <a:ext uri="{FF2B5EF4-FFF2-40B4-BE49-F238E27FC236}">
                <a16:creationId xmlns:a16="http://schemas.microsoft.com/office/drawing/2014/main" id="{BAA17989-21F9-4710-A87D-74A5EBDF59A7}"/>
              </a:ext>
            </a:extLst>
          </p:cNvPr>
          <p:cNvSpPr txBox="1">
            <a:spLocks noChangeArrowheads="1"/>
          </p:cNvSpPr>
          <p:nvPr/>
        </p:nvSpPr>
        <p:spPr bwMode="auto">
          <a:xfrm>
            <a:off x="287338" y="2091835"/>
            <a:ext cx="576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dirty="0"/>
              <a:t>storage of emergency supplies</a:t>
            </a:r>
          </a:p>
        </p:txBody>
      </p:sp>
      <p:sp>
        <p:nvSpPr>
          <p:cNvPr id="283657" name="Text Box 9">
            <a:extLst>
              <a:ext uri="{FF2B5EF4-FFF2-40B4-BE49-F238E27FC236}">
                <a16:creationId xmlns:a16="http://schemas.microsoft.com/office/drawing/2014/main" id="{30B81D57-39D4-4CB4-A312-965F85770E26}"/>
              </a:ext>
            </a:extLst>
          </p:cNvPr>
          <p:cNvSpPr txBox="1">
            <a:spLocks noChangeArrowheads="1"/>
          </p:cNvSpPr>
          <p:nvPr/>
        </p:nvSpPr>
        <p:spPr bwMode="auto">
          <a:xfrm>
            <a:off x="287338" y="2572838"/>
            <a:ext cx="576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dirty="0"/>
              <a:t>emergency action plans.</a:t>
            </a:r>
          </a:p>
        </p:txBody>
      </p:sp>
      <p:sp>
        <p:nvSpPr>
          <p:cNvPr id="283658" name="Text Box 10">
            <a:extLst>
              <a:ext uri="{FF2B5EF4-FFF2-40B4-BE49-F238E27FC236}">
                <a16:creationId xmlns:a16="http://schemas.microsoft.com/office/drawing/2014/main" id="{8BDF1E6D-E1C8-41E7-803F-8A19FD47F958}"/>
              </a:ext>
            </a:extLst>
          </p:cNvPr>
          <p:cNvSpPr txBox="1">
            <a:spLocks noChangeArrowheads="1"/>
          </p:cNvSpPr>
          <p:nvPr/>
        </p:nvSpPr>
        <p:spPr bwMode="auto">
          <a:xfrm>
            <a:off x="287338" y="3534844"/>
            <a:ext cx="576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dirty="0"/>
              <a:t>education about how to react</a:t>
            </a:r>
          </a:p>
        </p:txBody>
      </p:sp>
      <p:sp>
        <p:nvSpPr>
          <p:cNvPr id="283659" name="Text Box 11">
            <a:extLst>
              <a:ext uri="{FF2B5EF4-FFF2-40B4-BE49-F238E27FC236}">
                <a16:creationId xmlns:a16="http://schemas.microsoft.com/office/drawing/2014/main" id="{6D8859E6-3234-4C3A-85E9-8DAA742038FB}"/>
              </a:ext>
            </a:extLst>
          </p:cNvPr>
          <p:cNvSpPr txBox="1">
            <a:spLocks noChangeArrowheads="1"/>
          </p:cNvSpPr>
          <p:nvPr/>
        </p:nvSpPr>
        <p:spPr bwMode="auto">
          <a:xfrm>
            <a:off x="287338" y="4015847"/>
            <a:ext cx="576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a:t>safer building design and construction</a:t>
            </a:r>
          </a:p>
        </p:txBody>
      </p:sp>
      <p:sp>
        <p:nvSpPr>
          <p:cNvPr id="283660" name="Text Box 12">
            <a:extLst>
              <a:ext uri="{FF2B5EF4-FFF2-40B4-BE49-F238E27FC236}">
                <a16:creationId xmlns:a16="http://schemas.microsoft.com/office/drawing/2014/main" id="{7B3C5F95-3B00-4F49-8FBE-E914337D32C3}"/>
              </a:ext>
            </a:extLst>
          </p:cNvPr>
          <p:cNvSpPr txBox="1">
            <a:spLocks noChangeArrowheads="1"/>
          </p:cNvSpPr>
          <p:nvPr/>
        </p:nvSpPr>
        <p:spPr bwMode="auto">
          <a:xfrm>
            <a:off x="287338" y="4496850"/>
            <a:ext cx="597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Clr>
                <a:srgbClr val="B80303"/>
              </a:buClr>
              <a:buSzPct val="100000"/>
              <a:buFont typeface="Wingdings" panose="05000000000000000000" pitchFamily="2" charset="2"/>
              <a:buChar char="l"/>
            </a:pPr>
            <a:r>
              <a:rPr lang="en-GB" altLang="en-US"/>
              <a:t>development plans in vulnerable areas.</a:t>
            </a:r>
          </a:p>
        </p:txBody>
      </p:sp>
      <p:sp>
        <p:nvSpPr>
          <p:cNvPr id="283661" name="Text Box 13">
            <a:extLst>
              <a:ext uri="{FF2B5EF4-FFF2-40B4-BE49-F238E27FC236}">
                <a16:creationId xmlns:a16="http://schemas.microsoft.com/office/drawing/2014/main" id="{363059DC-FC9B-4E3A-AEED-88BCD8C66D5D}"/>
              </a:ext>
            </a:extLst>
          </p:cNvPr>
          <p:cNvSpPr txBox="1">
            <a:spLocks noChangeArrowheads="1"/>
          </p:cNvSpPr>
          <p:nvPr/>
        </p:nvSpPr>
        <p:spPr bwMode="auto">
          <a:xfrm>
            <a:off x="287338" y="3053841"/>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Long-term responses:</a:t>
            </a:r>
          </a:p>
        </p:txBody>
      </p:sp>
      <p:sp>
        <p:nvSpPr>
          <p:cNvPr id="283662" name="Text Box 14">
            <a:extLst>
              <a:ext uri="{FF2B5EF4-FFF2-40B4-BE49-F238E27FC236}">
                <a16:creationId xmlns:a16="http://schemas.microsoft.com/office/drawing/2014/main" id="{B7965040-2851-4E67-93B0-97C28665EE6D}"/>
              </a:ext>
            </a:extLst>
          </p:cNvPr>
          <p:cNvSpPr txBox="1">
            <a:spLocks noChangeArrowheads="1"/>
          </p:cNvSpPr>
          <p:nvPr/>
        </p:nvSpPr>
        <p:spPr bwMode="auto">
          <a:xfrm>
            <a:off x="287338" y="1610832"/>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Short-term responses:</a:t>
            </a:r>
          </a:p>
        </p:txBody>
      </p:sp>
      <p:pic>
        <p:nvPicPr>
          <p:cNvPr id="5136" name="Picture 19" descr="Pierdelune_shutterstock_1785113">
            <a:extLst>
              <a:ext uri="{FF2B5EF4-FFF2-40B4-BE49-F238E27FC236}">
                <a16:creationId xmlns:a16="http://schemas.microsoft.com/office/drawing/2014/main" id="{5EC49119-BA0C-47F1-9754-83FBB0145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952625"/>
            <a:ext cx="2649537" cy="2736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5" descr="notes_icon">
            <a:extLst>
              <a:ext uri="{FF2B5EF4-FFF2-40B4-BE49-F238E27FC236}">
                <a16:creationId xmlns:a16="http://schemas.microsoft.com/office/drawing/2014/main" id="{19EAA3A5-2D72-4E1E-A921-461452F72026}"/>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9" name="Picture 19">
            <a:hlinkClick r:id="" action="ppaction://hlinkshowjump?jump=nextslide"/>
            <a:extLst>
              <a:ext uri="{FF2B5EF4-FFF2-40B4-BE49-F238E27FC236}">
                <a16:creationId xmlns:a16="http://schemas.microsoft.com/office/drawing/2014/main" id="{207CE97D-4986-4121-9A6E-870CC893995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36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36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36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36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36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3" grpId="0"/>
      <p:bldP spid="283656" grpId="0"/>
      <p:bldP spid="283657" grpId="0"/>
      <p:bldP spid="283658" grpId="0"/>
      <p:bldP spid="283659" grpId="0"/>
      <p:bldP spid="283660" grpId="0"/>
      <p:bldP spid="283661" grpId="0"/>
      <p:bldP spid="28366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9" name="AutoShape 7">
            <a:extLst>
              <a:ext uri="{FF2B5EF4-FFF2-40B4-BE49-F238E27FC236}">
                <a16:creationId xmlns:a16="http://schemas.microsoft.com/office/drawing/2014/main" id="{361ED9F7-152B-46AA-8E4A-A3A11075540B}"/>
              </a:ext>
            </a:extLst>
          </p:cNvPr>
          <p:cNvSpPr>
            <a:spLocks noChangeArrowheads="1"/>
          </p:cNvSpPr>
          <p:nvPr/>
        </p:nvSpPr>
        <p:spPr bwMode="auto">
          <a:xfrm>
            <a:off x="1008063" y="5676900"/>
            <a:ext cx="7092950" cy="938213"/>
          </a:xfrm>
          <a:prstGeom prst="roundRect">
            <a:avLst>
              <a:gd name="adj" fmla="val 38"/>
            </a:avLst>
          </a:prstGeom>
          <a:solidFill>
            <a:srgbClr val="FDD9D9"/>
          </a:solidFill>
          <a:ln>
            <a:noFill/>
          </a:ln>
        </p:spPr>
        <p:txBody>
          <a:bodyPr anchor="ct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4681" name="Text Box 9">
            <a:extLst>
              <a:ext uri="{FF2B5EF4-FFF2-40B4-BE49-F238E27FC236}">
                <a16:creationId xmlns:a16="http://schemas.microsoft.com/office/drawing/2014/main" id="{B3433593-7465-4D90-A0EE-78151D7594B6}"/>
              </a:ext>
            </a:extLst>
          </p:cNvPr>
          <p:cNvSpPr txBox="1">
            <a:spLocks noChangeArrowheads="1"/>
          </p:cNvSpPr>
          <p:nvPr/>
        </p:nvSpPr>
        <p:spPr bwMode="auto">
          <a:xfrm>
            <a:off x="920750" y="5729288"/>
            <a:ext cx="7280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dirty="0">
                <a:solidFill>
                  <a:srgbClr val="000066"/>
                </a:solidFill>
              </a:rPr>
              <a:t>What makes a building strong? Why is a pyramid the best shape to withstand earthquakes?</a:t>
            </a:r>
          </a:p>
        </p:txBody>
      </p:sp>
      <p:sp>
        <p:nvSpPr>
          <p:cNvPr id="6150" name="Rectangle 2">
            <a:extLst>
              <a:ext uri="{FF2B5EF4-FFF2-40B4-BE49-F238E27FC236}">
                <a16:creationId xmlns:a16="http://schemas.microsoft.com/office/drawing/2014/main" id="{7D03B52C-19A5-41E9-B545-A5FEC335A269}"/>
              </a:ext>
            </a:extLst>
          </p:cNvPr>
          <p:cNvSpPr>
            <a:spLocks noGrp="1" noChangeArrowheads="1"/>
          </p:cNvSpPr>
          <p:nvPr>
            <p:ph type="title"/>
          </p:nvPr>
        </p:nvSpPr>
        <p:spPr/>
        <p:txBody>
          <a:bodyPr/>
          <a:lstStyle/>
          <a:p>
            <a:pPr eaLnBrk="1" hangingPunct="1"/>
            <a:r>
              <a:rPr lang="en-GB" altLang="en-US"/>
              <a:t>Building safer structures</a:t>
            </a:r>
          </a:p>
        </p:txBody>
      </p:sp>
      <p:sp>
        <p:nvSpPr>
          <p:cNvPr id="284676" name="Text Box 4">
            <a:extLst>
              <a:ext uri="{FF2B5EF4-FFF2-40B4-BE49-F238E27FC236}">
                <a16:creationId xmlns:a16="http://schemas.microsoft.com/office/drawing/2014/main" id="{1BDA9E2B-9820-4646-A4E8-727152E397E0}"/>
              </a:ext>
            </a:extLst>
          </p:cNvPr>
          <p:cNvSpPr txBox="1">
            <a:spLocks noChangeArrowheads="1"/>
          </p:cNvSpPr>
          <p:nvPr/>
        </p:nvSpPr>
        <p:spPr bwMode="auto">
          <a:xfrm>
            <a:off x="288925" y="3948425"/>
            <a:ext cx="61198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San Francisco’s </a:t>
            </a:r>
            <a:r>
              <a:rPr lang="en-GB" altLang="en-US" b="1" dirty="0">
                <a:solidFill>
                  <a:srgbClr val="B80303"/>
                </a:solidFill>
              </a:rPr>
              <a:t>Transamerica Pyramid</a:t>
            </a:r>
            <a:r>
              <a:rPr lang="en-GB" altLang="en-US" dirty="0">
                <a:solidFill>
                  <a:srgbClr val="B80303"/>
                </a:solidFill>
              </a:rPr>
              <a:t> </a:t>
            </a:r>
            <a:r>
              <a:rPr lang="en-GB" altLang="en-US" dirty="0"/>
              <a:t>was built to withstand earthquakes.             It swayed but was not damaged by the 1989 earthquake in Loma </a:t>
            </a:r>
            <a:r>
              <a:rPr lang="en-GB" altLang="en-US" dirty="0" err="1"/>
              <a:t>Prieta</a:t>
            </a:r>
            <a:r>
              <a:rPr lang="en-GB" altLang="en-US" dirty="0"/>
              <a:t>, California.</a:t>
            </a:r>
            <a:r>
              <a:rPr lang="en-GB" altLang="en-US" i="1" dirty="0"/>
              <a:t> </a:t>
            </a:r>
          </a:p>
        </p:txBody>
      </p:sp>
      <p:sp>
        <p:nvSpPr>
          <p:cNvPr id="284677" name="Text Box 5">
            <a:extLst>
              <a:ext uri="{FF2B5EF4-FFF2-40B4-BE49-F238E27FC236}">
                <a16:creationId xmlns:a16="http://schemas.microsoft.com/office/drawing/2014/main" id="{502FD00F-221C-47C1-BBDA-40A64ADDDA6D}"/>
              </a:ext>
            </a:extLst>
          </p:cNvPr>
          <p:cNvSpPr txBox="1">
            <a:spLocks noChangeArrowheads="1"/>
          </p:cNvSpPr>
          <p:nvPr/>
        </p:nvSpPr>
        <p:spPr bwMode="auto">
          <a:xfrm>
            <a:off x="287337" y="1798231"/>
            <a:ext cx="6048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The </a:t>
            </a:r>
            <a:r>
              <a:rPr lang="en-GB" altLang="en-US" b="1" dirty="0">
                <a:solidFill>
                  <a:srgbClr val="B80303"/>
                </a:solidFill>
              </a:rPr>
              <a:t>United States Geological Survey</a:t>
            </a:r>
            <a:r>
              <a:rPr lang="en-GB" altLang="en-US" dirty="0">
                <a:solidFill>
                  <a:srgbClr val="B80303"/>
                </a:solidFill>
              </a:rPr>
              <a:t> </a:t>
            </a:r>
            <a:r>
              <a:rPr lang="en-GB" altLang="en-US" dirty="0"/>
              <a:t>(</a:t>
            </a:r>
            <a:r>
              <a:rPr lang="en-GB" altLang="en-US" b="1" dirty="0">
                <a:solidFill>
                  <a:srgbClr val="B80303"/>
                </a:solidFill>
              </a:rPr>
              <a:t>USGS</a:t>
            </a:r>
            <a:r>
              <a:rPr lang="en-GB" altLang="en-US" dirty="0"/>
              <a:t>) monitors how structures respond to earthquakes and applies the knowledge gained to improve the ability of structures to survive major earthquakes.</a:t>
            </a:r>
          </a:p>
        </p:txBody>
      </p:sp>
      <p:sp>
        <p:nvSpPr>
          <p:cNvPr id="6153" name="Text Box 6">
            <a:extLst>
              <a:ext uri="{FF2B5EF4-FFF2-40B4-BE49-F238E27FC236}">
                <a16:creationId xmlns:a16="http://schemas.microsoft.com/office/drawing/2014/main" id="{15635818-EBB7-48A1-9728-F5C87A23A70F}"/>
              </a:ext>
            </a:extLst>
          </p:cNvPr>
          <p:cNvSpPr txBox="1">
            <a:spLocks noChangeArrowheads="1"/>
          </p:cNvSpPr>
          <p:nvPr/>
        </p:nvSpPr>
        <p:spPr bwMode="auto">
          <a:xfrm>
            <a:off x="287338" y="764704"/>
            <a:ext cx="8351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pPr>
            <a:r>
              <a:rPr lang="en-GB" altLang="en-US"/>
              <a:t>Earthquakes continue to damage or destroy buildings, bridges, roads and other structures. </a:t>
            </a:r>
          </a:p>
        </p:txBody>
      </p:sp>
      <p:pic>
        <p:nvPicPr>
          <p:cNvPr id="284682" name="Picture 10" descr="Transamerica_building_san_francisco">
            <a:extLst>
              <a:ext uri="{FF2B5EF4-FFF2-40B4-BE49-F238E27FC236}">
                <a16:creationId xmlns:a16="http://schemas.microsoft.com/office/drawing/2014/main" id="{67728A9F-61A8-40FB-ABE4-70E3D0314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713" y="1592263"/>
            <a:ext cx="2533650" cy="381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Picture 5" descr="notes_icon">
            <a:extLst>
              <a:ext uri="{FF2B5EF4-FFF2-40B4-BE49-F238E27FC236}">
                <a16:creationId xmlns:a16="http://schemas.microsoft.com/office/drawing/2014/main" id="{BECEF5EA-23D7-4F39-9CF2-ED21F496D28F}"/>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520082BE-D480-44C0-85D8-61D95CBC538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1E95A9CD-6C6A-412E-9818-13A16D312C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46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46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46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9" grpId="0" animBg="1"/>
      <p:bldP spid="284681" grpId="0"/>
      <p:bldP spid="284676" grpId="0"/>
      <p:bldP spid="2846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AF78F274-8C25-4FE8-B55F-F93FA1EAD025}"/>
              </a:ext>
            </a:extLst>
          </p:cNvPr>
          <p:cNvSpPr>
            <a:spLocks noGrp="1" noChangeArrowheads="1"/>
          </p:cNvSpPr>
          <p:nvPr>
            <p:ph type="title"/>
          </p:nvPr>
        </p:nvSpPr>
        <p:spPr/>
        <p:txBody>
          <a:bodyPr/>
          <a:lstStyle/>
          <a:p>
            <a:pPr eaLnBrk="1" hangingPunct="1"/>
            <a:r>
              <a:rPr lang="en-GB" altLang="en-US"/>
              <a:t>Comparing earthquake management</a:t>
            </a:r>
            <a:endParaRPr lang="en-US" altLang="en-US"/>
          </a:p>
        </p:txBody>
      </p:sp>
      <p:sp>
        <p:nvSpPr>
          <p:cNvPr id="7173" name="Rectangle 6">
            <a:extLst>
              <a:ext uri="{FF2B5EF4-FFF2-40B4-BE49-F238E27FC236}">
                <a16:creationId xmlns:a16="http://schemas.microsoft.com/office/drawing/2014/main" id="{9A4F8F01-7436-453E-918C-244A97053CA3}"/>
              </a:ext>
            </a:extLst>
          </p:cNvPr>
          <p:cNvSpPr>
            <a:spLocks noChangeArrowheads="1"/>
          </p:cNvSpPr>
          <p:nvPr/>
        </p:nvSpPr>
        <p:spPr bwMode="auto">
          <a:xfrm>
            <a:off x="287338" y="764704"/>
            <a:ext cx="86058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dirty="0">
                <a:solidFill>
                  <a:srgbClr val="000066"/>
                </a:solidFill>
              </a:rPr>
              <a:t>Developed countries have been able to employ advanced building techniques to minimize the devastation caused by earthquakes. These techniques are very expensive.</a:t>
            </a:r>
          </a:p>
        </p:txBody>
      </p:sp>
      <p:sp>
        <p:nvSpPr>
          <p:cNvPr id="301063" name="Rectangle 7">
            <a:extLst>
              <a:ext uri="{FF2B5EF4-FFF2-40B4-BE49-F238E27FC236}">
                <a16:creationId xmlns:a16="http://schemas.microsoft.com/office/drawing/2014/main" id="{01EDFE67-8060-47AF-AE29-273E79A816AA}"/>
              </a:ext>
            </a:extLst>
          </p:cNvPr>
          <p:cNvSpPr>
            <a:spLocks noChangeArrowheads="1"/>
          </p:cNvSpPr>
          <p:nvPr/>
        </p:nvSpPr>
        <p:spPr bwMode="auto">
          <a:xfrm>
            <a:off x="287338" y="2334183"/>
            <a:ext cx="442912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a:solidFill>
                  <a:srgbClr val="000066"/>
                </a:solidFill>
              </a:rPr>
              <a:t>High demand for housing in developing countries and poor economic conditions mean that many buildings are poorly constructed. People cannot afford the expensive building techniques that are employed in developed countries.</a:t>
            </a:r>
          </a:p>
        </p:txBody>
      </p:sp>
      <p:sp>
        <p:nvSpPr>
          <p:cNvPr id="301065" name="AutoShape 9">
            <a:extLst>
              <a:ext uri="{FF2B5EF4-FFF2-40B4-BE49-F238E27FC236}">
                <a16:creationId xmlns:a16="http://schemas.microsoft.com/office/drawing/2014/main" id="{7F3986D5-986E-4269-B963-1778DD872EF0}"/>
              </a:ext>
            </a:extLst>
          </p:cNvPr>
          <p:cNvSpPr>
            <a:spLocks noChangeArrowheads="1"/>
          </p:cNvSpPr>
          <p:nvPr/>
        </p:nvSpPr>
        <p:spPr bwMode="auto">
          <a:xfrm>
            <a:off x="1258888" y="5676900"/>
            <a:ext cx="6626225" cy="938213"/>
          </a:xfrm>
          <a:prstGeom prst="roundRect">
            <a:avLst>
              <a:gd name="adj" fmla="val 0"/>
            </a:avLst>
          </a:prstGeom>
          <a:solidFill>
            <a:srgbClr val="FDD9D9"/>
          </a:solidFill>
          <a:ln>
            <a:noFill/>
          </a:ln>
        </p:spPr>
        <p:txBody>
          <a:bodyPr anchor="ct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1066" name="Text Box 10">
            <a:extLst>
              <a:ext uri="{FF2B5EF4-FFF2-40B4-BE49-F238E27FC236}">
                <a16:creationId xmlns:a16="http://schemas.microsoft.com/office/drawing/2014/main" id="{E72AD8F9-F575-4BAE-B608-D0F97209C18A}"/>
              </a:ext>
            </a:extLst>
          </p:cNvPr>
          <p:cNvSpPr txBox="1">
            <a:spLocks noChangeArrowheads="1"/>
          </p:cNvSpPr>
          <p:nvPr/>
        </p:nvSpPr>
        <p:spPr bwMode="auto">
          <a:xfrm>
            <a:off x="1258887" y="5729288"/>
            <a:ext cx="6626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solidFill>
                  <a:srgbClr val="000066"/>
                </a:solidFill>
              </a:rPr>
              <a:t>Can you think of other reasons why developing countries do not manage earthquakes as well?</a:t>
            </a:r>
          </a:p>
        </p:txBody>
      </p:sp>
      <p:pic>
        <p:nvPicPr>
          <p:cNvPr id="301072" name="Picture 16" descr="120305854_1d9b11e21e_b">
            <a:extLst>
              <a:ext uri="{FF2B5EF4-FFF2-40B4-BE49-F238E27FC236}">
                <a16:creationId xmlns:a16="http://schemas.microsoft.com/office/drawing/2014/main" id="{699BFB87-2054-4C94-9BC1-610E0A13E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2457450"/>
            <a:ext cx="4027487" cy="29606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5" descr="notes_icon">
            <a:extLst>
              <a:ext uri="{FF2B5EF4-FFF2-40B4-BE49-F238E27FC236}">
                <a16:creationId xmlns:a16="http://schemas.microsoft.com/office/drawing/2014/main" id="{32469769-7790-4236-9CF0-919473298FCD}"/>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3" name="Picture 19">
            <a:hlinkClick r:id="" action="ppaction://hlinkshowjump?jump=nextslide"/>
            <a:extLst>
              <a:ext uri="{FF2B5EF4-FFF2-40B4-BE49-F238E27FC236}">
                <a16:creationId xmlns:a16="http://schemas.microsoft.com/office/drawing/2014/main" id="{B5FC86B3-FB57-4750-9BAD-E615B365660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10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0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10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10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3" grpId="0"/>
      <p:bldP spid="301065" grpId="0" animBg="1"/>
      <p:bldP spid="3010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FBD4AD2-FBA9-4961-9DCA-85FCF06086AD}"/>
              </a:ext>
            </a:extLst>
          </p:cNvPr>
          <p:cNvSpPr>
            <a:spLocks noGrp="1" noChangeArrowheads="1"/>
          </p:cNvSpPr>
          <p:nvPr>
            <p:ph type="title"/>
          </p:nvPr>
        </p:nvSpPr>
        <p:spPr/>
        <p:txBody>
          <a:bodyPr/>
          <a:lstStyle/>
          <a:p>
            <a:pPr eaLnBrk="1" hangingPunct="1"/>
            <a:r>
              <a:rPr lang="en-GB" altLang="en-US" dirty="0"/>
              <a:t>Stakeholders</a:t>
            </a:r>
            <a:endParaRPr lang="en-US" altLang="en-US" dirty="0"/>
          </a:p>
        </p:txBody>
      </p:sp>
      <p:pic>
        <p:nvPicPr>
          <p:cNvPr id="7" name="Picture 5" descr="flash_icon">
            <a:extLst>
              <a:ext uri="{FF2B5EF4-FFF2-40B4-BE49-F238E27FC236}">
                <a16:creationId xmlns:a16="http://schemas.microsoft.com/office/drawing/2014/main" id="{B4728FE4-0D6F-4C0A-B91D-DEF0BB092408}"/>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9A0649AA-E20A-4A5C-8DA4-68AC0DE67ECF}"/>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355600" y="908050"/>
            <a:ext cx="8458200" cy="5156200"/>
          </a:xfrm>
          <a:prstGeom prst="rect">
            <a:avLst/>
          </a:prstGeom>
        </p:spPr>
      </p:pic>
    </p:spTree>
    <p:controls>
      <mc:AlternateContent xmlns:mc="http://schemas.openxmlformats.org/markup-compatibility/2006">
        <mc:Choice xmlns:v="urn:schemas-microsoft-com:vml" Requires="v">
          <p:control spid="69655" name="ShockwaveFlash1" r:id="rId2" imgW="8458200" imgH="5156280"/>
        </mc:Choice>
        <mc:Fallback>
          <p:control name="ShockwaveFlash1" r:id="rId2" imgW="8458200" imgH="5156280">
            <p:pic>
              <p:nvPicPr>
                <p:cNvPr id="4" name="ShockwaveFlash1">
                  <a:extLst>
                    <a:ext uri="{FF2B5EF4-FFF2-40B4-BE49-F238E27FC236}">
                      <a16:creationId xmlns:a16="http://schemas.microsoft.com/office/drawing/2014/main" id="{67EA3AAA-905B-468A-8845-85E0E3D286A4}"/>
                    </a:ext>
                  </a:extLst>
                </p:cNvPr>
                <p:cNvPicPr>
                  <a:picLocks/>
                </p:cNvPicPr>
                <p:nvPr/>
              </p:nvPicPr>
              <p:blipFill>
                <a:blip r:embed="rId8"/>
                <a:stretch>
                  <a:fillRect/>
                </a:stretch>
              </p:blipFill>
              <p:spPr>
                <a:xfrm>
                  <a:off x="355600" y="908050"/>
                  <a:ext cx="8458200" cy="51562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7875B35-3567-4DFF-8DAA-32D0427F51D6}"/>
              </a:ext>
            </a:extLst>
          </p:cNvPr>
          <p:cNvSpPr>
            <a:spLocks noGrp="1" noChangeArrowheads="1"/>
          </p:cNvSpPr>
          <p:nvPr>
            <p:ph type="title"/>
          </p:nvPr>
        </p:nvSpPr>
        <p:spPr/>
        <p:txBody>
          <a:bodyPr/>
          <a:lstStyle/>
          <a:p>
            <a:pPr eaLnBrk="1" hangingPunct="1"/>
            <a:r>
              <a:rPr lang="en-GB" altLang="en-US" dirty="0"/>
              <a:t>What are earthquakes?</a:t>
            </a:r>
            <a:endParaRPr lang="en-US" altLang="en-US" dirty="0"/>
          </a:p>
        </p:txBody>
      </p:sp>
      <p:pic>
        <p:nvPicPr>
          <p:cNvPr id="6" name="Picture 5" descr="flash_icon">
            <a:extLst>
              <a:ext uri="{FF2B5EF4-FFF2-40B4-BE49-F238E27FC236}">
                <a16:creationId xmlns:a16="http://schemas.microsoft.com/office/drawing/2014/main" id="{EE25F8C1-E3AE-4995-BE31-C60B45B67304}"/>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231190B9-49E0-4376-9A84-30F8BC083B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B292301-9438-4D19-8109-9F3E7F7CDB89}"/>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DF2121B9-0985-4E01-8875-88438C57A937}"/>
              </a:ext>
            </a:extLst>
          </p:cNvPr>
          <p:cNvSpPr>
            <a:spLocks noGrp="1" noChangeArrowheads="1"/>
          </p:cNvSpPr>
          <p:nvPr>
            <p:ph type="title"/>
          </p:nvPr>
        </p:nvSpPr>
        <p:spPr>
          <a:noFill/>
        </p:spPr>
        <p:txBody>
          <a:bodyPr/>
          <a:lstStyle/>
          <a:p>
            <a:pPr eaLnBrk="1" hangingPunct="1"/>
            <a:r>
              <a:rPr lang="en-GB" altLang="en-US" dirty="0"/>
              <a:t>Where do earthquakes occur?</a:t>
            </a:r>
          </a:p>
        </p:txBody>
      </p:sp>
      <p:pic>
        <p:nvPicPr>
          <p:cNvPr id="7" name="Picture 5" descr="flash_icon">
            <a:extLst>
              <a:ext uri="{FF2B5EF4-FFF2-40B4-BE49-F238E27FC236}">
                <a16:creationId xmlns:a16="http://schemas.microsoft.com/office/drawing/2014/main" id="{20774019-F36E-49BA-A5C1-80BCEE6CEA23}"/>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11B41597-3781-4CBA-B933-7CD0C98563BC}"/>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1B42278C-40B6-4701-AB1C-8E4DE771341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5297AFA6-4524-44CB-8030-5260710041D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96336"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7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8BADE9E-B3DF-4955-9DA4-558E0BDF827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99D02D7C-06DD-4A09-8C71-7F586EA0A2E9}"/>
              </a:ext>
            </a:extLst>
          </p:cNvPr>
          <p:cNvSpPr>
            <a:spLocks noGrp="1" noChangeArrowheads="1"/>
          </p:cNvSpPr>
          <p:nvPr>
            <p:ph type="title"/>
          </p:nvPr>
        </p:nvSpPr>
        <p:spPr/>
        <p:txBody>
          <a:bodyPr/>
          <a:lstStyle/>
          <a:p>
            <a:pPr eaLnBrk="1" hangingPunct="1"/>
            <a:r>
              <a:rPr lang="en-GB" altLang="en-US" dirty="0"/>
              <a:t>Seismic waves</a:t>
            </a:r>
            <a:endParaRPr lang="en-US" altLang="en-US" dirty="0"/>
          </a:p>
        </p:txBody>
      </p:sp>
      <p:pic>
        <p:nvPicPr>
          <p:cNvPr id="7" name="Picture 5" descr="flash_icon">
            <a:extLst>
              <a:ext uri="{FF2B5EF4-FFF2-40B4-BE49-F238E27FC236}">
                <a16:creationId xmlns:a16="http://schemas.microsoft.com/office/drawing/2014/main" id="{FCC4DFEB-C09B-4017-B7F2-578CA6316806}"/>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558749EB-626A-46C4-A724-D8F5146919A9}"/>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65F406A0-F80F-4B2A-8577-F28508B62B4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5B85279E-E6EF-4863-882D-5EB96808BFB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43" name="Rectangle 19">
            <a:extLst>
              <a:ext uri="{FF2B5EF4-FFF2-40B4-BE49-F238E27FC236}">
                <a16:creationId xmlns:a16="http://schemas.microsoft.com/office/drawing/2014/main" id="{535BB8DD-615E-449D-A4CB-E5500A9D328B}"/>
              </a:ext>
            </a:extLst>
          </p:cNvPr>
          <p:cNvSpPr>
            <a:spLocks noChangeArrowheads="1"/>
          </p:cNvSpPr>
          <p:nvPr/>
        </p:nvSpPr>
        <p:spPr bwMode="auto">
          <a:xfrm>
            <a:off x="287338" y="908050"/>
            <a:ext cx="8586787" cy="1584325"/>
          </a:xfrm>
          <a:prstGeom prst="rect">
            <a:avLst/>
          </a:prstGeom>
          <a:noFill/>
          <a:ln w="9525" algn="ctr">
            <a:noFill/>
            <a:miter lim="800000"/>
            <a:headEnd/>
            <a:tailEnd/>
          </a:ln>
          <a:effectLst/>
        </p:spPr>
        <p:txBody>
          <a:bodyPr anchor="ctr">
            <a:spAutoFit/>
          </a:bodyPr>
          <a:lstStyle/>
          <a:p>
            <a:pPr>
              <a:defRPr/>
            </a:pPr>
            <a:endParaRPr lang="en-US">
              <a:latin typeface="Arial" charset="0"/>
              <a:cs typeface="Arial" charset="0"/>
            </a:endParaRPr>
          </a:p>
        </p:txBody>
      </p:sp>
      <p:sp>
        <p:nvSpPr>
          <p:cNvPr id="11267" name="Rectangle 2">
            <a:extLst>
              <a:ext uri="{FF2B5EF4-FFF2-40B4-BE49-F238E27FC236}">
                <a16:creationId xmlns:a16="http://schemas.microsoft.com/office/drawing/2014/main" id="{C9722FBE-A71B-4D75-B954-7FDCF147A06E}"/>
              </a:ext>
            </a:extLst>
          </p:cNvPr>
          <p:cNvSpPr>
            <a:spLocks noGrp="1" noChangeArrowheads="1"/>
          </p:cNvSpPr>
          <p:nvPr>
            <p:ph type="title"/>
          </p:nvPr>
        </p:nvSpPr>
        <p:spPr/>
        <p:txBody>
          <a:bodyPr/>
          <a:lstStyle/>
          <a:p>
            <a:pPr eaLnBrk="1" hangingPunct="1"/>
            <a:r>
              <a:rPr lang="en-GB" altLang="en-US"/>
              <a:t>How are earthquakes measured?</a:t>
            </a:r>
          </a:p>
        </p:txBody>
      </p:sp>
      <p:sp>
        <p:nvSpPr>
          <p:cNvPr id="11268" name="Rectangle 9">
            <a:extLst>
              <a:ext uri="{FF2B5EF4-FFF2-40B4-BE49-F238E27FC236}">
                <a16:creationId xmlns:a16="http://schemas.microsoft.com/office/drawing/2014/main" id="{11BF8574-B67F-4507-A6DC-C1737F5C928E}"/>
              </a:ext>
            </a:extLst>
          </p:cNvPr>
          <p:cNvSpPr>
            <a:spLocks noChangeArrowheads="1"/>
          </p:cNvSpPr>
          <p:nvPr/>
        </p:nvSpPr>
        <p:spPr bwMode="auto">
          <a:xfrm>
            <a:off x="287338" y="779220"/>
            <a:ext cx="86058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50000"/>
              </a:spcBef>
            </a:pPr>
            <a:r>
              <a:rPr lang="en-GB" altLang="en-US" dirty="0"/>
              <a:t>The </a:t>
            </a:r>
            <a:r>
              <a:rPr lang="en-GB" altLang="en-US" b="1" dirty="0">
                <a:solidFill>
                  <a:srgbClr val="B80303"/>
                </a:solidFill>
              </a:rPr>
              <a:t>Richter scale</a:t>
            </a:r>
            <a:r>
              <a:rPr lang="en-GB" altLang="en-US" dirty="0">
                <a:solidFill>
                  <a:srgbClr val="B80303"/>
                </a:solidFill>
              </a:rPr>
              <a:t> </a:t>
            </a:r>
            <a:r>
              <a:rPr lang="en-GB" altLang="en-US" dirty="0"/>
              <a:t>can be used to measure the </a:t>
            </a:r>
            <a:r>
              <a:rPr lang="en-GB" altLang="en-US" b="1" dirty="0">
                <a:solidFill>
                  <a:srgbClr val="B80303"/>
                </a:solidFill>
              </a:rPr>
              <a:t>magnitude</a:t>
            </a:r>
            <a:r>
              <a:rPr lang="en-GB" altLang="en-US" b="1" dirty="0">
                <a:solidFill>
                  <a:srgbClr val="FF6600"/>
                </a:solidFill>
              </a:rPr>
              <a:t> </a:t>
            </a:r>
            <a:r>
              <a:rPr lang="en-GB" altLang="en-US" dirty="0"/>
              <a:t>(power) of an earthquake’s tremor using an instrument called a</a:t>
            </a:r>
            <a:r>
              <a:rPr lang="en-GB" altLang="en-US" b="1" dirty="0"/>
              <a:t> </a:t>
            </a:r>
            <a:r>
              <a:rPr lang="en-GB" altLang="en-US" b="1" dirty="0">
                <a:solidFill>
                  <a:srgbClr val="B80303"/>
                </a:solidFill>
              </a:rPr>
              <a:t>seismograph</a:t>
            </a:r>
            <a:r>
              <a:rPr lang="en-GB" altLang="en-US" b="1" dirty="0"/>
              <a:t>. </a:t>
            </a:r>
            <a:r>
              <a:rPr lang="en-GB" altLang="en-US" dirty="0"/>
              <a:t>The Richter scale classifies earthquakes by magnitude from 1–10.</a:t>
            </a:r>
          </a:p>
        </p:txBody>
      </p:sp>
      <p:sp>
        <p:nvSpPr>
          <p:cNvPr id="231434" name="Rectangle 10">
            <a:extLst>
              <a:ext uri="{FF2B5EF4-FFF2-40B4-BE49-F238E27FC236}">
                <a16:creationId xmlns:a16="http://schemas.microsoft.com/office/drawing/2014/main" id="{31A7288B-512F-45E1-B544-0AEFA7472B26}"/>
              </a:ext>
            </a:extLst>
          </p:cNvPr>
          <p:cNvSpPr>
            <a:spLocks noChangeArrowheads="1"/>
          </p:cNvSpPr>
          <p:nvPr/>
        </p:nvSpPr>
        <p:spPr bwMode="auto">
          <a:xfrm>
            <a:off x="287338" y="2674062"/>
            <a:ext cx="34559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spcBef>
                <a:spcPct val="50000"/>
              </a:spcBef>
            </a:pPr>
            <a:r>
              <a:rPr lang="en-GB" altLang="en-US" dirty="0"/>
              <a:t>It is a </a:t>
            </a:r>
            <a:r>
              <a:rPr lang="en-GB" altLang="en-US" b="1" dirty="0">
                <a:solidFill>
                  <a:srgbClr val="B80303"/>
                </a:solidFill>
              </a:rPr>
              <a:t>logarithmic</a:t>
            </a:r>
            <a:r>
              <a:rPr lang="en-GB" altLang="en-US" dirty="0"/>
              <a:t> scale, which means that a scale 6 earthquake on the Richter scale is 10 times larger than a scale 5 and 100 times larger than a scale 4.</a:t>
            </a:r>
          </a:p>
        </p:txBody>
      </p:sp>
      <p:sp>
        <p:nvSpPr>
          <p:cNvPr id="231436" name="AutoShape 12">
            <a:extLst>
              <a:ext uri="{FF2B5EF4-FFF2-40B4-BE49-F238E27FC236}">
                <a16:creationId xmlns:a16="http://schemas.microsoft.com/office/drawing/2014/main" id="{B553EF14-C0B5-4C6B-916A-F2172419BC42}"/>
              </a:ext>
            </a:extLst>
          </p:cNvPr>
          <p:cNvSpPr>
            <a:spLocks noChangeArrowheads="1"/>
          </p:cNvSpPr>
          <p:nvPr/>
        </p:nvSpPr>
        <p:spPr bwMode="auto">
          <a:xfrm>
            <a:off x="1403350" y="5676900"/>
            <a:ext cx="6300788" cy="938213"/>
          </a:xfrm>
          <a:prstGeom prst="roundRect">
            <a:avLst>
              <a:gd name="adj" fmla="val 0"/>
            </a:avLst>
          </a:prstGeom>
          <a:solidFill>
            <a:srgbClr val="FDD9D9"/>
          </a:solidFill>
          <a:ln>
            <a:noFill/>
          </a:ln>
        </p:spPr>
        <p:txBody>
          <a:bodyPr anchor="ct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endParaRPr lang="en-US" altLang="en-US"/>
          </a:p>
        </p:txBody>
      </p:sp>
      <p:sp>
        <p:nvSpPr>
          <p:cNvPr id="231437" name="Text Box 13">
            <a:extLst>
              <a:ext uri="{FF2B5EF4-FFF2-40B4-BE49-F238E27FC236}">
                <a16:creationId xmlns:a16="http://schemas.microsoft.com/office/drawing/2014/main" id="{5C032FD2-85C1-4C07-940B-F83EF5DF449F}"/>
              </a:ext>
            </a:extLst>
          </p:cNvPr>
          <p:cNvSpPr txBox="1">
            <a:spLocks noChangeArrowheads="1"/>
          </p:cNvSpPr>
          <p:nvPr/>
        </p:nvSpPr>
        <p:spPr bwMode="auto">
          <a:xfrm>
            <a:off x="920750" y="5729288"/>
            <a:ext cx="7280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solidFill>
                  <a:srgbClr val="000066"/>
                </a:solidFill>
              </a:rPr>
              <a:t>Do you know what the results and impacts of earthquakes of different scales are?</a:t>
            </a:r>
          </a:p>
        </p:txBody>
      </p:sp>
      <p:pic>
        <p:nvPicPr>
          <p:cNvPr id="231445" name="Picture 21" descr="Kinemetrics_seismograph">
            <a:extLst>
              <a:ext uri="{FF2B5EF4-FFF2-40B4-BE49-F238E27FC236}">
                <a16:creationId xmlns:a16="http://schemas.microsoft.com/office/drawing/2014/main" id="{A0123DFD-A5D1-459D-BA4F-E1B7DA482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688" y="2708275"/>
            <a:ext cx="4762500" cy="2771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notes_icon">
            <a:extLst>
              <a:ext uri="{FF2B5EF4-FFF2-40B4-BE49-F238E27FC236}">
                <a16:creationId xmlns:a16="http://schemas.microsoft.com/office/drawing/2014/main" id="{6B9E59FC-DDEB-4B4D-94E4-3C35511DF17A}"/>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2" name="Picture 19">
            <a:hlinkClick r:id="" action="ppaction://hlinkshowjump?jump=nextslide"/>
            <a:extLst>
              <a:ext uri="{FF2B5EF4-FFF2-40B4-BE49-F238E27FC236}">
                <a16:creationId xmlns:a16="http://schemas.microsoft.com/office/drawing/2014/main" id="{A8E0E074-3F27-4491-A1FB-3F43F699D4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4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14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4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4" grpId="0"/>
      <p:bldP spid="231436" grpId="0" animBg="1"/>
      <p:bldP spid="2314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7" name="Rectangle 15">
            <a:extLst>
              <a:ext uri="{FF2B5EF4-FFF2-40B4-BE49-F238E27FC236}">
                <a16:creationId xmlns:a16="http://schemas.microsoft.com/office/drawing/2014/main" id="{C88F547F-EFE3-4E97-8023-9B4E68301A61}"/>
              </a:ext>
            </a:extLst>
          </p:cNvPr>
          <p:cNvSpPr>
            <a:spLocks noChangeArrowheads="1"/>
          </p:cNvSpPr>
          <p:nvPr/>
        </p:nvSpPr>
        <p:spPr bwMode="auto">
          <a:xfrm>
            <a:off x="287338" y="3681413"/>
            <a:ext cx="3889375" cy="2339975"/>
          </a:xfrm>
          <a:prstGeom prst="rect">
            <a:avLst/>
          </a:prstGeom>
          <a:noFill/>
          <a:ln w="9525" algn="ctr">
            <a:noFill/>
            <a:miter lim="800000"/>
            <a:headEnd/>
            <a:tailEnd/>
          </a:ln>
          <a:effectLst>
            <a:outerShdw dist="53882" dir="2700000" algn="ctr" rotWithShape="0">
              <a:srgbClr val="B2B2B2">
                <a:alpha val="50000"/>
              </a:srgbClr>
            </a:outerShdw>
          </a:effectLst>
        </p:spPr>
        <p:txBody>
          <a:bodyPr anchor="ctr">
            <a:spAutoFit/>
          </a:bodyPr>
          <a:lstStyle/>
          <a:p>
            <a:pPr>
              <a:defRPr/>
            </a:pPr>
            <a:endParaRPr lang="en-US">
              <a:latin typeface="Arial" charset="0"/>
              <a:cs typeface="Arial" charset="0"/>
            </a:endParaRPr>
          </a:p>
        </p:txBody>
      </p:sp>
      <p:sp>
        <p:nvSpPr>
          <p:cNvPr id="233483" name="Rectangle 11">
            <a:extLst>
              <a:ext uri="{FF2B5EF4-FFF2-40B4-BE49-F238E27FC236}">
                <a16:creationId xmlns:a16="http://schemas.microsoft.com/office/drawing/2014/main" id="{DB669C8A-523D-48D0-A29A-E9264D16D348}"/>
              </a:ext>
            </a:extLst>
          </p:cNvPr>
          <p:cNvSpPr>
            <a:spLocks noChangeArrowheads="1"/>
          </p:cNvSpPr>
          <p:nvPr/>
        </p:nvSpPr>
        <p:spPr bwMode="auto">
          <a:xfrm>
            <a:off x="287338" y="908050"/>
            <a:ext cx="8605837" cy="865188"/>
          </a:xfrm>
          <a:prstGeom prst="rect">
            <a:avLst/>
          </a:prstGeom>
          <a:noFill/>
          <a:ln w="9525" algn="ctr">
            <a:noFill/>
            <a:miter lim="800000"/>
            <a:headEnd/>
            <a:tailEnd/>
          </a:ln>
          <a:effectLst>
            <a:outerShdw dist="53882" dir="2700000" algn="ctr" rotWithShape="0">
              <a:srgbClr val="B2B2B2">
                <a:alpha val="50000"/>
              </a:srgbClr>
            </a:outerShdw>
          </a:effectLst>
        </p:spPr>
        <p:txBody>
          <a:bodyPr anchor="ctr">
            <a:spAutoFit/>
          </a:bodyPr>
          <a:lstStyle/>
          <a:p>
            <a:pPr>
              <a:defRPr/>
            </a:pPr>
            <a:endParaRPr lang="en-US">
              <a:latin typeface="Arial" charset="0"/>
              <a:cs typeface="Arial" charset="0"/>
            </a:endParaRPr>
          </a:p>
        </p:txBody>
      </p:sp>
      <p:sp>
        <p:nvSpPr>
          <p:cNvPr id="12292" name="Rectangle 3">
            <a:extLst>
              <a:ext uri="{FF2B5EF4-FFF2-40B4-BE49-F238E27FC236}">
                <a16:creationId xmlns:a16="http://schemas.microsoft.com/office/drawing/2014/main" id="{99994D4B-FC66-41BD-9AF0-985F02867199}"/>
              </a:ext>
            </a:extLst>
          </p:cNvPr>
          <p:cNvSpPr>
            <a:spLocks noGrp="1" noChangeArrowheads="1"/>
          </p:cNvSpPr>
          <p:nvPr>
            <p:ph type="title"/>
          </p:nvPr>
        </p:nvSpPr>
        <p:spPr/>
        <p:txBody>
          <a:bodyPr/>
          <a:lstStyle/>
          <a:p>
            <a:pPr eaLnBrk="1" hangingPunct="1"/>
            <a:r>
              <a:rPr lang="en-GB" altLang="en-US"/>
              <a:t>The causes of earthquakes</a:t>
            </a:r>
            <a:endParaRPr lang="en-US" altLang="en-US"/>
          </a:p>
        </p:txBody>
      </p:sp>
      <p:sp>
        <p:nvSpPr>
          <p:cNvPr id="12293" name="Rectangle 4">
            <a:extLst>
              <a:ext uri="{FF2B5EF4-FFF2-40B4-BE49-F238E27FC236}">
                <a16:creationId xmlns:a16="http://schemas.microsoft.com/office/drawing/2014/main" id="{3A8BD655-07BD-4258-95D9-92CEAD969B02}"/>
              </a:ext>
            </a:extLst>
          </p:cNvPr>
          <p:cNvSpPr>
            <a:spLocks noChangeArrowheads="1"/>
          </p:cNvSpPr>
          <p:nvPr/>
        </p:nvSpPr>
        <p:spPr bwMode="auto">
          <a:xfrm>
            <a:off x="287338" y="764704"/>
            <a:ext cx="8316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t>Earthquakes occur when rocks in the Earth’s </a:t>
            </a:r>
            <a:r>
              <a:rPr lang="en-GB" altLang="en-US" b="1" dirty="0">
                <a:solidFill>
                  <a:srgbClr val="B80303"/>
                </a:solidFill>
              </a:rPr>
              <a:t>crust</a:t>
            </a:r>
            <a:r>
              <a:rPr lang="en-GB" altLang="en-US" dirty="0"/>
              <a:t> move suddenly. There are two main types of crust:</a:t>
            </a:r>
            <a:endParaRPr lang="en-GB" altLang="en-US" b="1" i="1" dirty="0"/>
          </a:p>
        </p:txBody>
      </p:sp>
      <p:sp>
        <p:nvSpPr>
          <p:cNvPr id="233479" name="Text Box 7">
            <a:extLst>
              <a:ext uri="{FF2B5EF4-FFF2-40B4-BE49-F238E27FC236}">
                <a16:creationId xmlns:a16="http://schemas.microsoft.com/office/drawing/2014/main" id="{1D6F8667-28EE-47D4-947F-8205F8906388}"/>
              </a:ext>
            </a:extLst>
          </p:cNvPr>
          <p:cNvSpPr txBox="1">
            <a:spLocks noChangeArrowheads="1"/>
          </p:cNvSpPr>
          <p:nvPr/>
        </p:nvSpPr>
        <p:spPr bwMode="auto">
          <a:xfrm>
            <a:off x="285750" y="1736940"/>
            <a:ext cx="860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SzPct val="100000"/>
              <a:buFont typeface="Wingdings" panose="05000000000000000000" pitchFamily="2" charset="2"/>
              <a:buChar char="l"/>
            </a:pPr>
            <a:r>
              <a:rPr lang="en-GB" altLang="en-US" b="1" dirty="0">
                <a:solidFill>
                  <a:srgbClr val="B80303"/>
                </a:solidFill>
              </a:rPr>
              <a:t>oceanic crust</a:t>
            </a:r>
            <a:r>
              <a:rPr lang="en-GB" altLang="en-US" b="1" dirty="0">
                <a:solidFill>
                  <a:srgbClr val="000066"/>
                </a:solidFill>
              </a:rPr>
              <a:t>:</a:t>
            </a:r>
            <a:r>
              <a:rPr lang="en-GB" altLang="en-US" dirty="0">
                <a:solidFill>
                  <a:srgbClr val="000066"/>
                </a:solidFill>
              </a:rPr>
              <a:t> mostly made of </a:t>
            </a:r>
            <a:r>
              <a:rPr lang="en-GB" altLang="en-US" b="1" dirty="0">
                <a:solidFill>
                  <a:srgbClr val="B80303"/>
                </a:solidFill>
              </a:rPr>
              <a:t>basalt</a:t>
            </a:r>
            <a:r>
              <a:rPr lang="en-GB" altLang="en-US" dirty="0">
                <a:solidFill>
                  <a:srgbClr val="000066"/>
                </a:solidFill>
              </a:rPr>
              <a:t>, it is found under the oceans and continents</a:t>
            </a:r>
          </a:p>
        </p:txBody>
      </p:sp>
      <p:sp>
        <p:nvSpPr>
          <p:cNvPr id="233480" name="Rectangle 8">
            <a:extLst>
              <a:ext uri="{FF2B5EF4-FFF2-40B4-BE49-F238E27FC236}">
                <a16:creationId xmlns:a16="http://schemas.microsoft.com/office/drawing/2014/main" id="{9EA1FD28-1879-403D-9416-E90965C59C50}"/>
              </a:ext>
            </a:extLst>
          </p:cNvPr>
          <p:cNvSpPr>
            <a:spLocks noChangeArrowheads="1"/>
          </p:cNvSpPr>
          <p:nvPr/>
        </p:nvSpPr>
        <p:spPr bwMode="auto">
          <a:xfrm>
            <a:off x="285750" y="2709176"/>
            <a:ext cx="8607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buSzPct val="100000"/>
              <a:buFont typeface="Wingdings" panose="05000000000000000000" pitchFamily="2" charset="2"/>
              <a:buChar char="l"/>
            </a:pPr>
            <a:r>
              <a:rPr lang="en-GB" altLang="en-US" b="1" dirty="0">
                <a:solidFill>
                  <a:srgbClr val="B80303"/>
                </a:solidFill>
              </a:rPr>
              <a:t>continental crust</a:t>
            </a:r>
            <a:r>
              <a:rPr lang="en-GB" altLang="en-US" b="1" dirty="0">
                <a:solidFill>
                  <a:srgbClr val="000066"/>
                </a:solidFill>
              </a:rPr>
              <a:t>:</a:t>
            </a:r>
            <a:r>
              <a:rPr lang="en-GB" altLang="en-US" dirty="0">
                <a:solidFill>
                  <a:srgbClr val="000066"/>
                </a:solidFill>
              </a:rPr>
              <a:t> mostly made of </a:t>
            </a:r>
            <a:r>
              <a:rPr lang="en-GB" altLang="en-US" b="1" dirty="0">
                <a:solidFill>
                  <a:srgbClr val="B80303"/>
                </a:solidFill>
              </a:rPr>
              <a:t>granite</a:t>
            </a:r>
            <a:r>
              <a:rPr lang="en-GB" altLang="en-US" dirty="0">
                <a:solidFill>
                  <a:srgbClr val="000066"/>
                </a:solidFill>
              </a:rPr>
              <a:t>, it is found on the top layer of continents.</a:t>
            </a:r>
          </a:p>
        </p:txBody>
      </p:sp>
      <p:sp>
        <p:nvSpPr>
          <p:cNvPr id="233484" name="Rectangle 12">
            <a:extLst>
              <a:ext uri="{FF2B5EF4-FFF2-40B4-BE49-F238E27FC236}">
                <a16:creationId xmlns:a16="http://schemas.microsoft.com/office/drawing/2014/main" id="{E26FA7F4-7F49-4C75-AFED-22E556B29612}"/>
              </a:ext>
            </a:extLst>
          </p:cNvPr>
          <p:cNvSpPr>
            <a:spLocks noChangeArrowheads="1"/>
          </p:cNvSpPr>
          <p:nvPr/>
        </p:nvSpPr>
        <p:spPr bwMode="auto">
          <a:xfrm>
            <a:off x="287338" y="3681413"/>
            <a:ext cx="40322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r>
              <a:rPr lang="en-GB" altLang="en-US" dirty="0">
                <a:solidFill>
                  <a:srgbClr val="000066"/>
                </a:solidFill>
              </a:rPr>
              <a:t>The crust is the outermost layer of the Earth.</a:t>
            </a:r>
            <a:r>
              <a:rPr lang="en-GB" altLang="en-US" dirty="0"/>
              <a:t> </a:t>
            </a:r>
            <a:r>
              <a:rPr lang="en-GB" altLang="en-US" dirty="0">
                <a:solidFill>
                  <a:srgbClr val="000066"/>
                </a:solidFill>
              </a:rPr>
              <a:t>Continental crust is less dense than oceanic crust and as a result it rises above it where they meet. </a:t>
            </a:r>
          </a:p>
        </p:txBody>
      </p:sp>
      <p:pic>
        <p:nvPicPr>
          <p:cNvPr id="233486" name="Picture 14" descr="800px-Earth-crust-cutaway-english">
            <a:extLst>
              <a:ext uri="{FF2B5EF4-FFF2-40B4-BE49-F238E27FC236}">
                <a16:creationId xmlns:a16="http://schemas.microsoft.com/office/drawing/2014/main" id="{91804040-4D02-4D87-A48A-B013EE756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3" y="3487738"/>
            <a:ext cx="4548187"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B2A47B4E-58B7-48F1-A96C-3C9BDDA607F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4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334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4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34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7" grpId="0"/>
      <p:bldP spid="233479" grpId="0"/>
      <p:bldP spid="233480" grpId="0"/>
      <p:bldP spid="2334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855D32C6-A67F-4C95-872C-A09299456DB3}"/>
              </a:ext>
            </a:extLst>
          </p:cNvPr>
          <p:cNvSpPr>
            <a:spLocks noGrp="1" noChangeArrowheads="1"/>
          </p:cNvSpPr>
          <p:nvPr>
            <p:ph type="title"/>
          </p:nvPr>
        </p:nvSpPr>
        <p:spPr/>
        <p:txBody>
          <a:bodyPr/>
          <a:lstStyle/>
          <a:p>
            <a:pPr eaLnBrk="1" hangingPunct="1"/>
            <a:r>
              <a:rPr lang="en-GB" altLang="en-US"/>
              <a:t>Plate movements</a:t>
            </a:r>
            <a:endParaRPr lang="en-US" altLang="en-US"/>
          </a:p>
        </p:txBody>
      </p:sp>
      <p:sp>
        <p:nvSpPr>
          <p:cNvPr id="235523" name="Rectangle 3">
            <a:extLst>
              <a:ext uri="{FF2B5EF4-FFF2-40B4-BE49-F238E27FC236}">
                <a16:creationId xmlns:a16="http://schemas.microsoft.com/office/drawing/2014/main" id="{D870E353-D9C7-4101-91B0-0EFC5174E8A4}"/>
              </a:ext>
            </a:extLst>
          </p:cNvPr>
          <p:cNvSpPr>
            <a:spLocks noChangeArrowheads="1"/>
          </p:cNvSpPr>
          <p:nvPr/>
        </p:nvSpPr>
        <p:spPr bwMode="auto">
          <a:xfrm>
            <a:off x="287338" y="2915114"/>
            <a:ext cx="558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solidFill>
                  <a:srgbClr val="000066"/>
                </a:solidFill>
              </a:rPr>
              <a:t>There are four types of plate boundary:</a:t>
            </a:r>
          </a:p>
        </p:txBody>
      </p:sp>
      <p:sp>
        <p:nvSpPr>
          <p:cNvPr id="13317" name="Rectangle 9">
            <a:extLst>
              <a:ext uri="{FF2B5EF4-FFF2-40B4-BE49-F238E27FC236}">
                <a16:creationId xmlns:a16="http://schemas.microsoft.com/office/drawing/2014/main" id="{831B2770-D96F-4850-9471-AF2E1A559CB1}"/>
              </a:ext>
            </a:extLst>
          </p:cNvPr>
          <p:cNvSpPr>
            <a:spLocks noChangeArrowheads="1"/>
          </p:cNvSpPr>
          <p:nvPr/>
        </p:nvSpPr>
        <p:spPr bwMode="auto">
          <a:xfrm>
            <a:off x="287338" y="764704"/>
            <a:ext cx="8677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altLang="en-US" dirty="0">
                <a:solidFill>
                  <a:srgbClr val="000066"/>
                </a:solidFill>
              </a:rPr>
              <a:t>The plates that make up the Earth’s crust are moving towards or away from each other at a rate of a few </a:t>
            </a:r>
            <a:r>
              <a:rPr lang="en-GB" altLang="en-US" dirty="0" err="1">
                <a:solidFill>
                  <a:srgbClr val="000066"/>
                </a:solidFill>
              </a:rPr>
              <a:t>millimeters</a:t>
            </a:r>
            <a:r>
              <a:rPr lang="en-GB" altLang="en-US" dirty="0">
                <a:solidFill>
                  <a:srgbClr val="000066"/>
                </a:solidFill>
              </a:rPr>
              <a:t> a year. </a:t>
            </a:r>
          </a:p>
          <a:p>
            <a:r>
              <a:rPr lang="en-GB" altLang="en-US" dirty="0"/>
              <a:t>It is believed </a:t>
            </a:r>
            <a:r>
              <a:rPr lang="en-GB" altLang="en-US" b="1" dirty="0">
                <a:solidFill>
                  <a:srgbClr val="B80303"/>
                </a:solidFill>
              </a:rPr>
              <a:t>convection</a:t>
            </a:r>
            <a:r>
              <a:rPr lang="en-GB" altLang="en-US" b="1" dirty="0">
                <a:solidFill>
                  <a:srgbClr val="FF6600"/>
                </a:solidFill>
              </a:rPr>
              <a:t> </a:t>
            </a:r>
            <a:r>
              <a:rPr lang="en-GB" altLang="en-US" b="1" dirty="0">
                <a:solidFill>
                  <a:srgbClr val="B80303"/>
                </a:solidFill>
              </a:rPr>
              <a:t>currents</a:t>
            </a:r>
            <a:r>
              <a:rPr lang="en-GB" altLang="en-US" dirty="0"/>
              <a:t> in the Earth’s mantle cause the plates to move. The movement is not smooth, and sudden movements cause earthquakes.</a:t>
            </a:r>
            <a:endParaRPr lang="en-GB" altLang="en-US" i="1" dirty="0"/>
          </a:p>
        </p:txBody>
      </p:sp>
      <p:sp>
        <p:nvSpPr>
          <p:cNvPr id="235530" name="Text Box 10">
            <a:extLst>
              <a:ext uri="{FF2B5EF4-FFF2-40B4-BE49-F238E27FC236}">
                <a16:creationId xmlns:a16="http://schemas.microsoft.com/office/drawing/2014/main" id="{CF6A4EEA-52F7-49B7-BB32-49DF756BB79F}"/>
              </a:ext>
            </a:extLst>
          </p:cNvPr>
          <p:cNvSpPr txBox="1">
            <a:spLocks noChangeArrowheads="1"/>
          </p:cNvSpPr>
          <p:nvPr/>
        </p:nvSpPr>
        <p:spPr bwMode="auto">
          <a:xfrm>
            <a:off x="287338" y="3583732"/>
            <a:ext cx="576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spcBef>
                <a:spcPct val="50000"/>
              </a:spcBef>
              <a:buSzPct val="100000"/>
              <a:buFont typeface="Wingdings" panose="05000000000000000000" pitchFamily="2" charset="2"/>
              <a:buChar char=""/>
            </a:pPr>
            <a:r>
              <a:rPr lang="en-GB" altLang="en-US" b="1" dirty="0">
                <a:solidFill>
                  <a:srgbClr val="B80303"/>
                </a:solidFill>
              </a:rPr>
              <a:t>convergent </a:t>
            </a:r>
            <a:r>
              <a:rPr lang="en-GB" altLang="en-US" dirty="0"/>
              <a:t>boundary</a:t>
            </a:r>
            <a:r>
              <a:rPr lang="en-GB" altLang="en-US" dirty="0">
                <a:solidFill>
                  <a:srgbClr val="000066"/>
                </a:solidFill>
              </a:rPr>
              <a:t> (</a:t>
            </a:r>
            <a:r>
              <a:rPr lang="en-GB" altLang="en-US" b="1" dirty="0">
                <a:solidFill>
                  <a:srgbClr val="B80303"/>
                </a:solidFill>
              </a:rPr>
              <a:t>subduction</a:t>
            </a:r>
            <a:r>
              <a:rPr lang="en-GB" altLang="en-US" dirty="0">
                <a:solidFill>
                  <a:srgbClr val="000066"/>
                </a:solidFill>
              </a:rPr>
              <a:t>)</a:t>
            </a:r>
          </a:p>
        </p:txBody>
      </p:sp>
      <p:sp>
        <p:nvSpPr>
          <p:cNvPr id="235531" name="Rectangle 11">
            <a:extLst>
              <a:ext uri="{FF2B5EF4-FFF2-40B4-BE49-F238E27FC236}">
                <a16:creationId xmlns:a16="http://schemas.microsoft.com/office/drawing/2014/main" id="{6F01FE55-4B77-43E1-B48C-C3E5DFBE191C}"/>
              </a:ext>
            </a:extLst>
          </p:cNvPr>
          <p:cNvSpPr>
            <a:spLocks noChangeArrowheads="1"/>
          </p:cNvSpPr>
          <p:nvPr/>
        </p:nvSpPr>
        <p:spPr bwMode="auto">
          <a:xfrm>
            <a:off x="285750" y="4252350"/>
            <a:ext cx="5222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buSzPct val="100000"/>
              <a:buFont typeface="Wingdings" panose="05000000000000000000" pitchFamily="2" charset="2"/>
              <a:buChar char=""/>
            </a:pPr>
            <a:r>
              <a:rPr lang="en-GB" altLang="en-US" b="1" dirty="0">
                <a:solidFill>
                  <a:srgbClr val="B80303"/>
                </a:solidFill>
              </a:rPr>
              <a:t>convergent</a:t>
            </a:r>
            <a:r>
              <a:rPr lang="en-GB" altLang="en-US" b="1" dirty="0">
                <a:solidFill>
                  <a:srgbClr val="FF6600"/>
                </a:solidFill>
              </a:rPr>
              <a:t> </a:t>
            </a:r>
            <a:r>
              <a:rPr lang="en-GB" altLang="en-US" dirty="0"/>
              <a:t>boundary</a:t>
            </a:r>
            <a:r>
              <a:rPr lang="en-GB" altLang="en-US" dirty="0">
                <a:solidFill>
                  <a:srgbClr val="000066"/>
                </a:solidFill>
              </a:rPr>
              <a:t> (</a:t>
            </a:r>
            <a:r>
              <a:rPr lang="en-GB" altLang="en-US" b="1" dirty="0">
                <a:solidFill>
                  <a:srgbClr val="B80303"/>
                </a:solidFill>
              </a:rPr>
              <a:t>collision</a:t>
            </a:r>
            <a:r>
              <a:rPr lang="en-GB" altLang="en-US" dirty="0">
                <a:solidFill>
                  <a:srgbClr val="000066"/>
                </a:solidFill>
              </a:rPr>
              <a:t>)</a:t>
            </a:r>
          </a:p>
        </p:txBody>
      </p:sp>
      <p:sp>
        <p:nvSpPr>
          <p:cNvPr id="235532" name="Rectangle 12">
            <a:extLst>
              <a:ext uri="{FF2B5EF4-FFF2-40B4-BE49-F238E27FC236}">
                <a16:creationId xmlns:a16="http://schemas.microsoft.com/office/drawing/2014/main" id="{3EDFA602-A1C2-4F31-976B-FAAA6B83AB62}"/>
              </a:ext>
            </a:extLst>
          </p:cNvPr>
          <p:cNvSpPr>
            <a:spLocks noChangeArrowheads="1"/>
          </p:cNvSpPr>
          <p:nvPr/>
        </p:nvSpPr>
        <p:spPr bwMode="auto">
          <a:xfrm>
            <a:off x="285750" y="4920968"/>
            <a:ext cx="452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buSzPct val="100000"/>
              <a:buFont typeface="Wingdings" panose="05000000000000000000" pitchFamily="2" charset="2"/>
              <a:buChar char=""/>
            </a:pPr>
            <a:r>
              <a:rPr lang="en-GB" altLang="en-US" b="1" dirty="0">
                <a:solidFill>
                  <a:srgbClr val="B80303"/>
                </a:solidFill>
              </a:rPr>
              <a:t>divergent</a:t>
            </a:r>
            <a:r>
              <a:rPr lang="en-GB" altLang="en-US" b="1" dirty="0">
                <a:solidFill>
                  <a:srgbClr val="FF6600"/>
                </a:solidFill>
              </a:rPr>
              <a:t> </a:t>
            </a:r>
            <a:r>
              <a:rPr lang="en-GB" altLang="en-US" dirty="0"/>
              <a:t>boundary</a:t>
            </a:r>
          </a:p>
        </p:txBody>
      </p:sp>
      <p:sp>
        <p:nvSpPr>
          <p:cNvPr id="235533" name="Rectangle 13">
            <a:extLst>
              <a:ext uri="{FF2B5EF4-FFF2-40B4-BE49-F238E27FC236}">
                <a16:creationId xmlns:a16="http://schemas.microsoft.com/office/drawing/2014/main" id="{E9F0C61E-8F9A-4B93-884B-740F61C0AB34}"/>
              </a:ext>
            </a:extLst>
          </p:cNvPr>
          <p:cNvSpPr>
            <a:spLocks noChangeArrowheads="1"/>
          </p:cNvSpPr>
          <p:nvPr/>
        </p:nvSpPr>
        <p:spPr bwMode="auto">
          <a:xfrm>
            <a:off x="287338" y="5589588"/>
            <a:ext cx="5205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8775" indent="-358775"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eaLnBrk="1" hangingPunct="1">
              <a:buSzPct val="100000"/>
              <a:buFont typeface="Wingdings" panose="05000000000000000000" pitchFamily="2" charset="2"/>
              <a:buChar char=""/>
            </a:pPr>
            <a:r>
              <a:rPr lang="en-GB" altLang="en-US" b="1" dirty="0">
                <a:solidFill>
                  <a:srgbClr val="B80303"/>
                </a:solidFill>
              </a:rPr>
              <a:t>conservative</a:t>
            </a:r>
            <a:r>
              <a:rPr lang="en-GB" altLang="en-US" b="1" dirty="0">
                <a:solidFill>
                  <a:srgbClr val="FF6600"/>
                </a:solidFill>
              </a:rPr>
              <a:t> </a:t>
            </a:r>
            <a:r>
              <a:rPr lang="en-GB" altLang="en-US" dirty="0"/>
              <a:t>boundary</a:t>
            </a:r>
            <a:r>
              <a:rPr lang="en-GB" altLang="en-US" dirty="0">
                <a:solidFill>
                  <a:srgbClr val="000066"/>
                </a:solidFill>
              </a:rPr>
              <a:t>.</a:t>
            </a:r>
          </a:p>
        </p:txBody>
      </p:sp>
      <p:pic>
        <p:nvPicPr>
          <p:cNvPr id="235537" name="Picture 17" descr="Lee Prince_shutterstock_14155279">
            <a:extLst>
              <a:ext uri="{FF2B5EF4-FFF2-40B4-BE49-F238E27FC236}">
                <a16:creationId xmlns:a16="http://schemas.microsoft.com/office/drawing/2014/main" id="{914DD6CE-BABB-443C-8075-0CBCBE300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726" y="2600325"/>
            <a:ext cx="2952750" cy="345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5" descr="notes_icon">
            <a:extLst>
              <a:ext uri="{FF2B5EF4-FFF2-40B4-BE49-F238E27FC236}">
                <a16:creationId xmlns:a16="http://schemas.microsoft.com/office/drawing/2014/main" id="{4DC22B6D-3F04-4348-82B2-B27EC1081261}"/>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6D18EDC2-D7FA-42D3-953E-FE58CDABB22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3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p:bldP spid="235530" grpId="0"/>
      <p:bldP spid="235531" grpId="0"/>
      <p:bldP spid="235532" grpId="0"/>
      <p:bldP spid="2355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60479B9B-798D-4F56-A2AE-4CCD61AAF8B1}"/>
              </a:ext>
            </a:extLst>
          </p:cNvPr>
          <p:cNvSpPr>
            <a:spLocks noGrp="1" noChangeArrowheads="1"/>
          </p:cNvSpPr>
          <p:nvPr>
            <p:ph type="title"/>
          </p:nvPr>
        </p:nvSpPr>
        <p:spPr>
          <a:noFill/>
        </p:spPr>
        <p:txBody>
          <a:bodyPr/>
          <a:lstStyle/>
          <a:p>
            <a:pPr eaLnBrk="1" hangingPunct="1"/>
            <a:r>
              <a:rPr lang="en-GB" altLang="en-US" dirty="0"/>
              <a:t>Convergent subduction boundaries</a:t>
            </a:r>
            <a:endParaRPr lang="en-US" altLang="en-US" dirty="0"/>
          </a:p>
        </p:txBody>
      </p:sp>
      <p:pic>
        <p:nvPicPr>
          <p:cNvPr id="6" name="Picture 5" descr="flash_icon">
            <a:extLst>
              <a:ext uri="{FF2B5EF4-FFF2-40B4-BE49-F238E27FC236}">
                <a16:creationId xmlns:a16="http://schemas.microsoft.com/office/drawing/2014/main" id="{E2BCF7E5-2FEF-4C29-BAEB-A9CC066351FE}"/>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E7DF032D-D20E-4341-B963-82193C33BFA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4FADB966-7717-4802-96EF-E1B772D9009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2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25576144-1363-4D6C-903B-B50E04E29A2C}"/>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13184</TotalTime>
  <Words>3547</Words>
  <Application>Microsoft Office PowerPoint</Application>
  <PresentationFormat>On-screen Show (4:3)</PresentationFormat>
  <Paragraphs>211</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Wingdings</vt:lpstr>
      <vt:lpstr>Arial</vt:lpstr>
      <vt:lpstr>Wingdings 2</vt:lpstr>
      <vt:lpstr>Default Design</vt:lpstr>
      <vt:lpstr>3_Default Design</vt:lpstr>
      <vt:lpstr>Earthquakes</vt:lpstr>
      <vt:lpstr>Information</vt:lpstr>
      <vt:lpstr>What are earthquakes?</vt:lpstr>
      <vt:lpstr>Where do earthquakes occur?</vt:lpstr>
      <vt:lpstr>Seismic waves</vt:lpstr>
      <vt:lpstr>How are earthquakes measured?</vt:lpstr>
      <vt:lpstr>The causes of earthquakes</vt:lpstr>
      <vt:lpstr>Plate movements</vt:lpstr>
      <vt:lpstr>Convergent subduction boundaries</vt:lpstr>
      <vt:lpstr>Convergent collision boundaries</vt:lpstr>
      <vt:lpstr>Divergent boundaries</vt:lpstr>
      <vt:lpstr>Conservative boundaries</vt:lpstr>
      <vt:lpstr>Identifying earthquake effects</vt:lpstr>
      <vt:lpstr>The impact of earthquakes</vt:lpstr>
      <vt:lpstr>Physical and human factors</vt:lpstr>
      <vt:lpstr>Sichuan earthquake, China 2008</vt:lpstr>
      <vt:lpstr>Impacts of the Sichuan earthquake</vt:lpstr>
      <vt:lpstr>Kobe earthquake, Japan 1995</vt:lpstr>
      <vt:lpstr>Impacts of the Kobe earthquake</vt:lpstr>
      <vt:lpstr>Comparing impacts: China and Japan</vt:lpstr>
      <vt:lpstr>Tsunamis</vt:lpstr>
      <vt:lpstr>Indian Ocean tsunami 2004</vt:lpstr>
      <vt:lpstr>Physical impact</vt:lpstr>
      <vt:lpstr>Social and economic impact</vt:lpstr>
      <vt:lpstr>Managing earthquakes</vt:lpstr>
      <vt:lpstr>Being prepared</vt:lpstr>
      <vt:lpstr>Building safer structures</vt:lpstr>
      <vt:lpstr>Comparing earthquake management</vt:lpstr>
      <vt:lpstr>Stakeholders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subject>Boardworks High School Earth and Space Sciences</dc:subject>
  <dc:creator>Boardworks</dc:creator>
  <cp:lastModifiedBy>Tim Crilly</cp:lastModifiedBy>
  <cp:revision>495</cp:revision>
  <cp:lastPrinted>1601-01-01T00:00:00Z</cp:lastPrinted>
  <dcterms:created xsi:type="dcterms:W3CDTF">1601-01-01T00:00:00Z</dcterms:created>
  <dcterms:modified xsi:type="dcterms:W3CDTF">2019-01-31T15:22:51Z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