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4.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5.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7.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8.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01" r:id="rId1"/>
    <p:sldMasterId id="2147485116" r:id="rId2"/>
  </p:sldMasterIdLst>
  <p:notesMasterIdLst>
    <p:notesMasterId r:id="rId26"/>
  </p:notesMasterIdLst>
  <p:handoutMasterIdLst>
    <p:handoutMasterId r:id="rId27"/>
  </p:handoutMasterIdLst>
  <p:sldIdLst>
    <p:sldId id="430" r:id="rId3"/>
    <p:sldId id="488" r:id="rId4"/>
    <p:sldId id="485" r:id="rId5"/>
    <p:sldId id="486" r:id="rId6"/>
    <p:sldId id="487" r:id="rId7"/>
    <p:sldId id="489" r:id="rId8"/>
    <p:sldId id="494" r:id="rId9"/>
    <p:sldId id="507" r:id="rId10"/>
    <p:sldId id="495" r:id="rId11"/>
    <p:sldId id="496" r:id="rId12"/>
    <p:sldId id="510" r:id="rId13"/>
    <p:sldId id="519" r:id="rId14"/>
    <p:sldId id="517" r:id="rId15"/>
    <p:sldId id="499" r:id="rId16"/>
    <p:sldId id="511" r:id="rId17"/>
    <p:sldId id="500" r:id="rId18"/>
    <p:sldId id="501" r:id="rId19"/>
    <p:sldId id="513" r:id="rId20"/>
    <p:sldId id="502" r:id="rId21"/>
    <p:sldId id="514" r:id="rId22"/>
    <p:sldId id="515" r:id="rId23"/>
    <p:sldId id="520" r:id="rId24"/>
    <p:sldId id="518"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4" userDrawn="1">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E6ADAD"/>
    <a:srgbClr val="DC8585"/>
    <a:srgbClr val="FF6600"/>
    <a:srgbClr val="010066"/>
    <a:srgbClr val="FFCC99"/>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94"/>
        <p:guide orient="horz" pos="3884"/>
        <p:guide pos="5375"/>
        <p:guide pos="22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9C5E1BE-905E-421B-A8CA-8047D2DAC2C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D25D185-2661-4FBA-A97E-B843027A0F26}" type="slidenum">
              <a:rPr lang="en-GB" altLang="en-US"/>
              <a:pPr/>
              <a:t>‹#›</a:t>
            </a:fld>
            <a:endParaRPr lang="en-GB" altLang="en-US"/>
          </a:p>
        </p:txBody>
      </p:sp>
      <p:sp>
        <p:nvSpPr>
          <p:cNvPr id="5" name="Rectangle 7">
            <a:extLst>
              <a:ext uri="{FF2B5EF4-FFF2-40B4-BE49-F238E27FC236}">
                <a16:creationId xmlns:a16="http://schemas.microsoft.com/office/drawing/2014/main" id="{9274AC09-DF99-461B-A1F0-1EA8FFEE89E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a:t>
            </a:r>
            <a:r>
              <a:rPr lang="en-GB" sz="1200" b="1" dirty="0" err="1">
                <a:solidFill>
                  <a:schemeClr val="tx1"/>
                </a:solidFill>
              </a:rPr>
              <a:t>Boardworks</a:t>
            </a:r>
            <a:endParaRPr lang="en-GB" sz="1200" b="1" dirty="0">
              <a:solidFill>
                <a:schemeClr val="tx1"/>
              </a:solidFill>
            </a:endParaRPr>
          </a:p>
        </p:txBody>
      </p:sp>
      <p:sp>
        <p:nvSpPr>
          <p:cNvPr id="6" name="Rectangle 9">
            <a:extLst>
              <a:ext uri="{FF2B5EF4-FFF2-40B4-BE49-F238E27FC236}">
                <a16:creationId xmlns:a16="http://schemas.microsoft.com/office/drawing/2014/main" id="{0104DA4C-C54C-43CC-9279-37B05C0229C3}"/>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2839862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DDF648D7-3D91-463B-8423-9E715BD71D2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038BA4A-9CC5-460E-9AFE-800E76DF2C54}"/>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3674626-41F2-46DF-AC96-43F4AB50F391}"/>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2033F77-A101-48D6-9DAA-1C2ED892AB5B}" type="slidenum">
              <a:rPr lang="en-US" altLang="en-US"/>
              <a:pPr/>
              <a:t>‹#›</a:t>
            </a:fld>
            <a:endParaRPr lang="en-US" altLang="en-US"/>
          </a:p>
        </p:txBody>
      </p:sp>
      <p:sp>
        <p:nvSpPr>
          <p:cNvPr id="7" name="Rectangle 7">
            <a:extLst>
              <a:ext uri="{FF2B5EF4-FFF2-40B4-BE49-F238E27FC236}">
                <a16:creationId xmlns:a16="http://schemas.microsoft.com/office/drawing/2014/main" id="{E6F7EFF3-4CAD-4513-8903-8348F338FBD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a:t>
            </a:r>
            <a:r>
              <a:rPr lang="en-GB" sz="1200" b="1" dirty="0" err="1">
                <a:solidFill>
                  <a:schemeClr val="tx1"/>
                </a:solidFill>
              </a:rPr>
              <a:t>Boardworks</a:t>
            </a:r>
            <a:endParaRPr lang="en-GB" sz="1200" b="1" dirty="0">
              <a:solidFill>
                <a:schemeClr val="tx1"/>
              </a:solidFill>
            </a:endParaRPr>
          </a:p>
        </p:txBody>
      </p:sp>
      <p:sp>
        <p:nvSpPr>
          <p:cNvPr id="8" name="Rectangle 9">
            <a:extLst>
              <a:ext uri="{FF2B5EF4-FFF2-40B4-BE49-F238E27FC236}">
                <a16:creationId xmlns:a16="http://schemas.microsoft.com/office/drawing/2014/main" id="{05ECEE55-93CA-42E5-8E98-55A0B5B823F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a:t>
            </a:r>
            <a:r>
              <a:rPr lang="en-GB" sz="1200" b="1" dirty="0" err="1">
                <a:solidFill>
                  <a:schemeClr val="tx1"/>
                </a:solidFill>
              </a:rPr>
              <a:t>Shool</a:t>
            </a:r>
            <a:r>
              <a:rPr lang="en-GB" sz="1200" b="1" dirty="0">
                <a:solidFill>
                  <a:schemeClr val="tx1"/>
                </a:solidFill>
              </a:rPr>
              <a:t> Earth and Space Sciences</a:t>
            </a:r>
          </a:p>
        </p:txBody>
      </p:sp>
    </p:spTree>
    <p:extLst>
      <p:ext uri="{BB962C8B-B14F-4D97-AF65-F5344CB8AC3E}">
        <p14:creationId xmlns:p14="http://schemas.microsoft.com/office/powerpoint/2010/main" val="283024282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87AC437-CDC1-4217-A573-3339671CE9B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C2328EE-76E3-4098-8EB3-3C6FA093D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B92D4E-7ABB-4506-AEC8-A733D65B1FA2}"/>
              </a:ext>
            </a:extLst>
          </p:cNvPr>
          <p:cNvSpPr>
            <a:spLocks noGrp="1"/>
          </p:cNvSpPr>
          <p:nvPr>
            <p:ph type="sldNum" sz="quarter" idx="10"/>
          </p:nvPr>
        </p:nvSpPr>
        <p:spPr/>
        <p:txBody>
          <a:bodyPr/>
          <a:lstStyle/>
          <a:p>
            <a:fld id="{82033F77-A101-48D6-9DAA-1C2ED892AB5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4616FC81-9077-41E5-AF87-D8334793191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FE47671-464F-4DFF-88B3-554002EDCB8D}"/>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r>
              <a:rPr lang="en-GB" altLang="en-US" dirty="0">
                <a:latin typeface="Arial" panose="020B0604020202020204" pitchFamily="34" charset="0"/>
              </a:rPr>
              <a:t> </a:t>
            </a:r>
          </a:p>
          <a:p>
            <a:pPr>
              <a:spcBef>
                <a:spcPts val="432"/>
              </a:spcBef>
            </a:pPr>
            <a:r>
              <a:rPr lang="en-GB" altLang="en-US" dirty="0">
                <a:latin typeface="Arial" panose="020B0604020202020204" pitchFamily="34" charset="0"/>
              </a:rPr>
              <a:t>This ordering activity could be used as an introductory or summary activity to assess students’ understanding of the evolution of the atmosphere. Students could work individually or in small groups. Mini-whiteboards could be used to convey answers. </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5B24FF62-B205-456E-9F1B-46251D667C24}"/>
              </a:ext>
            </a:extLst>
          </p:cNvPr>
          <p:cNvSpPr>
            <a:spLocks noGrp="1"/>
          </p:cNvSpPr>
          <p:nvPr>
            <p:ph type="sldNum" sz="quarter" idx="10"/>
          </p:nvPr>
        </p:nvSpPr>
        <p:spPr/>
        <p:txBody>
          <a:bodyPr/>
          <a:lstStyle/>
          <a:p>
            <a:fld id="{82033F77-A101-48D6-9DAA-1C2ED892AB5B}"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C2B1B28-476E-4C2B-8A2B-944CC2B0205A}"/>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36BBFE84-4A4D-4133-8519-586764C9F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Different types of evidence have been used to gain an understanding of how the Earth’s atmosphere originally formed and has developed over time. Use this mind map to find out more about the different types of evidence used.</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It is believed that when the oceanic dissolved iron stores were exhausted, oxygen was released into the atmosphere.</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stromatolite fossil </a:t>
            </a:r>
            <a:r>
              <a:rPr lang="en-GB" altLang="en-US" b="1" dirty="0">
                <a:latin typeface="Arial" panose="020B0604020202020204" pitchFamily="34" charset="0"/>
              </a:rPr>
              <a:t>© </a:t>
            </a:r>
            <a:r>
              <a:rPr lang="en-GB" altLang="en-US" dirty="0" err="1">
                <a:latin typeface="Arial" panose="020B0604020202020204" pitchFamily="34" charset="0"/>
              </a:rPr>
              <a:t>Bildagentur</a:t>
            </a:r>
            <a:r>
              <a:rPr lang="en-GB" altLang="en-US" dirty="0">
                <a:latin typeface="Arial" panose="020B0604020202020204" pitchFamily="34" charset="0"/>
              </a:rPr>
              <a:t> </a:t>
            </a:r>
            <a:r>
              <a:rPr lang="en-GB" altLang="en-US" dirty="0" err="1">
                <a:latin typeface="Arial" panose="020B0604020202020204" pitchFamily="34" charset="0"/>
              </a:rPr>
              <a:t>Zoonar</a:t>
            </a:r>
            <a:r>
              <a:rPr lang="en-GB" altLang="en-US" dirty="0">
                <a:latin typeface="Arial" panose="020B0604020202020204" pitchFamily="34" charset="0"/>
              </a:rPr>
              <a:t> GmbH, banded iron formation </a:t>
            </a:r>
            <a:r>
              <a:rPr lang="en-GB" altLang="en-US" b="1" dirty="0">
                <a:latin typeface="Arial" panose="020B0604020202020204" pitchFamily="34" charset="0"/>
              </a:rPr>
              <a:t>© </a:t>
            </a:r>
            <a:r>
              <a:rPr lang="en-GB" altLang="en-US" dirty="0" err="1">
                <a:latin typeface="Arial" panose="020B0604020202020204" pitchFamily="34" charset="0"/>
              </a:rPr>
              <a:t>Sementer</a:t>
            </a:r>
            <a:r>
              <a:rPr lang="en-GB" altLang="en-US" dirty="0">
                <a:latin typeface="Arial" panose="020B0604020202020204" pitchFamily="34" charset="0"/>
              </a:rPr>
              <a:t>, mars </a:t>
            </a:r>
            <a:r>
              <a:rPr lang="en-GB" altLang="en-US" b="1" dirty="0">
                <a:latin typeface="Arial" panose="020B0604020202020204" pitchFamily="34" charset="0"/>
              </a:rPr>
              <a:t>© </a:t>
            </a:r>
            <a:r>
              <a:rPr lang="en-GB" altLang="en-US" dirty="0">
                <a:latin typeface="Arial" panose="020B0604020202020204" pitchFamily="34" charset="0"/>
              </a:rPr>
              <a:t>Michael </a:t>
            </a:r>
            <a:r>
              <a:rPr lang="en-GB" altLang="en-US" dirty="0" err="1">
                <a:latin typeface="Arial" panose="020B0604020202020204" pitchFamily="34" charset="0"/>
              </a:rPr>
              <a:t>Rosskothen</a:t>
            </a:r>
            <a:r>
              <a:rPr lang="en-GB" altLang="en-US" dirty="0">
                <a:latin typeface="Arial" panose="020B0604020202020204" pitchFamily="34" charset="0"/>
              </a:rPr>
              <a:t>, all at shutterstock.com </a:t>
            </a:r>
            <a:r>
              <a:rPr lang="en-GB" altLang="en-US" dirty="0">
                <a:latin typeface="Arial" panose="020B0604020202020204" pitchFamily="34" charset="0"/>
                <a:cs typeface="Arial" panose="020B0604020202020204" pitchFamily="34" charset="0"/>
              </a:rPr>
              <a:t>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2A35928-9F70-44B2-970B-1559AE923C33}"/>
              </a:ext>
            </a:extLst>
          </p:cNvPr>
          <p:cNvSpPr>
            <a:spLocks noGrp="1"/>
          </p:cNvSpPr>
          <p:nvPr>
            <p:ph type="sldNum" sz="quarter" idx="10"/>
          </p:nvPr>
        </p:nvSpPr>
        <p:spPr/>
        <p:txBody>
          <a:bodyPr/>
          <a:lstStyle/>
          <a:p>
            <a:fld id="{82033F77-A101-48D6-9DAA-1C2ED892AB5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F7F24BE-4643-49BF-80CE-B7B6D69AB766}"/>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A83AD2A-3B9E-4E9C-A0CB-7785BA93A2BE}"/>
              </a:ext>
            </a:extLst>
          </p:cNvPr>
          <p:cNvSpPr>
            <a:spLocks noGrp="1"/>
          </p:cNvSpPr>
          <p:nvPr>
            <p:ph type="body" idx="1"/>
          </p:nvPr>
        </p:nvSpPr>
        <p:spPr>
          <a:xfrm>
            <a:off x="914401"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spcBef>
                <a:spcPts val="432"/>
              </a:spcBef>
            </a:pPr>
            <a:r>
              <a:rPr lang="en-GB" altLang="en-US" b="1" dirty="0">
                <a:latin typeface="Arial" panose="020B0604020202020204" pitchFamily="34" charset="0"/>
                <a:cs typeface="Arial" panose="020B0604020202020204" pitchFamily="34" charset="0"/>
              </a:rPr>
              <a:t>Teacher notes</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It is expected that Earth’s early atmosphere was similar to that on Venus, for example with a high percentage of carbon dioxide and low percentage of oxygen.</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Argon is a noble gas, and is therefore very unreactive. It would be expected that levels of argon in the atmosphere remain fairly constant over time. </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cs typeface="Arial" panose="020B0604020202020204" pitchFamily="34" charset="0"/>
              </a:rPr>
              <a:t>The oceans seen on Earth are formed by the condensation of water vapor. The surface temperature of Venus is around 462º </a:t>
            </a:r>
            <a:r>
              <a:rPr lang="en-GB" altLang="en-US" dirty="0">
                <a:latin typeface="Arial" panose="020B0604020202020204" pitchFamily="34" charset="0"/>
                <a:ea typeface="Verdana" panose="020B0604030504040204" pitchFamily="34" charset="0"/>
                <a:cs typeface="Arial" panose="020B0604020202020204" pitchFamily="34" charset="0"/>
              </a:rPr>
              <a:t>C, this is too hot for water vapor to condense, and so surface water is unable to form.</a:t>
            </a:r>
          </a:p>
          <a:p>
            <a:pPr>
              <a:lnSpc>
                <a:spcPct val="120000"/>
              </a:lnSpc>
              <a:spcBef>
                <a:spcPts val="432"/>
              </a:spcBef>
            </a:pPr>
            <a:r>
              <a:rPr lang="en-GB" altLang="en-US" dirty="0">
                <a:latin typeface="Arial" panose="020B0604020202020204" pitchFamily="34" charset="0"/>
                <a:ea typeface="Verdana" panose="020B0604030504040204" pitchFamily="34" charset="0"/>
                <a:cs typeface="Arial" panose="020B0604020202020204" pitchFamily="34" charset="0"/>
              </a:rPr>
              <a:t>The data</a:t>
            </a:r>
            <a:r>
              <a:rPr lang="en-GB" altLang="en-US" dirty="0">
                <a:latin typeface="Arial" panose="020B0604020202020204" pitchFamily="34" charset="0"/>
                <a:cs typeface="Arial" panose="020B0604020202020204" pitchFamily="34" charset="0"/>
              </a:rPr>
              <a:t> for Venus’s atmosphere is based on content from Windows to the Universe® (http://windows2universe.org), © National Earth Science Teachers Association 2018. The data is reproduced under the terms of the Creative Commons Attribution </a:t>
            </a:r>
            <a:r>
              <a:rPr lang="en-GB" altLang="en-US" dirty="0" err="1">
                <a:latin typeface="Arial" panose="020B0604020202020204" pitchFamily="34" charset="0"/>
                <a:cs typeface="Arial" panose="020B0604020202020204" pitchFamily="34" charset="0"/>
              </a:rPr>
              <a:t>ShareAlike</a:t>
            </a:r>
            <a:r>
              <a:rPr lang="en-GB" altLang="en-US" dirty="0">
                <a:latin typeface="Arial" panose="020B0604020202020204" pitchFamily="34" charset="0"/>
                <a:cs typeface="Arial" panose="020B0604020202020204" pitchFamily="34" charset="0"/>
              </a:rPr>
              <a:t> 3.0 </a:t>
            </a:r>
            <a:r>
              <a:rPr lang="en-GB" altLang="en-US" dirty="0" err="1">
                <a:latin typeface="Arial" panose="020B0604020202020204" pitchFamily="34" charset="0"/>
                <a:cs typeface="Arial" panose="020B0604020202020204" pitchFamily="34" charset="0"/>
              </a:rPr>
              <a:t>Unported</a:t>
            </a:r>
            <a:r>
              <a:rPr lang="en-GB" altLang="en-US" dirty="0">
                <a:latin typeface="Arial" panose="020B0604020202020204" pitchFamily="34" charset="0"/>
                <a:cs typeface="Arial" panose="020B0604020202020204" pitchFamily="34" charset="0"/>
              </a:rPr>
              <a:t> License. A copy of the license can be read at this address: https://creativecommons.org/licenses/by-nc-sa/3.0/.</a:t>
            </a:r>
          </a:p>
          <a:p>
            <a:pPr>
              <a:lnSpc>
                <a:spcPct val="120000"/>
              </a:lnSpc>
              <a:spcBef>
                <a:spcPts val="432"/>
              </a:spcBef>
            </a:pPr>
            <a:endParaRPr lang="en-GB" altLang="en-US" dirty="0">
              <a:latin typeface="Arial" panose="020B0604020202020204" pitchFamily="34" charset="0"/>
              <a:cs typeface="Arial" panose="020B0604020202020204" pitchFamily="34" charset="0"/>
            </a:endParaRPr>
          </a:p>
          <a:p>
            <a:pPr>
              <a:lnSpc>
                <a:spcPct val="120000"/>
              </a:lnSpc>
              <a:spcBef>
                <a:spcPts val="432"/>
              </a:spcBef>
            </a:pPr>
            <a:r>
              <a:rPr lang="en-GB" altLang="en-US" dirty="0">
                <a:latin typeface="Arial" panose="020B0604020202020204" pitchFamily="34" charset="0"/>
                <a:cs typeface="Arial" panose="020B0604020202020204" pitchFamily="34" charset="0"/>
              </a:rPr>
              <a:t>For more information about the atmosphere on Venus see: http://www.windows2universe.org/venus/atmosphere.html. </a:t>
            </a:r>
          </a:p>
          <a:p>
            <a:pPr>
              <a:lnSpc>
                <a:spcPct val="120000"/>
              </a:lnSpc>
              <a:spcBef>
                <a:spcPts val="432"/>
              </a:spcBef>
            </a:pPr>
            <a:r>
              <a:rPr lang="en-GB" altLang="en-US" dirty="0">
                <a:latin typeface="Arial" panose="020B0604020202020204" pitchFamily="34" charset="0"/>
                <a:cs typeface="Arial" panose="020B0604020202020204" pitchFamily="34" charset="0"/>
              </a:rPr>
              <a:t>This weblink was working at the time of publication. Boardworks is not responsible for the content of third party sites</a:t>
            </a:r>
          </a:p>
          <a:p>
            <a:pPr>
              <a:lnSpc>
                <a:spcPct val="120000"/>
              </a:lnSpc>
              <a:spcBef>
                <a:spcPts val="432"/>
              </a:spcBef>
            </a:pPr>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391712E-C8F3-4AA1-B9E3-997C9CC372A3}"/>
              </a:ext>
            </a:extLst>
          </p:cNvPr>
          <p:cNvSpPr>
            <a:spLocks noGrp="1"/>
          </p:cNvSpPr>
          <p:nvPr>
            <p:ph type="sldNum" sz="quarter" idx="10"/>
          </p:nvPr>
        </p:nvSpPr>
        <p:spPr/>
        <p:txBody>
          <a:bodyPr/>
          <a:lstStyle/>
          <a:p>
            <a:fld id="{82033F77-A101-48D6-9DAA-1C2ED892AB5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37F8243-E320-48CC-A226-2E2071758A23}"/>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9E167D3F-8A37-4488-9E79-5D028C336F0E}"/>
              </a:ext>
            </a:extLst>
          </p:cNvPr>
          <p:cNvSpPr>
            <a:spLocks noGrp="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Students could discuss the different questions, and whether the questions can be answered based on the current evidence.</a:t>
            </a:r>
          </a:p>
          <a:p>
            <a:pPr marL="171450" indent="-171450">
              <a:spcBef>
                <a:spcPts val="432"/>
              </a:spcBef>
              <a:buFont typeface="Arial" panose="020B0604020202020204" pitchFamily="34" charset="0"/>
              <a:buChar char="•"/>
            </a:pPr>
            <a:r>
              <a:rPr lang="en-GB" altLang="en-US" dirty="0">
                <a:latin typeface="Arial" panose="020B0604020202020204" pitchFamily="34" charset="0"/>
              </a:rPr>
              <a:t>The formation of calcium carbonate rocks and fossils decreased the amount of carbon dioxide in the atmosphere. The algae that produced oxygen via photosynthesis used carbon dioxide from the ocean, which also decreased the carbon dioxide supply.  </a:t>
            </a:r>
          </a:p>
          <a:p>
            <a:pPr marL="171450" indent="-171450">
              <a:spcBef>
                <a:spcPts val="432"/>
              </a:spcBef>
              <a:buFont typeface="Arial" panose="020B0604020202020204" pitchFamily="34" charset="0"/>
              <a:buChar char="•"/>
            </a:pPr>
            <a:r>
              <a:rPr lang="en-GB" altLang="en-US" dirty="0">
                <a:latin typeface="Arial" panose="020B0604020202020204" pitchFamily="34" charset="0"/>
              </a:rPr>
              <a:t>When the dissolved iron supply in the ocean was exhausted, the oxygen was released into the atmosphere. This allowed the evolution of land-based organisms such as plants, which further increased the amount of oxygen in the atmosphere.</a:t>
            </a:r>
          </a:p>
          <a:p>
            <a:pPr marL="171450" indent="-171450">
              <a:spcBef>
                <a:spcPts val="432"/>
              </a:spcBef>
              <a:buFont typeface="Arial" panose="020B0604020202020204" pitchFamily="34" charset="0"/>
              <a:buChar char="•"/>
            </a:pPr>
            <a:r>
              <a:rPr lang="en-GB" altLang="en-US" dirty="0">
                <a:latin typeface="Arial" panose="020B0604020202020204" pitchFamily="34" charset="0"/>
              </a:rPr>
              <a:t>Oxygen accumulated in the atmosphere around 1.5 billion years ago, which coincides with a decrease in the formation of red beds. Red beds, however, can still be produced today as oxygen in the atmosphere reacts with reduced iron in the land.</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1017674-CA3C-49DE-B29A-317897B44DF9}"/>
              </a:ext>
            </a:extLst>
          </p:cNvPr>
          <p:cNvSpPr>
            <a:spLocks noGrp="1"/>
          </p:cNvSpPr>
          <p:nvPr>
            <p:ph type="sldNum" sz="quarter" idx="10"/>
          </p:nvPr>
        </p:nvSpPr>
        <p:spPr/>
        <p:txBody>
          <a:bodyPr/>
          <a:lstStyle/>
          <a:p>
            <a:fld id="{82033F77-A101-48D6-9DAA-1C2ED892AB5B}"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4A396C4A-F34D-4B81-B51B-BBC4692D672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2BC0A44-D8D2-4F87-91D4-1D194377F0DD}"/>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C149A654-5501-4036-AD55-03DA16263027}"/>
              </a:ext>
            </a:extLst>
          </p:cNvPr>
          <p:cNvSpPr>
            <a:spLocks noGrp="1"/>
          </p:cNvSpPr>
          <p:nvPr>
            <p:ph type="sldNum" sz="quarter" idx="10"/>
          </p:nvPr>
        </p:nvSpPr>
        <p:spPr/>
        <p:txBody>
          <a:bodyPr/>
          <a:lstStyle/>
          <a:p>
            <a:fld id="{82033F77-A101-48D6-9DAA-1C2ED892AB5B}"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A7D96FC-715C-430F-A8B2-11C872EE7463}"/>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EA62FDCC-95DD-40B9-8A61-4FCE763081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09B8627-4DA0-4DB0-ACBE-2B9163E8AABF}"/>
              </a:ext>
            </a:extLst>
          </p:cNvPr>
          <p:cNvSpPr>
            <a:spLocks noGrp="1"/>
          </p:cNvSpPr>
          <p:nvPr>
            <p:ph type="sldNum" sz="quarter" idx="10"/>
          </p:nvPr>
        </p:nvSpPr>
        <p:spPr/>
        <p:txBody>
          <a:bodyPr/>
          <a:lstStyle/>
          <a:p>
            <a:fld id="{82033F77-A101-48D6-9DAA-1C2ED892AB5B}"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B94D7238-CD6C-4F37-A1B8-E831A301A4E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F14849C-F2DF-416F-8321-9CE3AA9B4BB3}"/>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In the past, the amount of carbon dioxide in the atmosphere has remained constant as carbon dioxide have been made and used up in roughly equal amounts. However, significant increases in the amount of carbon dioxide has been observed over the last 100 years.</a:t>
            </a:r>
          </a:p>
        </p:txBody>
      </p:sp>
      <p:sp>
        <p:nvSpPr>
          <p:cNvPr id="2" name="Slide Number Placeholder 1">
            <a:extLst>
              <a:ext uri="{FF2B5EF4-FFF2-40B4-BE49-F238E27FC236}">
                <a16:creationId xmlns:a16="http://schemas.microsoft.com/office/drawing/2014/main" id="{C9E0DD56-431D-449E-A642-457644E53363}"/>
              </a:ext>
            </a:extLst>
          </p:cNvPr>
          <p:cNvSpPr>
            <a:spLocks noGrp="1"/>
          </p:cNvSpPr>
          <p:nvPr>
            <p:ph type="sldNum" sz="quarter" idx="10"/>
          </p:nvPr>
        </p:nvSpPr>
        <p:spPr/>
        <p:txBody>
          <a:bodyPr/>
          <a:lstStyle/>
          <a:p>
            <a:fld id="{82033F77-A101-48D6-9DAA-1C2ED892AB5B}"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F0AEBF0F-CE7D-4FCA-BEF4-0163123D49E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313841FF-60E7-4D26-B0A9-4C211936A4C2}"/>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37302235-D38D-4D8C-A056-5AAB20469A8B}"/>
              </a:ext>
            </a:extLst>
          </p:cNvPr>
          <p:cNvSpPr>
            <a:spLocks noGrp="1"/>
          </p:cNvSpPr>
          <p:nvPr>
            <p:ph type="sldNum" sz="quarter" idx="10"/>
          </p:nvPr>
        </p:nvSpPr>
        <p:spPr/>
        <p:txBody>
          <a:bodyPr/>
          <a:lstStyle/>
          <a:p>
            <a:fld id="{82033F77-A101-48D6-9DAA-1C2ED892AB5B}"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4830397-A156-464B-8CA4-4E6C0ED34379}"/>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32292F41-F22B-49EE-974A-DD0402619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A9D1B8F-3031-41BA-8C82-1992C1F4B2FF}"/>
              </a:ext>
            </a:extLst>
          </p:cNvPr>
          <p:cNvSpPr>
            <a:spLocks noGrp="1"/>
          </p:cNvSpPr>
          <p:nvPr>
            <p:ph type="sldNum" sz="quarter" idx="10"/>
          </p:nvPr>
        </p:nvSpPr>
        <p:spPr/>
        <p:txBody>
          <a:bodyPr/>
          <a:lstStyle/>
          <a:p>
            <a:fld id="{82033F77-A101-48D6-9DAA-1C2ED892AB5B}"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166CD71C-C04B-4963-9E6E-EE0DCF47DEC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DC95D4A9-48E9-4147-98ED-4863B05559C7}"/>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1F2E260-40CE-4B25-BB03-045E54DA353A}"/>
              </a:ext>
            </a:extLst>
          </p:cNvPr>
          <p:cNvSpPr>
            <a:spLocks noGrp="1"/>
          </p:cNvSpPr>
          <p:nvPr>
            <p:ph type="sldNum" sz="quarter" idx="10"/>
          </p:nvPr>
        </p:nvSpPr>
        <p:spPr/>
        <p:txBody>
          <a:bodyPr/>
          <a:lstStyle/>
          <a:p>
            <a:fld id="{82033F77-A101-48D6-9DAA-1C2ED892AB5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1CA3A83-452D-4A36-AE2D-22FD4A77CF08}"/>
              </a:ext>
            </a:extLst>
          </p:cNvPr>
          <p:cNvSpPr>
            <a:spLocks noGrp="1"/>
          </p:cNvSpPr>
          <p:nvPr>
            <p:ph type="sldNum" sz="quarter" idx="10"/>
          </p:nvPr>
        </p:nvSpPr>
        <p:spPr/>
        <p:txBody>
          <a:bodyPr/>
          <a:lstStyle/>
          <a:p>
            <a:fld id="{82033F77-A101-48D6-9DAA-1C2ED892AB5B}" type="slidenum">
              <a:rPr lang="en-US" altLang="en-US" smtClean="0"/>
              <a:pPr/>
              <a:t>2</a:t>
            </a:fld>
            <a:endParaRPr lang="en-US" altLang="en-US"/>
          </a:p>
        </p:txBody>
      </p:sp>
    </p:spTree>
    <p:extLst>
      <p:ext uri="{BB962C8B-B14F-4D97-AF65-F5344CB8AC3E}">
        <p14:creationId xmlns:p14="http://schemas.microsoft.com/office/powerpoint/2010/main" val="2468676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23CA9B9-20DB-4231-A098-D9AA315EC8CE}"/>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368F4910-E032-433F-B2BB-141E4767D5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layers of sediment are compacted and form sedimentary rock. The distinct layers in this rock are related to the time intervals at which sedimentation occurred. </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limestone sea stacks </a:t>
            </a:r>
            <a:r>
              <a:rPr lang="en-GB" altLang="en-US" b="1" dirty="0">
                <a:latin typeface="Arial" panose="020B0604020202020204" pitchFamily="34" charset="0"/>
              </a:rPr>
              <a:t>© </a:t>
            </a:r>
            <a:r>
              <a:rPr lang="en-GB" altLang="en-US" dirty="0" err="1">
                <a:latin typeface="Arial" panose="020B0604020202020204" pitchFamily="34" charset="0"/>
              </a:rPr>
              <a:t>Imfoto</a:t>
            </a:r>
            <a:r>
              <a:rPr lang="en-GB" altLang="en-US" dirty="0">
                <a:latin typeface="Arial" panose="020B0604020202020204" pitchFamily="34" charset="0"/>
              </a:rPr>
              <a:t>, shutterstock.com </a:t>
            </a:r>
            <a:r>
              <a:rPr lang="en-GB" altLang="en-US" dirty="0">
                <a:latin typeface="Arial" panose="020B0604020202020204" pitchFamily="34" charset="0"/>
                <a:cs typeface="Arial" panose="020B0604020202020204" pitchFamily="34" charset="0"/>
              </a:rPr>
              <a:t>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DB7CB6-1022-4481-BE78-535F65D8EA4E}"/>
              </a:ext>
            </a:extLst>
          </p:cNvPr>
          <p:cNvSpPr>
            <a:spLocks noGrp="1"/>
          </p:cNvSpPr>
          <p:nvPr>
            <p:ph type="sldNum" sz="quarter" idx="10"/>
          </p:nvPr>
        </p:nvSpPr>
        <p:spPr/>
        <p:txBody>
          <a:bodyPr/>
          <a:lstStyle/>
          <a:p>
            <a:fld id="{82033F77-A101-48D6-9DAA-1C2ED892AB5B}"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9BBA19A-EE5F-4C9D-A04F-88FE47A53EA1}"/>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C90F003D-1AD0-46D4-9E78-535526010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level of heat and pressure produced determines the type of fossil fuel formed.</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Following formation, the fossil fuels migrate into the surrounding pores in the rock. Some of the fossil fuels became trapped by impervious rock. These are the reserves that humans obtain fossil fuels from today.</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Human activity is increasing the amount of CO</a:t>
            </a:r>
            <a:r>
              <a:rPr lang="en-GB" altLang="en-US" baseline="-25000" dirty="0">
                <a:latin typeface="Arial" panose="020B0604020202020204" pitchFamily="34" charset="0"/>
              </a:rPr>
              <a:t>2</a:t>
            </a:r>
            <a:r>
              <a:rPr lang="en-GB" altLang="en-US" dirty="0">
                <a:latin typeface="Arial" panose="020B0604020202020204" pitchFamily="34" charset="0"/>
              </a:rPr>
              <a:t> through the burning of fossil fuels.</a:t>
            </a: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2747C54-4BA2-43DD-84EB-19FC0710E86B}"/>
              </a:ext>
            </a:extLst>
          </p:cNvPr>
          <p:cNvSpPr>
            <a:spLocks noGrp="1"/>
          </p:cNvSpPr>
          <p:nvPr>
            <p:ph type="sldNum" sz="quarter" idx="10"/>
          </p:nvPr>
        </p:nvSpPr>
        <p:spPr/>
        <p:txBody>
          <a:bodyPr/>
          <a:lstStyle/>
          <a:p>
            <a:fld id="{82033F77-A101-48D6-9DAA-1C2ED892AB5B}"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6EBA2C42-5F61-45FB-BAEE-7EE62C78B13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A76CB3A-D9A2-46C4-B974-1A47FD4F08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A0AF81DF-61B1-439A-B774-39B067CF9C09}"/>
              </a:ext>
            </a:extLst>
          </p:cNvPr>
          <p:cNvSpPr>
            <a:spLocks noGrp="1"/>
          </p:cNvSpPr>
          <p:nvPr>
            <p:ph type="sldNum" sz="quarter" idx="10"/>
          </p:nvPr>
        </p:nvSpPr>
        <p:spPr/>
        <p:txBody>
          <a:bodyPr/>
          <a:lstStyle/>
          <a:p>
            <a:fld id="{82033F77-A101-48D6-9DAA-1C2ED892AB5B}"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905F3D4-8337-4387-8EFD-47369A78B800}"/>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D46F1350-B65F-4D4E-ACEF-D9E66B2BC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7E6271-B813-4960-9D29-F2804BE8B4DB}"/>
              </a:ext>
            </a:extLst>
          </p:cNvPr>
          <p:cNvSpPr>
            <a:spLocks noGrp="1"/>
          </p:cNvSpPr>
          <p:nvPr>
            <p:ph type="sldNum" sz="quarter" idx="10"/>
          </p:nvPr>
        </p:nvSpPr>
        <p:spPr/>
        <p:txBody>
          <a:bodyPr/>
          <a:lstStyle/>
          <a:p>
            <a:fld id="{82033F77-A101-48D6-9DAA-1C2ED892AB5B}"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2235B0BE-501E-4B5A-AF3C-04B06948D89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D1AA68B-BC0B-4F60-BFF3-1A2259086C04}"/>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D7F955-9B43-4870-A769-C5631C56C784}"/>
              </a:ext>
            </a:extLst>
          </p:cNvPr>
          <p:cNvSpPr>
            <a:spLocks noGrp="1"/>
          </p:cNvSpPr>
          <p:nvPr>
            <p:ph type="sldNum" sz="quarter" idx="10"/>
          </p:nvPr>
        </p:nvSpPr>
        <p:spPr/>
        <p:txBody>
          <a:bodyPr/>
          <a:lstStyle/>
          <a:p>
            <a:fld id="{82033F77-A101-48D6-9DAA-1C2ED892AB5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E97BFBC-BDB3-4DE5-9207-6243F2FA039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BD156AC-970B-494E-8A66-9C58DB41FE7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D17766D-A412-486B-B8BA-F8431A0F8566}"/>
              </a:ext>
            </a:extLst>
          </p:cNvPr>
          <p:cNvSpPr>
            <a:spLocks noGrp="1"/>
          </p:cNvSpPr>
          <p:nvPr>
            <p:ph type="sldNum" sz="quarter" idx="10"/>
          </p:nvPr>
        </p:nvSpPr>
        <p:spPr/>
        <p:txBody>
          <a:bodyPr/>
          <a:lstStyle/>
          <a:p>
            <a:fld id="{82033F77-A101-48D6-9DAA-1C2ED892AB5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E2D1DD4B-AFEA-46C2-BD2B-BF9D79D73BF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216735F-6F72-4C6C-B4C4-545CDFFD0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CD60BE1-B87A-4AD4-A333-F5F749AEA854}"/>
              </a:ext>
            </a:extLst>
          </p:cNvPr>
          <p:cNvSpPr>
            <a:spLocks noGrp="1"/>
          </p:cNvSpPr>
          <p:nvPr>
            <p:ph type="sldNum" sz="quarter" idx="10"/>
          </p:nvPr>
        </p:nvSpPr>
        <p:spPr/>
        <p:txBody>
          <a:bodyPr/>
          <a:lstStyle/>
          <a:p>
            <a:fld id="{82033F77-A101-48D6-9DAA-1C2ED892AB5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A7231259-D1A7-4C96-9F4F-CCC374E4A39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59FD251-8726-4F54-B02B-4455D6F48808}"/>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true-or-false activity could be used as an introductory or summary activity on the composition of the atmosphere,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endParaRPr lang="en-GB" altLang="en-US" dirty="0">
              <a:solidFill>
                <a:srgbClr val="000066"/>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13C0051-FF15-4A01-9DC3-0C2351090F1B}"/>
              </a:ext>
            </a:extLst>
          </p:cNvPr>
          <p:cNvSpPr>
            <a:spLocks noGrp="1"/>
          </p:cNvSpPr>
          <p:nvPr>
            <p:ph type="sldNum" sz="quarter" idx="10"/>
          </p:nvPr>
        </p:nvSpPr>
        <p:spPr/>
        <p:txBody>
          <a:bodyPr/>
          <a:lstStyle/>
          <a:p>
            <a:fld id="{82033F77-A101-48D6-9DAA-1C2ED892AB5B}"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8833480-7560-4A83-978C-2E56A4ACA3A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F38D51B-DAEF-4E37-94F8-B13B7554C6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E0876AA-1D45-48FA-A81F-F88A3873B428}"/>
              </a:ext>
            </a:extLst>
          </p:cNvPr>
          <p:cNvSpPr>
            <a:spLocks noGrp="1"/>
          </p:cNvSpPr>
          <p:nvPr>
            <p:ph type="sldNum" sz="quarter" idx="10"/>
          </p:nvPr>
        </p:nvSpPr>
        <p:spPr/>
        <p:txBody>
          <a:bodyPr/>
          <a:lstStyle/>
          <a:p>
            <a:fld id="{82033F77-A101-48D6-9DAA-1C2ED892AB5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27B18F2-9A43-4ABB-8F09-5D3DE2BE2DE3}"/>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A62533F5-6956-4792-A3A0-7121DF63B4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a:p>
            <a:pPr>
              <a:spcBef>
                <a:spcPts val="432"/>
              </a:spcBef>
            </a:pPr>
            <a:endParaRPr lang="en-GB" altLang="en-US" b="1" dirty="0">
              <a:latin typeface="Arial" panose="020B0604020202020204" pitchFamily="34" charset="0"/>
            </a:endParaRPr>
          </a:p>
          <a:p>
            <a:pPr>
              <a:spcBef>
                <a:spcPts val="432"/>
              </a:spcBef>
            </a:pPr>
            <a:r>
              <a:rPr lang="en-GB" altLang="en-US" b="1" dirty="0">
                <a:latin typeface="Arial" panose="020B0604020202020204" pitchFamily="34" charset="0"/>
              </a:rPr>
              <a:t>Photo credit: </a:t>
            </a:r>
            <a:r>
              <a:rPr lang="en-GB" altLang="en-US" dirty="0" err="1">
                <a:latin typeface="Arial" panose="020B0604020202020204" pitchFamily="34" charset="0"/>
              </a:rPr>
              <a:t>Ammit</a:t>
            </a:r>
            <a:r>
              <a:rPr lang="en-GB" altLang="en-US" dirty="0">
                <a:latin typeface="Arial" panose="020B0604020202020204" pitchFamily="34" charset="0"/>
              </a:rPr>
              <a:t> Jack, Shutterstock.com </a:t>
            </a:r>
            <a:r>
              <a:rPr lang="en-GB" altLang="en-US" dirty="0">
                <a:latin typeface="Arial" panose="020B0604020202020204" pitchFamily="34" charset="0"/>
                <a:cs typeface="Arial" panose="020B0604020202020204" pitchFamily="34" charset="0"/>
              </a:rPr>
              <a:t>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7F97625-EA03-45C8-8085-18AD26A92ABA}"/>
              </a:ext>
            </a:extLst>
          </p:cNvPr>
          <p:cNvSpPr>
            <a:spLocks noGrp="1"/>
          </p:cNvSpPr>
          <p:nvPr>
            <p:ph type="sldNum" sz="quarter" idx="10"/>
          </p:nvPr>
        </p:nvSpPr>
        <p:spPr/>
        <p:txBody>
          <a:bodyPr/>
          <a:lstStyle/>
          <a:p>
            <a:fld id="{82033F77-A101-48D6-9DAA-1C2ED892AB5B}"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81482004-2F4D-4624-A4EE-35D3EB2D295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6583166-FDAE-4F7E-9EF9-092222B98734}"/>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timeline can be used to introduce work on the Earth’s atmosphere and to help convey a sense of the timescale involved. </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kern="1200" dirty="0">
              <a:solidFill>
                <a:schemeClr val="tx1"/>
              </a:solidFill>
              <a:effectLst/>
              <a:latin typeface="Arial" panose="020B0604020202020204" pitchFamily="34" charset="0"/>
              <a:ea typeface="+mn-ea"/>
              <a:cs typeface="+mn-cs"/>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DD3AB70E-03B0-4C74-93AA-9DBC72298248}"/>
              </a:ext>
            </a:extLst>
          </p:cNvPr>
          <p:cNvSpPr>
            <a:spLocks noGrp="1"/>
          </p:cNvSpPr>
          <p:nvPr>
            <p:ph type="sldNum" sz="quarter" idx="10"/>
          </p:nvPr>
        </p:nvSpPr>
        <p:spPr/>
        <p:txBody>
          <a:bodyPr/>
          <a:lstStyle/>
          <a:p>
            <a:fld id="{82033F77-A101-48D6-9DAA-1C2ED892AB5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280330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3614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9052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834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41147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55927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1110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9649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65376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53757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1569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2775393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0897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3509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4560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6441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67696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9334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1688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493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30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4829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43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5761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021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9080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8523228"/>
      </p:ext>
    </p:extLst>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 id="2147485113" r:id="rId12"/>
    <p:sldLayoutId id="2147485114" r:id="rId13"/>
    <p:sldLayoutId id="214748511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1809960700"/>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 id="214748512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9.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18.png"/><Relationship Id="rId11" Type="http://schemas.openxmlformats.org/officeDocument/2006/relationships/image" Target="../media/image17.wmf"/><Relationship Id="rId5" Type="http://schemas.openxmlformats.org/officeDocument/2006/relationships/notesSlide" Target="../notesSlides/notesSlide10.xml"/><Relationship Id="rId10" Type="http://schemas.openxmlformats.org/officeDocument/2006/relationships/image" Target="../media/image20.jp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19.png"/><Relationship Id="rId2" Type="http://schemas.openxmlformats.org/officeDocument/2006/relationships/tags" Target="../tags/tag41.xml"/><Relationship Id="rId1" Type="http://schemas.openxmlformats.org/officeDocument/2006/relationships/vmlDrawing" Target="../drawings/vmlDrawing4.vml"/><Relationship Id="rId6" Type="http://schemas.openxmlformats.org/officeDocument/2006/relationships/image" Target="../media/image18.png"/><Relationship Id="rId11" Type="http://schemas.openxmlformats.org/officeDocument/2006/relationships/image" Target="../media/image17.wmf"/><Relationship Id="rId5" Type="http://schemas.openxmlformats.org/officeDocument/2006/relationships/notesSlide" Target="../notesSlides/notesSlide11.xml"/><Relationship Id="rId10" Type="http://schemas.openxmlformats.org/officeDocument/2006/relationships/image" Target="../media/image20.jp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5.xml"/><Relationship Id="rId7" Type="http://schemas.openxmlformats.org/officeDocument/2006/relationships/image" Target="../media/image6.png"/><Relationship Id="rId2" Type="http://schemas.openxmlformats.org/officeDocument/2006/relationships/tags" Target="../tags/tag44.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notesSlide" Target="../notesSlides/notesSlide14.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2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6.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notesSlide" Target="../notesSlides/notesSlide17.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7.xml"/><Relationship Id="rId7" Type="http://schemas.openxmlformats.org/officeDocument/2006/relationships/image" Target="../media/image6.png"/><Relationship Id="rId2" Type="http://schemas.openxmlformats.org/officeDocument/2006/relationships/tags" Target="../tags/tag49.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notesSlide" Target="../notesSlides/notesSlide19.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8.xml"/><Relationship Id="rId7" Type="http://schemas.openxmlformats.org/officeDocument/2006/relationships/image" Target="../media/image6.png"/><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notesSlide" Target="../notesSlides/notesSlide22.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9.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notesSlide" Target="../notesSlides/notesSlide6.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9.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image" Target="../media/image17.wmf"/><Relationship Id="rId5" Type="http://schemas.openxmlformats.org/officeDocument/2006/relationships/notesSlide" Target="../notesSlides/notesSlide9.xml"/><Relationship Id="rId10" Type="http://schemas.openxmlformats.org/officeDocument/2006/relationships/image" Target="../media/image20.jpg"/><Relationship Id="rId4" Type="http://schemas.openxmlformats.org/officeDocument/2006/relationships/slideLayout" Target="../slideLayouts/slideLayout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B0FC6144-69B6-4EE6-9DBD-6AD7C55D54B8}"/>
              </a:ext>
            </a:extLst>
          </p:cNvPr>
          <p:cNvSpPr>
            <a:spLocks noGrp="1"/>
          </p:cNvSpPr>
          <p:nvPr>
            <p:ph type="title"/>
          </p:nvPr>
        </p:nvSpPr>
        <p:spPr/>
        <p:txBody>
          <a:bodyPr/>
          <a:lstStyle/>
          <a:p>
            <a:r>
              <a:rPr lang="en-GB" altLang="en-US" dirty="0"/>
              <a:t>Earth’s </a:t>
            </a:r>
            <a:br>
              <a:rPr lang="en-GB" altLang="en-US" dirty="0"/>
            </a:br>
            <a:r>
              <a:rPr lang="en-GB" altLang="en-US" dirty="0"/>
              <a:t>Atmosphere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49AAED5-9C27-4B99-9D34-797A751A9903}"/>
              </a:ext>
            </a:extLst>
          </p:cNvPr>
          <p:cNvSpPr>
            <a:spLocks noGrp="1" noChangeArrowheads="1"/>
          </p:cNvSpPr>
          <p:nvPr>
            <p:ph type="title"/>
          </p:nvPr>
        </p:nvSpPr>
        <p:spPr/>
        <p:txBody>
          <a:bodyPr/>
          <a:lstStyle/>
          <a:p>
            <a:r>
              <a:rPr lang="en-GB" altLang="en-US" dirty="0"/>
              <a:t>Evolving atmosphere</a:t>
            </a:r>
          </a:p>
        </p:txBody>
      </p:sp>
      <p:pic>
        <p:nvPicPr>
          <p:cNvPr id="7" name="Picture 5" descr="flash_icon">
            <a:extLst>
              <a:ext uri="{FF2B5EF4-FFF2-40B4-BE49-F238E27FC236}">
                <a16:creationId xmlns:a16="http://schemas.microsoft.com/office/drawing/2014/main" id="{341125B3-C0C2-4C50-8373-0299C0695D2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4FF6C2B3-42BF-4CB5-9F22-17B456631259}"/>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A9C76383-0FF5-4BBC-9AF6-E85D55CAD36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D65A586-2843-45CB-AD25-9DF0B2CE014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3401CC-5450-40A3-B110-E9F2DB6846C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A6DD2F6D-ACB1-432A-88FA-5D6169707CD0}"/>
              </a:ext>
            </a:extLst>
          </p:cNvPr>
          <p:cNvSpPr>
            <a:spLocks noGrp="1"/>
          </p:cNvSpPr>
          <p:nvPr>
            <p:ph type="title"/>
          </p:nvPr>
        </p:nvSpPr>
        <p:spPr/>
        <p:txBody>
          <a:bodyPr/>
          <a:lstStyle/>
          <a:p>
            <a:r>
              <a:rPr lang="en-GB" altLang="en-US" dirty="0"/>
              <a:t>Evidence for Earth’s early atmosphere </a:t>
            </a:r>
          </a:p>
        </p:txBody>
      </p:sp>
      <p:pic>
        <p:nvPicPr>
          <p:cNvPr id="7" name="Picture 5" descr="flash_icon">
            <a:extLst>
              <a:ext uri="{FF2B5EF4-FFF2-40B4-BE49-F238E27FC236}">
                <a16:creationId xmlns:a16="http://schemas.microsoft.com/office/drawing/2014/main" id="{192D08B1-52A3-4A06-8183-9535283D718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6CAB5502-94BA-4428-B6FF-02EAA48D508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5BD63E68-9D0C-4CD9-BE6B-AB04D70FA5C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2E04295-B550-4553-A6EF-AAA1F4D9C12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C22E1ED-5215-4E7B-AA69-72D2529FC4F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2B1932-3C25-407B-8745-7DA77FBB64C2}"/>
              </a:ext>
            </a:extLst>
          </p:cNvPr>
          <p:cNvGrpSpPr/>
          <p:nvPr/>
        </p:nvGrpSpPr>
        <p:grpSpPr>
          <a:xfrm>
            <a:off x="430214" y="1827086"/>
            <a:ext cx="4627561" cy="3999417"/>
            <a:chOff x="-4277559" y="1838906"/>
            <a:chExt cx="4627561" cy="3999417"/>
          </a:xfrm>
        </p:grpSpPr>
        <p:sp>
          <p:nvSpPr>
            <p:cNvPr id="2" name="Rectangle 1">
              <a:extLst>
                <a:ext uri="{FF2B5EF4-FFF2-40B4-BE49-F238E27FC236}">
                  <a16:creationId xmlns:a16="http://schemas.microsoft.com/office/drawing/2014/main" id="{D3E7A51B-3AF7-494A-AE08-B0ED4D5F8F1C}"/>
                </a:ext>
              </a:extLst>
            </p:cNvPr>
            <p:cNvSpPr/>
            <p:nvPr/>
          </p:nvSpPr>
          <p:spPr bwMode="auto">
            <a:xfrm>
              <a:off x="-4277559" y="1847348"/>
              <a:ext cx="4627561" cy="3990975"/>
            </a:xfrm>
            <a:prstGeom prst="rect">
              <a:avLst/>
            </a:prstGeom>
            <a:noFill/>
            <a:ln w="50800">
              <a:solidFill>
                <a:srgbClr val="B80303"/>
              </a:solidFill>
              <a:round/>
              <a:headEnd type="none" w="sm" len="sm"/>
              <a:tailEnd type="triangle" w="lg" len="lg"/>
            </a:ln>
          </p:spPr>
          <p:txBody>
            <a:bodyPr rtlCol="0" anchor="ctr">
              <a:spAutoFit/>
            </a:bodyPr>
            <a:lstStyle/>
            <a:p>
              <a:pPr algn="ctr"/>
              <a:endParaRPr lang="en-GB"/>
            </a:p>
          </p:txBody>
        </p:sp>
        <p:sp>
          <p:nvSpPr>
            <p:cNvPr id="33" name="Rectangle 32">
              <a:extLst>
                <a:ext uri="{FF2B5EF4-FFF2-40B4-BE49-F238E27FC236}">
                  <a16:creationId xmlns:a16="http://schemas.microsoft.com/office/drawing/2014/main" id="{638C562E-C244-4282-B032-7B61FD38A22A}"/>
                </a:ext>
              </a:extLst>
            </p:cNvPr>
            <p:cNvSpPr/>
            <p:nvPr/>
          </p:nvSpPr>
          <p:spPr bwMode="auto">
            <a:xfrm>
              <a:off x="-4277559" y="1838906"/>
              <a:ext cx="4627561" cy="540000"/>
            </a:xfrm>
            <a:prstGeom prst="rect">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grpSp>
      <p:sp>
        <p:nvSpPr>
          <p:cNvPr id="26626" name="Title 1">
            <a:extLst>
              <a:ext uri="{FF2B5EF4-FFF2-40B4-BE49-F238E27FC236}">
                <a16:creationId xmlns:a16="http://schemas.microsoft.com/office/drawing/2014/main" id="{E0D3E377-CD31-4FE2-BDA0-C49A8392E01F}"/>
              </a:ext>
            </a:extLst>
          </p:cNvPr>
          <p:cNvSpPr>
            <a:spLocks noGrp="1"/>
          </p:cNvSpPr>
          <p:nvPr>
            <p:ph type="title"/>
          </p:nvPr>
        </p:nvSpPr>
        <p:spPr/>
        <p:txBody>
          <a:bodyPr/>
          <a:lstStyle/>
          <a:p>
            <a:r>
              <a:rPr lang="en-GB" altLang="en-US"/>
              <a:t>Predicting Earth’s early atmosphere</a:t>
            </a:r>
          </a:p>
        </p:txBody>
      </p:sp>
      <p:cxnSp>
        <p:nvCxnSpPr>
          <p:cNvPr id="26627" name="Straight Connector 22">
            <a:extLst>
              <a:ext uri="{FF2B5EF4-FFF2-40B4-BE49-F238E27FC236}">
                <a16:creationId xmlns:a16="http://schemas.microsoft.com/office/drawing/2014/main" id="{60A4A819-4DED-4B7D-9931-B8CF4B1F68FC}"/>
              </a:ext>
            </a:extLst>
          </p:cNvPr>
          <p:cNvCxnSpPr>
            <a:cxnSpLocks noChangeShapeType="1"/>
          </p:cNvCxnSpPr>
          <p:nvPr/>
        </p:nvCxnSpPr>
        <p:spPr bwMode="auto">
          <a:xfrm>
            <a:off x="2944813" y="2400300"/>
            <a:ext cx="0" cy="3419475"/>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sp>
        <p:nvSpPr>
          <p:cNvPr id="26653" name="TextBox 3">
            <a:extLst>
              <a:ext uri="{FF2B5EF4-FFF2-40B4-BE49-F238E27FC236}">
                <a16:creationId xmlns:a16="http://schemas.microsoft.com/office/drawing/2014/main" id="{73D2F351-9156-46DD-A950-5AF32843EEA5}"/>
              </a:ext>
            </a:extLst>
          </p:cNvPr>
          <p:cNvSpPr txBox="1">
            <a:spLocks noChangeArrowheads="1"/>
          </p:cNvSpPr>
          <p:nvPr/>
        </p:nvSpPr>
        <p:spPr bwMode="auto">
          <a:xfrm>
            <a:off x="3430633" y="1877308"/>
            <a:ext cx="1106396" cy="4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Venus</a:t>
            </a:r>
          </a:p>
        </p:txBody>
      </p:sp>
      <p:sp>
        <p:nvSpPr>
          <p:cNvPr id="26629" name="TextBox 4">
            <a:extLst>
              <a:ext uri="{FF2B5EF4-FFF2-40B4-BE49-F238E27FC236}">
                <a16:creationId xmlns:a16="http://schemas.microsoft.com/office/drawing/2014/main" id="{7305D744-895A-4B4E-8EE6-0CF14ED7685B}"/>
              </a:ext>
            </a:extLst>
          </p:cNvPr>
          <p:cNvSpPr txBox="1">
            <a:spLocks noChangeArrowheads="1"/>
          </p:cNvSpPr>
          <p:nvPr/>
        </p:nvSpPr>
        <p:spPr bwMode="auto">
          <a:xfrm>
            <a:off x="414338" y="2435225"/>
            <a:ext cx="1844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temperature</a:t>
            </a:r>
          </a:p>
        </p:txBody>
      </p:sp>
      <p:sp>
        <p:nvSpPr>
          <p:cNvPr id="26630" name="TextBox 5">
            <a:extLst>
              <a:ext uri="{FF2B5EF4-FFF2-40B4-BE49-F238E27FC236}">
                <a16:creationId xmlns:a16="http://schemas.microsoft.com/office/drawing/2014/main" id="{14BAAD88-30ED-4896-A6DA-B9BEDACCDFEB}"/>
              </a:ext>
            </a:extLst>
          </p:cNvPr>
          <p:cNvSpPr txBox="1">
            <a:spLocks noChangeArrowheads="1"/>
          </p:cNvSpPr>
          <p:nvPr/>
        </p:nvSpPr>
        <p:spPr bwMode="auto">
          <a:xfrm>
            <a:off x="3443460" y="2435225"/>
            <a:ext cx="108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cs typeface="Arial" panose="020B0604020202020204" pitchFamily="34" charset="0"/>
              </a:rPr>
              <a:t>462</a:t>
            </a:r>
            <a:r>
              <a:rPr lang="en-GB" altLang="en-US" sz="1000" dirty="0">
                <a:cs typeface="Arial" panose="020B0604020202020204" pitchFamily="34" charset="0"/>
              </a:rPr>
              <a:t> </a:t>
            </a:r>
            <a:r>
              <a:rPr lang="en-GB" altLang="en-US" dirty="0">
                <a:cs typeface="Arial" panose="020B0604020202020204" pitchFamily="34" charset="0"/>
              </a:rPr>
              <a:t>°</a:t>
            </a:r>
            <a:r>
              <a:rPr lang="en-GB" altLang="en-US" dirty="0">
                <a:ea typeface="Verdana" panose="020B0604030504040204" pitchFamily="34" charset="0"/>
                <a:cs typeface="Arial" panose="020B0604020202020204" pitchFamily="34" charset="0"/>
              </a:rPr>
              <a:t>C</a:t>
            </a:r>
            <a:endParaRPr lang="en-GB" altLang="en-US" dirty="0">
              <a:cs typeface="Arial" panose="020B0604020202020204" pitchFamily="34" charset="0"/>
            </a:endParaRPr>
          </a:p>
        </p:txBody>
      </p:sp>
      <p:sp>
        <p:nvSpPr>
          <p:cNvPr id="26631" name="TextBox 7">
            <a:extLst>
              <a:ext uri="{FF2B5EF4-FFF2-40B4-BE49-F238E27FC236}">
                <a16:creationId xmlns:a16="http://schemas.microsoft.com/office/drawing/2014/main" id="{2B6BAE21-C24C-40B6-A245-29A866308EE5}"/>
              </a:ext>
            </a:extLst>
          </p:cNvPr>
          <p:cNvSpPr txBox="1">
            <a:spLocks noChangeArrowheads="1"/>
          </p:cNvSpPr>
          <p:nvPr/>
        </p:nvSpPr>
        <p:spPr bwMode="auto">
          <a:xfrm>
            <a:off x="414338" y="2998788"/>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oxygen</a:t>
            </a:r>
          </a:p>
        </p:txBody>
      </p:sp>
      <p:sp>
        <p:nvSpPr>
          <p:cNvPr id="26632" name="TextBox 8">
            <a:extLst>
              <a:ext uri="{FF2B5EF4-FFF2-40B4-BE49-F238E27FC236}">
                <a16:creationId xmlns:a16="http://schemas.microsoft.com/office/drawing/2014/main" id="{B0EA4479-A0ED-4520-A653-3DE78A65702F}"/>
              </a:ext>
            </a:extLst>
          </p:cNvPr>
          <p:cNvSpPr txBox="1">
            <a:spLocks noChangeArrowheads="1"/>
          </p:cNvSpPr>
          <p:nvPr/>
        </p:nvSpPr>
        <p:spPr bwMode="auto">
          <a:xfrm>
            <a:off x="414338" y="3576461"/>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nitrogen</a:t>
            </a:r>
          </a:p>
        </p:txBody>
      </p:sp>
      <p:sp>
        <p:nvSpPr>
          <p:cNvPr id="26633" name="TextBox 9">
            <a:extLst>
              <a:ext uri="{FF2B5EF4-FFF2-40B4-BE49-F238E27FC236}">
                <a16:creationId xmlns:a16="http://schemas.microsoft.com/office/drawing/2014/main" id="{797A9408-0AE8-4438-85CD-E1362929F870}"/>
              </a:ext>
            </a:extLst>
          </p:cNvPr>
          <p:cNvSpPr txBox="1">
            <a:spLocks noChangeArrowheads="1"/>
          </p:cNvSpPr>
          <p:nvPr/>
        </p:nvSpPr>
        <p:spPr bwMode="auto">
          <a:xfrm>
            <a:off x="414338" y="4162602"/>
            <a:ext cx="2549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carbon dioxide</a:t>
            </a:r>
          </a:p>
        </p:txBody>
      </p:sp>
      <p:sp>
        <p:nvSpPr>
          <p:cNvPr id="26634" name="TextBox 10">
            <a:extLst>
              <a:ext uri="{FF2B5EF4-FFF2-40B4-BE49-F238E27FC236}">
                <a16:creationId xmlns:a16="http://schemas.microsoft.com/office/drawing/2014/main" id="{5D09B45D-8610-42B2-8262-B5867A61D116}"/>
              </a:ext>
            </a:extLst>
          </p:cNvPr>
          <p:cNvSpPr txBox="1">
            <a:spLocks noChangeArrowheads="1"/>
          </p:cNvSpPr>
          <p:nvPr/>
        </p:nvSpPr>
        <p:spPr bwMode="auto">
          <a:xfrm>
            <a:off x="414338" y="4738864"/>
            <a:ext cx="1331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argon</a:t>
            </a:r>
          </a:p>
        </p:txBody>
      </p:sp>
      <p:sp>
        <p:nvSpPr>
          <p:cNvPr id="26635" name="TextBox 15">
            <a:extLst>
              <a:ext uri="{FF2B5EF4-FFF2-40B4-BE49-F238E27FC236}">
                <a16:creationId xmlns:a16="http://schemas.microsoft.com/office/drawing/2014/main" id="{7DD4FF11-15B5-46C3-BEC1-5094A1EE2CA3}"/>
              </a:ext>
            </a:extLst>
          </p:cNvPr>
          <p:cNvSpPr txBox="1">
            <a:spLocks noChangeArrowheads="1"/>
          </p:cNvSpPr>
          <p:nvPr/>
        </p:nvSpPr>
        <p:spPr bwMode="auto">
          <a:xfrm>
            <a:off x="3659981" y="29987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low</a:t>
            </a:r>
          </a:p>
        </p:txBody>
      </p:sp>
      <p:sp>
        <p:nvSpPr>
          <p:cNvPr id="26636" name="TextBox 16">
            <a:extLst>
              <a:ext uri="{FF2B5EF4-FFF2-40B4-BE49-F238E27FC236}">
                <a16:creationId xmlns:a16="http://schemas.microsoft.com/office/drawing/2014/main" id="{928AB484-71AD-4D68-9742-3220393A2E12}"/>
              </a:ext>
            </a:extLst>
          </p:cNvPr>
          <p:cNvSpPr txBox="1">
            <a:spLocks noChangeArrowheads="1"/>
          </p:cNvSpPr>
          <p:nvPr/>
        </p:nvSpPr>
        <p:spPr bwMode="auto">
          <a:xfrm>
            <a:off x="3668713" y="3576461"/>
            <a:ext cx="63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3%</a:t>
            </a:r>
          </a:p>
        </p:txBody>
      </p:sp>
      <p:sp>
        <p:nvSpPr>
          <p:cNvPr id="26637" name="Rectangle 17">
            <a:extLst>
              <a:ext uri="{FF2B5EF4-FFF2-40B4-BE49-F238E27FC236}">
                <a16:creationId xmlns:a16="http://schemas.microsoft.com/office/drawing/2014/main" id="{B72D7D40-4F02-4C5E-B936-FC9C92F160F6}"/>
              </a:ext>
            </a:extLst>
          </p:cNvPr>
          <p:cNvSpPr>
            <a:spLocks noChangeArrowheads="1"/>
          </p:cNvSpPr>
          <p:nvPr/>
        </p:nvSpPr>
        <p:spPr bwMode="auto">
          <a:xfrm>
            <a:off x="3582988" y="4162602"/>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96%</a:t>
            </a:r>
          </a:p>
        </p:txBody>
      </p:sp>
      <p:sp>
        <p:nvSpPr>
          <p:cNvPr id="26638" name="Rectangle 18">
            <a:extLst>
              <a:ext uri="{FF2B5EF4-FFF2-40B4-BE49-F238E27FC236}">
                <a16:creationId xmlns:a16="http://schemas.microsoft.com/office/drawing/2014/main" id="{A02DB120-F296-475D-A0A0-FD243031AF26}"/>
              </a:ext>
            </a:extLst>
          </p:cNvPr>
          <p:cNvSpPr>
            <a:spLocks noChangeArrowheads="1"/>
          </p:cNvSpPr>
          <p:nvPr/>
        </p:nvSpPr>
        <p:spPr bwMode="auto">
          <a:xfrm>
            <a:off x="3579019" y="4738864"/>
            <a:ext cx="80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&lt;1%</a:t>
            </a:r>
          </a:p>
        </p:txBody>
      </p:sp>
      <p:sp>
        <p:nvSpPr>
          <p:cNvPr id="26639" name="TextBox 34">
            <a:extLst>
              <a:ext uri="{FF2B5EF4-FFF2-40B4-BE49-F238E27FC236}">
                <a16:creationId xmlns:a16="http://schemas.microsoft.com/office/drawing/2014/main" id="{12DC9B69-7679-4FDE-96BE-B907246C5901}"/>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Earth’s early atmosphere is thought to have been similar to that of Mars and Venus today. </a:t>
            </a:r>
          </a:p>
        </p:txBody>
      </p:sp>
      <p:sp>
        <p:nvSpPr>
          <p:cNvPr id="26640" name="TextBox 35">
            <a:extLst>
              <a:ext uri="{FF2B5EF4-FFF2-40B4-BE49-F238E27FC236}">
                <a16:creationId xmlns:a16="http://schemas.microsoft.com/office/drawing/2014/main" id="{A3B90859-2AE5-419A-878E-95CA1C2965BE}"/>
              </a:ext>
            </a:extLst>
          </p:cNvPr>
          <p:cNvSpPr txBox="1">
            <a:spLocks noChangeArrowheads="1"/>
          </p:cNvSpPr>
          <p:nvPr/>
        </p:nvSpPr>
        <p:spPr bwMode="auto">
          <a:xfrm>
            <a:off x="414338" y="5307013"/>
            <a:ext cx="2153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water vapor</a:t>
            </a:r>
          </a:p>
        </p:txBody>
      </p:sp>
      <p:sp>
        <p:nvSpPr>
          <p:cNvPr id="26641" name="Rectangle 39">
            <a:extLst>
              <a:ext uri="{FF2B5EF4-FFF2-40B4-BE49-F238E27FC236}">
                <a16:creationId xmlns:a16="http://schemas.microsoft.com/office/drawing/2014/main" id="{F3A4A412-0F17-4645-943F-9E67196114B2}"/>
              </a:ext>
            </a:extLst>
          </p:cNvPr>
          <p:cNvSpPr>
            <a:spLocks noChangeArrowheads="1"/>
          </p:cNvSpPr>
          <p:nvPr/>
        </p:nvSpPr>
        <p:spPr bwMode="auto">
          <a:xfrm>
            <a:off x="3579019" y="5307013"/>
            <a:ext cx="809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&lt;1%</a:t>
            </a:r>
          </a:p>
        </p:txBody>
      </p:sp>
      <p:sp>
        <p:nvSpPr>
          <p:cNvPr id="43" name="TextBox 42">
            <a:extLst>
              <a:ext uri="{FF2B5EF4-FFF2-40B4-BE49-F238E27FC236}">
                <a16:creationId xmlns:a16="http://schemas.microsoft.com/office/drawing/2014/main" id="{74C997C4-D57C-4772-9975-50D6BEC92230}"/>
              </a:ext>
            </a:extLst>
          </p:cNvPr>
          <p:cNvSpPr txBox="1">
            <a:spLocks noChangeArrowheads="1"/>
          </p:cNvSpPr>
          <p:nvPr/>
        </p:nvSpPr>
        <p:spPr bwMode="auto">
          <a:xfrm>
            <a:off x="5246688" y="4926013"/>
            <a:ext cx="3286125" cy="8318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does Venus have no ocean?</a:t>
            </a:r>
          </a:p>
        </p:txBody>
      </p:sp>
      <p:sp>
        <p:nvSpPr>
          <p:cNvPr id="49" name="Rectangle 48">
            <a:extLst>
              <a:ext uri="{FF2B5EF4-FFF2-40B4-BE49-F238E27FC236}">
                <a16:creationId xmlns:a16="http://schemas.microsoft.com/office/drawing/2014/main" id="{A2AB6183-C26D-453F-9696-7BC957DCA894}"/>
              </a:ext>
            </a:extLst>
          </p:cNvPr>
          <p:cNvSpPr>
            <a:spLocks noChangeArrowheads="1"/>
          </p:cNvSpPr>
          <p:nvPr/>
        </p:nvSpPr>
        <p:spPr bwMode="auto">
          <a:xfrm>
            <a:off x="5237163" y="1828800"/>
            <a:ext cx="3295650" cy="1938338"/>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From the data, how much carbon dioxide and argon would you expect Earth’s early atmosphere to have?</a:t>
            </a:r>
          </a:p>
        </p:txBody>
      </p:sp>
      <p:sp>
        <p:nvSpPr>
          <p:cNvPr id="26646" name="TextBox 3">
            <a:extLst>
              <a:ext uri="{FF2B5EF4-FFF2-40B4-BE49-F238E27FC236}">
                <a16:creationId xmlns:a16="http://schemas.microsoft.com/office/drawing/2014/main" id="{8830CBAA-E0EF-4A3C-8318-2828281BC22F}"/>
              </a:ext>
            </a:extLst>
          </p:cNvPr>
          <p:cNvSpPr txBox="1">
            <a:spLocks noChangeArrowheads="1"/>
          </p:cNvSpPr>
          <p:nvPr/>
        </p:nvSpPr>
        <p:spPr bwMode="auto">
          <a:xfrm>
            <a:off x="617540" y="1878000"/>
            <a:ext cx="216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Atmosphere</a:t>
            </a:r>
          </a:p>
        </p:txBody>
      </p:sp>
      <p:cxnSp>
        <p:nvCxnSpPr>
          <p:cNvPr id="26647" name="Straight Connector 52">
            <a:extLst>
              <a:ext uri="{FF2B5EF4-FFF2-40B4-BE49-F238E27FC236}">
                <a16:creationId xmlns:a16="http://schemas.microsoft.com/office/drawing/2014/main" id="{5B3DFD53-17C6-4F5B-9D4A-0F2D513C30F7}"/>
              </a:ext>
            </a:extLst>
          </p:cNvPr>
          <p:cNvCxnSpPr>
            <a:cxnSpLocks noChangeShapeType="1"/>
          </p:cNvCxnSpPr>
          <p:nvPr/>
        </p:nvCxnSpPr>
        <p:spPr bwMode="auto">
          <a:xfrm>
            <a:off x="420688" y="2947723"/>
            <a:ext cx="4627562" cy="0"/>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cxnSp>
        <p:nvCxnSpPr>
          <p:cNvPr id="26648" name="Straight Connector 54">
            <a:extLst>
              <a:ext uri="{FF2B5EF4-FFF2-40B4-BE49-F238E27FC236}">
                <a16:creationId xmlns:a16="http://schemas.microsoft.com/office/drawing/2014/main" id="{B087C66A-9DF3-4DBE-98A7-78ED032511F4}"/>
              </a:ext>
            </a:extLst>
          </p:cNvPr>
          <p:cNvCxnSpPr>
            <a:cxnSpLocks noChangeShapeType="1"/>
          </p:cNvCxnSpPr>
          <p:nvPr/>
        </p:nvCxnSpPr>
        <p:spPr bwMode="auto">
          <a:xfrm>
            <a:off x="430213" y="3522133"/>
            <a:ext cx="4627562" cy="0"/>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cxnSp>
        <p:nvCxnSpPr>
          <p:cNvPr id="26649" name="Straight Connector 55">
            <a:extLst>
              <a:ext uri="{FF2B5EF4-FFF2-40B4-BE49-F238E27FC236}">
                <a16:creationId xmlns:a16="http://schemas.microsoft.com/office/drawing/2014/main" id="{E83D8E79-5753-4730-9014-4DCD57CB1686}"/>
              </a:ext>
            </a:extLst>
          </p:cNvPr>
          <p:cNvCxnSpPr>
            <a:cxnSpLocks noChangeShapeType="1"/>
          </p:cNvCxnSpPr>
          <p:nvPr/>
        </p:nvCxnSpPr>
        <p:spPr bwMode="auto">
          <a:xfrm>
            <a:off x="439738" y="4096543"/>
            <a:ext cx="4627562" cy="0"/>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cxnSp>
        <p:nvCxnSpPr>
          <p:cNvPr id="26650" name="Straight Connector 56">
            <a:extLst>
              <a:ext uri="{FF2B5EF4-FFF2-40B4-BE49-F238E27FC236}">
                <a16:creationId xmlns:a16="http://schemas.microsoft.com/office/drawing/2014/main" id="{53D9F93C-8C85-426C-8FCB-EAF4EA56F8AB}"/>
              </a:ext>
            </a:extLst>
          </p:cNvPr>
          <p:cNvCxnSpPr>
            <a:cxnSpLocks noChangeShapeType="1"/>
          </p:cNvCxnSpPr>
          <p:nvPr/>
        </p:nvCxnSpPr>
        <p:spPr bwMode="auto">
          <a:xfrm>
            <a:off x="430213" y="4670953"/>
            <a:ext cx="4627562" cy="0"/>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cxnSp>
        <p:nvCxnSpPr>
          <p:cNvPr id="26651" name="Straight Connector 57">
            <a:extLst>
              <a:ext uri="{FF2B5EF4-FFF2-40B4-BE49-F238E27FC236}">
                <a16:creationId xmlns:a16="http://schemas.microsoft.com/office/drawing/2014/main" id="{467C5827-232D-45F1-918B-9F3000D6F6BC}"/>
              </a:ext>
            </a:extLst>
          </p:cNvPr>
          <p:cNvCxnSpPr>
            <a:cxnSpLocks noChangeShapeType="1"/>
          </p:cNvCxnSpPr>
          <p:nvPr/>
        </p:nvCxnSpPr>
        <p:spPr bwMode="auto">
          <a:xfrm>
            <a:off x="430213" y="5245363"/>
            <a:ext cx="4627562" cy="0"/>
          </a:xfrm>
          <a:prstGeom prst="line">
            <a:avLst/>
          </a:prstGeom>
          <a:noFill/>
          <a:ln w="38100" algn="ctr">
            <a:solidFill>
              <a:srgbClr val="B80303"/>
            </a:solidFill>
            <a:round/>
            <a:headEnd/>
            <a:tailEnd/>
          </a:ln>
          <a:extLst>
            <a:ext uri="{909E8E84-426E-40DD-AFC4-6F175D3DCCD1}">
              <a14:hiddenFill xmlns:a14="http://schemas.microsoft.com/office/drawing/2010/main">
                <a:noFill/>
              </a14:hiddenFill>
            </a:ext>
          </a:extLst>
        </p:spPr>
      </p:cxnSp>
      <p:pic>
        <p:nvPicPr>
          <p:cNvPr id="35" name="Picture 9" descr="notes_icon">
            <a:extLst>
              <a:ext uri="{FF2B5EF4-FFF2-40B4-BE49-F238E27FC236}">
                <a16:creationId xmlns:a16="http://schemas.microsoft.com/office/drawing/2014/main" id="{3125A469-5F6A-4AAA-BAA8-39F6A8171820}"/>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36" name="Picture 8">
            <a:hlinkClick r:id="" action="ppaction://hlinkshowjump?jump=nextslide"/>
            <a:extLst>
              <a:ext uri="{FF2B5EF4-FFF2-40B4-BE49-F238E27FC236}">
                <a16:creationId xmlns:a16="http://schemas.microsoft.com/office/drawing/2014/main" id="{9138860F-3D25-4707-9512-36151CFCB2A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9">
            <a:extLst>
              <a:ext uri="{FF2B5EF4-FFF2-40B4-BE49-F238E27FC236}">
                <a16:creationId xmlns:a16="http://schemas.microsoft.com/office/drawing/2014/main" id="{60064FB6-4267-417C-B775-5BDC3C563F5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CC48067-DCCB-4820-A15E-2FC2C579C737}"/>
              </a:ext>
            </a:extLst>
          </p:cNvPr>
          <p:cNvSpPr>
            <a:spLocks noGrp="1"/>
          </p:cNvSpPr>
          <p:nvPr>
            <p:ph type="title"/>
          </p:nvPr>
        </p:nvSpPr>
        <p:spPr/>
        <p:txBody>
          <a:bodyPr/>
          <a:lstStyle/>
          <a:p>
            <a:r>
              <a:rPr lang="en-GB" altLang="en-US" sz="2700"/>
              <a:t>What questions does the evidence answer?</a:t>
            </a:r>
          </a:p>
        </p:txBody>
      </p:sp>
      <p:sp>
        <p:nvSpPr>
          <p:cNvPr id="27651" name="TextBox 2">
            <a:extLst>
              <a:ext uri="{FF2B5EF4-FFF2-40B4-BE49-F238E27FC236}">
                <a16:creationId xmlns:a16="http://schemas.microsoft.com/office/drawing/2014/main" id="{DC360581-82CE-4F07-A9A4-B8E295B5F146}"/>
              </a:ext>
            </a:extLst>
          </p:cNvPr>
          <p:cNvSpPr txBox="1">
            <a:spLocks noChangeArrowheads="1"/>
          </p:cNvSpPr>
          <p:nvPr/>
        </p:nvSpPr>
        <p:spPr bwMode="auto">
          <a:xfrm>
            <a:off x="342900" y="784225"/>
            <a:ext cx="84398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Think about what the evidence for Earth’s early atmosphere tells you, as well as what it does not tell you.</a:t>
            </a:r>
          </a:p>
        </p:txBody>
      </p:sp>
      <p:sp>
        <p:nvSpPr>
          <p:cNvPr id="4" name="TextBox 3">
            <a:extLst>
              <a:ext uri="{FF2B5EF4-FFF2-40B4-BE49-F238E27FC236}">
                <a16:creationId xmlns:a16="http://schemas.microsoft.com/office/drawing/2014/main" id="{F1BBA596-58FE-4D5C-BE44-C6F5743112C0}"/>
              </a:ext>
            </a:extLst>
          </p:cNvPr>
          <p:cNvSpPr txBox="1">
            <a:spLocks noChangeArrowheads="1"/>
          </p:cNvSpPr>
          <p:nvPr/>
        </p:nvSpPr>
        <p:spPr bwMode="auto">
          <a:xfrm>
            <a:off x="342900" y="2824163"/>
            <a:ext cx="5167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What effect does the formation </a:t>
            </a:r>
            <a:br>
              <a:rPr lang="en-GB" altLang="en-US" dirty="0"/>
            </a:br>
            <a:r>
              <a:rPr lang="en-GB" altLang="en-US" dirty="0"/>
              <a:t>of calcium carbonate rocks and fossils have on the composition </a:t>
            </a:r>
            <a:br>
              <a:rPr lang="en-GB" altLang="en-US" dirty="0"/>
            </a:br>
            <a:r>
              <a:rPr lang="en-GB" altLang="en-US" dirty="0"/>
              <a:t>of the atmosphere?</a:t>
            </a:r>
          </a:p>
        </p:txBody>
      </p:sp>
      <p:sp>
        <p:nvSpPr>
          <p:cNvPr id="5" name="TextBox 4">
            <a:extLst>
              <a:ext uri="{FF2B5EF4-FFF2-40B4-BE49-F238E27FC236}">
                <a16:creationId xmlns:a16="http://schemas.microsoft.com/office/drawing/2014/main" id="{6A0F3EC4-14F9-4D48-A4FB-FEBEE2467090}"/>
              </a:ext>
            </a:extLst>
          </p:cNvPr>
          <p:cNvSpPr txBox="1">
            <a:spLocks noChangeArrowheads="1"/>
          </p:cNvSpPr>
          <p:nvPr/>
        </p:nvSpPr>
        <p:spPr bwMode="auto">
          <a:xfrm>
            <a:off x="342900" y="4583113"/>
            <a:ext cx="5072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When oxygen reserves such as banded iron formations and red beds were exhausted, where did the oxygen go?</a:t>
            </a:r>
          </a:p>
        </p:txBody>
      </p:sp>
      <p:sp>
        <p:nvSpPr>
          <p:cNvPr id="6" name="TextBox 5">
            <a:extLst>
              <a:ext uri="{FF2B5EF4-FFF2-40B4-BE49-F238E27FC236}">
                <a16:creationId xmlns:a16="http://schemas.microsoft.com/office/drawing/2014/main" id="{9FF05E3E-F831-4339-AF69-801DB2F151BE}"/>
              </a:ext>
            </a:extLst>
          </p:cNvPr>
          <p:cNvSpPr txBox="1">
            <a:spLocks noChangeArrowheads="1"/>
          </p:cNvSpPr>
          <p:nvPr/>
        </p:nvSpPr>
        <p:spPr bwMode="auto">
          <a:xfrm>
            <a:off x="342900" y="1804988"/>
            <a:ext cx="642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How similar will Earth’s atmosphere be </a:t>
            </a:r>
            <a:br>
              <a:rPr lang="en-GB" altLang="en-US" dirty="0"/>
            </a:br>
            <a:r>
              <a:rPr lang="en-GB" altLang="en-US" dirty="0"/>
              <a:t>to other planets?</a:t>
            </a:r>
          </a:p>
        </p:txBody>
      </p:sp>
      <p:pic>
        <p:nvPicPr>
          <p:cNvPr id="27657" name="Picture 2" descr="Z:\Science\GCSE Science 2016\Presentation update\Design\Images\Reading_Boy1.png">
            <a:extLst>
              <a:ext uri="{FF2B5EF4-FFF2-40B4-BE49-F238E27FC236}">
                <a16:creationId xmlns:a16="http://schemas.microsoft.com/office/drawing/2014/main" id="{47AD22E3-2F75-4941-9C44-1E563E51F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182"/>
          <a:stretch>
            <a:fillRect/>
          </a:stretch>
        </p:blipFill>
        <p:spPr bwMode="auto">
          <a:xfrm>
            <a:off x="5694363" y="2092325"/>
            <a:ext cx="344963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EB83DDBD-6952-4B2B-9E9A-CF97789610C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55779042-A6E1-4343-9F40-FAF04C09226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4FC99B4F-4045-415F-8369-05A98D9F684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DB4396C7-D7DB-4F13-91B2-ABB332D240DE}"/>
              </a:ext>
            </a:extLst>
          </p:cNvPr>
          <p:cNvSpPr>
            <a:spLocks noGrp="1" noChangeArrowheads="1"/>
          </p:cNvSpPr>
          <p:nvPr>
            <p:ph type="title"/>
          </p:nvPr>
        </p:nvSpPr>
        <p:spPr/>
        <p:txBody>
          <a:bodyPr/>
          <a:lstStyle/>
          <a:p>
            <a:r>
              <a:rPr lang="en-GB" altLang="en-US" dirty="0"/>
              <a:t>Where does oxygen come from?</a:t>
            </a:r>
          </a:p>
        </p:txBody>
      </p:sp>
      <p:pic>
        <p:nvPicPr>
          <p:cNvPr id="6" name="Picture 5" descr="flash_icon">
            <a:extLst>
              <a:ext uri="{FF2B5EF4-FFF2-40B4-BE49-F238E27FC236}">
                <a16:creationId xmlns:a16="http://schemas.microsoft.com/office/drawing/2014/main" id="{6760AFE1-49AD-4BE4-A987-07FA471FB53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550EAA6D-112F-4221-804B-B16359923F9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20C9658C-3726-4E02-B7AC-39B4D911F35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CE9C750-32DF-4FFF-8698-526E8D30B50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D19F2-549C-425B-811A-4EDE6CB979DC}"/>
              </a:ext>
            </a:extLst>
          </p:cNvPr>
          <p:cNvSpPr/>
          <p:nvPr/>
        </p:nvSpPr>
        <p:spPr bwMode="auto">
          <a:xfrm>
            <a:off x="776177" y="3022802"/>
            <a:ext cx="7421525" cy="964480"/>
          </a:xfrm>
          <a:prstGeom prst="rect">
            <a:avLst/>
          </a:prstGeom>
          <a:solidFill>
            <a:srgbClr val="B80303"/>
          </a:solidFill>
          <a:ln w="50800">
            <a:noFill/>
            <a:round/>
            <a:headEnd type="none" w="sm" len="sm"/>
            <a:tailEnd type="triangle" w="lg" len="lg"/>
          </a:ln>
        </p:spPr>
        <p:txBody>
          <a:bodyPr rtlCol="0" anchor="ctr">
            <a:noAutofit/>
          </a:bodyPr>
          <a:lstStyle/>
          <a:p>
            <a:pPr algn="ctr"/>
            <a:endParaRPr lang="en-US"/>
          </a:p>
        </p:txBody>
      </p:sp>
      <p:sp>
        <p:nvSpPr>
          <p:cNvPr id="29698" name="Title 1">
            <a:extLst>
              <a:ext uri="{FF2B5EF4-FFF2-40B4-BE49-F238E27FC236}">
                <a16:creationId xmlns:a16="http://schemas.microsoft.com/office/drawing/2014/main" id="{97994381-AEAD-433B-A175-E37212188B00}"/>
              </a:ext>
            </a:extLst>
          </p:cNvPr>
          <p:cNvSpPr>
            <a:spLocks noGrp="1"/>
          </p:cNvSpPr>
          <p:nvPr>
            <p:ph type="title"/>
          </p:nvPr>
        </p:nvSpPr>
        <p:spPr/>
        <p:txBody>
          <a:bodyPr/>
          <a:lstStyle/>
          <a:p>
            <a:r>
              <a:rPr lang="en-GB" altLang="en-US"/>
              <a:t>Algae and oxygen</a:t>
            </a:r>
          </a:p>
        </p:txBody>
      </p:sp>
      <p:sp>
        <p:nvSpPr>
          <p:cNvPr id="29700" name="Rectangle 4">
            <a:extLst>
              <a:ext uri="{FF2B5EF4-FFF2-40B4-BE49-F238E27FC236}">
                <a16:creationId xmlns:a16="http://schemas.microsoft.com/office/drawing/2014/main" id="{C0C25C4A-66AD-43DA-8977-DAD822547829}"/>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Algae first produced oxygen about 2.7 billion years ago and, soon after this, oxygen appeared in the atmosphere.</a:t>
            </a:r>
          </a:p>
        </p:txBody>
      </p:sp>
      <p:sp>
        <p:nvSpPr>
          <p:cNvPr id="6" name="TextBox 5">
            <a:extLst>
              <a:ext uri="{FF2B5EF4-FFF2-40B4-BE49-F238E27FC236}">
                <a16:creationId xmlns:a16="http://schemas.microsoft.com/office/drawing/2014/main" id="{4A35E218-832B-43A7-9EA8-51ADB566F67C}"/>
              </a:ext>
            </a:extLst>
          </p:cNvPr>
          <p:cNvSpPr txBox="1">
            <a:spLocks noChangeArrowheads="1"/>
          </p:cNvSpPr>
          <p:nvPr/>
        </p:nvSpPr>
        <p:spPr bwMode="auto">
          <a:xfrm>
            <a:off x="342900" y="168428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Algae and plants use carbon dioxide in the air to produce glucose and oxygen. This is called </a:t>
            </a:r>
            <a:r>
              <a:rPr lang="en-GB" altLang="en-US" b="1" dirty="0">
                <a:solidFill>
                  <a:srgbClr val="B80303"/>
                </a:solidFill>
              </a:rPr>
              <a:t>photosynthesis</a:t>
            </a:r>
            <a:r>
              <a:rPr lang="en-GB" altLang="en-US" dirty="0"/>
              <a:t>, and is represented by the equation:</a:t>
            </a:r>
          </a:p>
        </p:txBody>
      </p:sp>
      <p:sp>
        <p:nvSpPr>
          <p:cNvPr id="22" name="TextBox 21">
            <a:extLst>
              <a:ext uri="{FF2B5EF4-FFF2-40B4-BE49-F238E27FC236}">
                <a16:creationId xmlns:a16="http://schemas.microsoft.com/office/drawing/2014/main" id="{AFA47CDD-CE1C-4145-975A-17EB12F1240D}"/>
              </a:ext>
            </a:extLst>
          </p:cNvPr>
          <p:cNvSpPr txBox="1">
            <a:spLocks noChangeArrowheads="1"/>
          </p:cNvSpPr>
          <p:nvPr/>
        </p:nvSpPr>
        <p:spPr bwMode="auto">
          <a:xfrm>
            <a:off x="342900" y="4125654"/>
            <a:ext cx="855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plants evolved over the next billion years, the percentage of carbon dioxide decreased and, with it, the percentage of oxygen increased.</a:t>
            </a:r>
          </a:p>
        </p:txBody>
      </p:sp>
      <p:sp>
        <p:nvSpPr>
          <p:cNvPr id="23" name="TextBox 22">
            <a:extLst>
              <a:ext uri="{FF2B5EF4-FFF2-40B4-BE49-F238E27FC236}">
                <a16:creationId xmlns:a16="http://schemas.microsoft.com/office/drawing/2014/main" id="{2EACA379-102B-4ADD-A110-AB3510B766F3}"/>
              </a:ext>
            </a:extLst>
          </p:cNvPr>
          <p:cNvSpPr txBox="1">
            <a:spLocks noChangeArrowheads="1"/>
          </p:cNvSpPr>
          <p:nvPr/>
        </p:nvSpPr>
        <p:spPr bwMode="auto">
          <a:xfrm>
            <a:off x="342900" y="539559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allowed the evolution of </a:t>
            </a:r>
            <a:r>
              <a:rPr lang="en-GB" altLang="en-US" dirty="0">
                <a:solidFill>
                  <a:srgbClr val="010066"/>
                </a:solidFill>
              </a:rPr>
              <a:t>organisms that need oxygen to grow and survive.</a:t>
            </a:r>
          </a:p>
        </p:txBody>
      </p:sp>
      <p:pic>
        <p:nvPicPr>
          <p:cNvPr id="9" name="Picture 8">
            <a:hlinkClick r:id="" action="ppaction://hlinkshowjump?jump=nextslide"/>
            <a:extLst>
              <a:ext uri="{FF2B5EF4-FFF2-40B4-BE49-F238E27FC236}">
                <a16:creationId xmlns:a16="http://schemas.microsoft.com/office/drawing/2014/main" id="{EABFB19B-339C-4B44-886D-0E03011E32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Box 9">
            <a:extLst>
              <a:ext uri="{FF2B5EF4-FFF2-40B4-BE49-F238E27FC236}">
                <a16:creationId xmlns:a16="http://schemas.microsoft.com/office/drawing/2014/main" id="{40784D90-069C-4237-8717-80C01D8EEAA3}"/>
              </a:ext>
            </a:extLst>
          </p:cNvPr>
          <p:cNvSpPr txBox="1">
            <a:spLocks noChangeArrowheads="1"/>
          </p:cNvSpPr>
          <p:nvPr/>
        </p:nvSpPr>
        <p:spPr bwMode="auto">
          <a:xfrm>
            <a:off x="1159775" y="3049605"/>
            <a:ext cx="71548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carbon dioxide + water </a:t>
            </a:r>
            <a:r>
              <a:rPr lang="en-GB" altLang="en-US" b="1" dirty="0">
                <a:solidFill>
                  <a:schemeClr val="bg1"/>
                </a:solidFill>
                <a:cs typeface="Arial" panose="020B0604020202020204" pitchFamily="34" charset="0"/>
              </a:rPr>
              <a:t>→ oxygen + glucose</a:t>
            </a:r>
            <a:endParaRPr lang="en-GB" altLang="en-US" b="1" dirty="0">
              <a:solidFill>
                <a:schemeClr val="bg1"/>
              </a:solidFill>
            </a:endParaRPr>
          </a:p>
        </p:txBody>
      </p:sp>
      <p:sp>
        <p:nvSpPr>
          <p:cNvPr id="11" name="TextBox 10">
            <a:extLst>
              <a:ext uri="{FF2B5EF4-FFF2-40B4-BE49-F238E27FC236}">
                <a16:creationId xmlns:a16="http://schemas.microsoft.com/office/drawing/2014/main" id="{F7B64361-FBBF-4445-9CE4-B12052042818}"/>
              </a:ext>
            </a:extLst>
          </p:cNvPr>
          <p:cNvSpPr txBox="1">
            <a:spLocks noChangeArrowheads="1"/>
          </p:cNvSpPr>
          <p:nvPr/>
        </p:nvSpPr>
        <p:spPr bwMode="auto">
          <a:xfrm>
            <a:off x="2621939" y="3497561"/>
            <a:ext cx="5171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6CO</a:t>
            </a:r>
            <a:r>
              <a:rPr lang="en-GB" altLang="en-US" b="1" baseline="-25000" dirty="0">
                <a:solidFill>
                  <a:schemeClr val="bg1"/>
                </a:solidFill>
              </a:rPr>
              <a:t>2</a:t>
            </a:r>
            <a:r>
              <a:rPr lang="en-GB" altLang="en-US" b="1" dirty="0">
                <a:solidFill>
                  <a:schemeClr val="bg1"/>
                </a:solidFill>
              </a:rPr>
              <a:t> + 6H</a:t>
            </a:r>
            <a:r>
              <a:rPr lang="en-GB" altLang="en-US" b="1" baseline="-25000" dirty="0">
                <a:solidFill>
                  <a:schemeClr val="bg1"/>
                </a:solidFill>
              </a:rPr>
              <a:t>2</a:t>
            </a:r>
            <a:r>
              <a:rPr lang="en-GB" altLang="en-US" b="1" dirty="0">
                <a:solidFill>
                  <a:schemeClr val="bg1"/>
                </a:solidFill>
              </a:rPr>
              <a:t>O </a:t>
            </a:r>
            <a:r>
              <a:rPr lang="en-GB" altLang="en-US" b="1" dirty="0">
                <a:solidFill>
                  <a:schemeClr val="bg1"/>
                </a:solidFill>
                <a:cs typeface="Arial" panose="020B0604020202020204" pitchFamily="34" charset="0"/>
              </a:rPr>
              <a:t>→ 6O</a:t>
            </a:r>
            <a:r>
              <a:rPr lang="en-GB" altLang="en-US" b="1" baseline="-25000" dirty="0">
                <a:solidFill>
                  <a:schemeClr val="bg1"/>
                </a:solidFill>
                <a:cs typeface="Arial" panose="020B0604020202020204" pitchFamily="34" charset="0"/>
              </a:rPr>
              <a:t>2</a:t>
            </a:r>
            <a:r>
              <a:rPr lang="en-GB" altLang="en-US" b="1" dirty="0">
                <a:solidFill>
                  <a:schemeClr val="bg1"/>
                </a:solidFill>
                <a:cs typeface="Arial" panose="020B0604020202020204" pitchFamily="34" charset="0"/>
              </a:rPr>
              <a:t> + C</a:t>
            </a:r>
            <a:r>
              <a:rPr lang="en-GB" altLang="en-US" b="1" baseline="-25000" dirty="0">
                <a:solidFill>
                  <a:schemeClr val="bg1"/>
                </a:solidFill>
                <a:cs typeface="Arial" panose="020B0604020202020204" pitchFamily="34" charset="0"/>
              </a:rPr>
              <a:t>6</a:t>
            </a:r>
            <a:r>
              <a:rPr lang="en-GB" altLang="en-US" b="1" dirty="0">
                <a:solidFill>
                  <a:schemeClr val="bg1"/>
                </a:solidFill>
                <a:cs typeface="Arial" panose="020B0604020202020204" pitchFamily="34" charset="0"/>
              </a:rPr>
              <a:t>H</a:t>
            </a:r>
            <a:r>
              <a:rPr lang="en-GB" altLang="en-US" b="1" baseline="-25000" dirty="0">
                <a:solidFill>
                  <a:schemeClr val="bg1"/>
                </a:solidFill>
                <a:cs typeface="Arial" panose="020B0604020202020204" pitchFamily="34" charset="0"/>
              </a:rPr>
              <a:t>12</a:t>
            </a:r>
            <a:r>
              <a:rPr lang="en-GB" altLang="en-US" b="1" dirty="0">
                <a:solidFill>
                  <a:schemeClr val="bg1"/>
                </a:solidFill>
                <a:cs typeface="Arial" panose="020B0604020202020204" pitchFamily="34" charset="0"/>
              </a:rPr>
              <a:t>O</a:t>
            </a:r>
            <a:r>
              <a:rPr lang="en-GB" altLang="en-US" b="1" baseline="-25000" dirty="0">
                <a:solidFill>
                  <a:schemeClr val="bg1"/>
                </a:solidFill>
                <a:cs typeface="Arial" panose="020B0604020202020204" pitchFamily="34" charset="0"/>
              </a:rPr>
              <a:t>6</a:t>
            </a:r>
            <a:endParaRPr lang="en-GB" altLang="en-US" b="1" baseline="-25000" dirty="0">
              <a:solidFill>
                <a:schemeClr val="bg1"/>
              </a:solidFill>
            </a:endParaRPr>
          </a:p>
        </p:txBody>
      </p:sp>
      <p:pic>
        <p:nvPicPr>
          <p:cNvPr id="12" name="Picture 11">
            <a:extLst>
              <a:ext uri="{FF2B5EF4-FFF2-40B4-BE49-F238E27FC236}">
                <a16:creationId xmlns:a16="http://schemas.microsoft.com/office/drawing/2014/main" id="{8024D34A-71D7-4BC0-A69E-D3B59DEAF2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22" grpId="0"/>
      <p:bldP spid="23"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BBF5A36-F4FB-4011-9292-DAB484115D43}"/>
              </a:ext>
            </a:extLst>
          </p:cNvPr>
          <p:cNvSpPr>
            <a:spLocks noGrp="1" noChangeArrowheads="1"/>
          </p:cNvSpPr>
          <p:nvPr>
            <p:ph type="title"/>
          </p:nvPr>
        </p:nvSpPr>
        <p:spPr>
          <a:noFill/>
        </p:spPr>
        <p:txBody>
          <a:bodyPr/>
          <a:lstStyle/>
          <a:p>
            <a:r>
              <a:rPr lang="en-GB" altLang="en-US"/>
              <a:t>Why is carbon dioxide so important?</a:t>
            </a:r>
            <a:r>
              <a:rPr lang="en-GB" altLang="en-US" sz="2400"/>
              <a:t> </a:t>
            </a:r>
          </a:p>
        </p:txBody>
      </p:sp>
      <p:sp>
        <p:nvSpPr>
          <p:cNvPr id="29700" name="Text Box 5">
            <a:extLst>
              <a:ext uri="{FF2B5EF4-FFF2-40B4-BE49-F238E27FC236}">
                <a16:creationId xmlns:a16="http://schemas.microsoft.com/office/drawing/2014/main" id="{205C27B7-6795-4731-A7C3-1164951473FC}"/>
              </a:ext>
            </a:extLst>
          </p:cNvPr>
          <p:cNvSpPr txBox="1">
            <a:spLocks noChangeArrowheads="1"/>
          </p:cNvSpPr>
          <p:nvPr/>
        </p:nvSpPr>
        <p:spPr bwMode="auto">
          <a:xfrm>
            <a:off x="342900" y="1951038"/>
            <a:ext cx="8362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carbon is present in the atmosphere and oceans as carbon dioxide, CO</a:t>
            </a:r>
            <a:r>
              <a:rPr lang="en-GB" altLang="en-US" baseline="-25000">
                <a:solidFill>
                  <a:srgbClr val="010066"/>
                </a:solidFill>
              </a:rPr>
              <a:t>2</a:t>
            </a:r>
            <a:r>
              <a:rPr lang="en-GB" altLang="en-US">
                <a:solidFill>
                  <a:srgbClr val="010066"/>
                </a:solidFill>
              </a:rPr>
              <a:t>.</a:t>
            </a:r>
          </a:p>
        </p:txBody>
      </p:sp>
      <p:sp>
        <p:nvSpPr>
          <p:cNvPr id="667654" name="Text Box 6">
            <a:extLst>
              <a:ext uri="{FF2B5EF4-FFF2-40B4-BE49-F238E27FC236}">
                <a16:creationId xmlns:a16="http://schemas.microsoft.com/office/drawing/2014/main" id="{599A17D8-C8CC-4CD9-9511-3D3AEF4B8EEC}"/>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Any process producing carbon dioxide today could affect the climate for hundreds of years. For example, the </a:t>
            </a:r>
            <a:r>
              <a:rPr lang="en-GB" altLang="en-US" b="1" dirty="0">
                <a:solidFill>
                  <a:srgbClr val="B80303"/>
                </a:solidFill>
              </a:rPr>
              <a:t>combustion</a:t>
            </a:r>
            <a:r>
              <a:rPr lang="en-GB" altLang="en-US" dirty="0">
                <a:solidFill>
                  <a:srgbClr val="010066"/>
                </a:solidFill>
              </a:rPr>
              <a:t> of fuels releases carbon dioxide.</a:t>
            </a:r>
          </a:p>
        </p:txBody>
      </p:sp>
      <p:sp>
        <p:nvSpPr>
          <p:cNvPr id="30725" name="Rectangle 8">
            <a:extLst>
              <a:ext uri="{FF2B5EF4-FFF2-40B4-BE49-F238E27FC236}">
                <a16:creationId xmlns:a16="http://schemas.microsoft.com/office/drawing/2014/main" id="{ED349360-ECB1-4417-90EF-4641682998DD}"/>
              </a:ext>
            </a:extLst>
          </p:cNvPr>
          <p:cNvSpPr>
            <a:spLocks noChangeArrowheads="1"/>
          </p:cNvSpPr>
          <p:nvPr/>
        </p:nvSpPr>
        <p:spPr bwMode="auto">
          <a:xfrm>
            <a:off x="342900" y="784225"/>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is present in all living things and moves through the environment in a chain of reactions called the </a:t>
            </a:r>
            <a:r>
              <a:rPr lang="en-GB" altLang="en-US" b="1" dirty="0">
                <a:solidFill>
                  <a:srgbClr val="B80303"/>
                </a:solidFill>
              </a:rPr>
              <a:t>carbon cycle</a:t>
            </a:r>
            <a:r>
              <a:rPr lang="en-GB" altLang="en-US" dirty="0"/>
              <a:t>.</a:t>
            </a:r>
          </a:p>
        </p:txBody>
      </p:sp>
      <p:pic>
        <p:nvPicPr>
          <p:cNvPr id="10" name="Picture 91" descr="CO2.png">
            <a:extLst>
              <a:ext uri="{FF2B5EF4-FFF2-40B4-BE49-F238E27FC236}">
                <a16:creationId xmlns:a16="http://schemas.microsoft.com/office/drawing/2014/main" id="{68AAD2B1-1892-486A-91E4-A3605C2C23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079750"/>
            <a:ext cx="41449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DEBA0-9336-4164-8FBB-CC4AC15D96A2}"/>
              </a:ext>
            </a:extLst>
          </p:cNvPr>
          <p:cNvSpPr>
            <a:spLocks noChangeArrowheads="1"/>
          </p:cNvSpPr>
          <p:nvPr/>
        </p:nvSpPr>
        <p:spPr bwMode="auto">
          <a:xfrm>
            <a:off x="4691063" y="3082925"/>
            <a:ext cx="4238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amount of carbon dioxide in the atmosphere has remained roughly constant for the last 200 million years.</a:t>
            </a:r>
            <a:endParaRPr lang="en-GB" altLang="en-US"/>
          </a:p>
        </p:txBody>
      </p:sp>
      <p:pic>
        <p:nvPicPr>
          <p:cNvPr id="12" name="Picture 9" descr="notes_icon">
            <a:extLst>
              <a:ext uri="{FF2B5EF4-FFF2-40B4-BE49-F238E27FC236}">
                <a16:creationId xmlns:a16="http://schemas.microsoft.com/office/drawing/2014/main" id="{6D2C67D2-5951-414B-B235-A607FCA8CFD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8">
            <a:hlinkClick r:id="" action="ppaction://hlinkshowjump?jump=nextslide"/>
            <a:extLst>
              <a:ext uri="{FF2B5EF4-FFF2-40B4-BE49-F238E27FC236}">
                <a16:creationId xmlns:a16="http://schemas.microsoft.com/office/drawing/2014/main" id="{54A510D1-6DFB-49BE-82BC-168BF778E7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76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66765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6AA56C28-8ACC-48C0-BA7D-2B55357B1893}"/>
              </a:ext>
            </a:extLst>
          </p:cNvPr>
          <p:cNvSpPr>
            <a:spLocks noGrp="1" noChangeArrowheads="1"/>
          </p:cNvSpPr>
          <p:nvPr>
            <p:ph type="title"/>
          </p:nvPr>
        </p:nvSpPr>
        <p:spPr/>
        <p:txBody>
          <a:bodyPr/>
          <a:lstStyle/>
          <a:p>
            <a:r>
              <a:rPr lang="en-GB" altLang="en-US" dirty="0"/>
              <a:t>What is the carbon cycle?</a:t>
            </a:r>
          </a:p>
        </p:txBody>
      </p:sp>
      <p:pic>
        <p:nvPicPr>
          <p:cNvPr id="6" name="Picture 5" descr="flash_icon">
            <a:extLst>
              <a:ext uri="{FF2B5EF4-FFF2-40B4-BE49-F238E27FC236}">
                <a16:creationId xmlns:a16="http://schemas.microsoft.com/office/drawing/2014/main" id="{99C1D407-7698-4B51-BB30-66FA6C2BE8E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CD91D1D3-2819-4C16-A7D4-5953FC49C39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24619FC4-32E2-426A-8423-FAF6E577BBA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488841C-3A6D-4A47-9B7E-2C7BE8793F4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2A50146-D331-4BCD-9EE7-EE6519891996}"/>
              </a:ext>
            </a:extLst>
          </p:cNvPr>
          <p:cNvSpPr>
            <a:spLocks noGrp="1"/>
          </p:cNvSpPr>
          <p:nvPr>
            <p:ph type="title"/>
          </p:nvPr>
        </p:nvSpPr>
        <p:spPr/>
        <p:txBody>
          <a:bodyPr/>
          <a:lstStyle/>
          <a:p>
            <a:r>
              <a:rPr lang="en-GB" altLang="en-US"/>
              <a:t>Decreasing carbon dioxide</a:t>
            </a:r>
          </a:p>
        </p:txBody>
      </p:sp>
      <p:sp>
        <p:nvSpPr>
          <p:cNvPr id="5" name="TextBox 4">
            <a:extLst>
              <a:ext uri="{FF2B5EF4-FFF2-40B4-BE49-F238E27FC236}">
                <a16:creationId xmlns:a16="http://schemas.microsoft.com/office/drawing/2014/main" id="{5FE1D42F-78A4-437C-A0FB-7F13DAC6C94E}"/>
              </a:ext>
            </a:extLst>
          </p:cNvPr>
          <p:cNvSpPr txBox="1">
            <a:spLocks noChangeArrowheads="1"/>
          </p:cNvSpPr>
          <p:nvPr/>
        </p:nvSpPr>
        <p:spPr bwMode="auto">
          <a:xfrm>
            <a:off x="342900" y="4583113"/>
            <a:ext cx="4953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the action of photosynthesis, </a:t>
            </a:r>
            <a:r>
              <a:rPr lang="en-GB" altLang="en-US" b="1" dirty="0">
                <a:solidFill>
                  <a:srgbClr val="B80303"/>
                </a:solidFill>
              </a:rPr>
              <a:t>sedimentation</a:t>
            </a:r>
            <a:r>
              <a:rPr lang="en-GB" altLang="en-US" dirty="0"/>
              <a:t> also decreased the amount of carbon dioxide in the atmosphere.</a:t>
            </a:r>
          </a:p>
        </p:txBody>
      </p:sp>
      <p:sp>
        <p:nvSpPr>
          <p:cNvPr id="31749" name="TextBox 6">
            <a:extLst>
              <a:ext uri="{FF2B5EF4-FFF2-40B4-BE49-F238E27FC236}">
                <a16:creationId xmlns:a16="http://schemas.microsoft.com/office/drawing/2014/main" id="{F3FED399-BEAB-4402-A3BA-CAE6D8E4E5CE}"/>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believed that the Earth’s atmosphere was originally composed of a large amount of carbon dioxide. </a:t>
            </a:r>
          </a:p>
        </p:txBody>
      </p:sp>
      <p:sp>
        <p:nvSpPr>
          <p:cNvPr id="8" name="Rectangle 7">
            <a:extLst>
              <a:ext uri="{FF2B5EF4-FFF2-40B4-BE49-F238E27FC236}">
                <a16:creationId xmlns:a16="http://schemas.microsoft.com/office/drawing/2014/main" id="{F1111DFE-4E6F-4C57-82FC-0F1DFB9F264D}"/>
              </a:ext>
            </a:extLst>
          </p:cNvPr>
          <p:cNvSpPr>
            <a:spLocks noChangeArrowheads="1"/>
          </p:cNvSpPr>
          <p:nvPr/>
        </p:nvSpPr>
        <p:spPr bwMode="auto">
          <a:xfrm>
            <a:off x="342900" y="2049463"/>
            <a:ext cx="477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contrasts to the current atmosphere of just 0.04% CO</a:t>
            </a:r>
            <a:r>
              <a:rPr lang="en-GB" altLang="en-US" baseline="-25000"/>
              <a:t>2</a:t>
            </a:r>
            <a:r>
              <a:rPr lang="en-GB" altLang="en-US"/>
              <a:t>.</a:t>
            </a:r>
          </a:p>
        </p:txBody>
      </p:sp>
      <p:sp>
        <p:nvSpPr>
          <p:cNvPr id="9" name="TextBox 8">
            <a:extLst>
              <a:ext uri="{FF2B5EF4-FFF2-40B4-BE49-F238E27FC236}">
                <a16:creationId xmlns:a16="http://schemas.microsoft.com/office/drawing/2014/main" id="{AD1B0A14-E7EB-41FB-82F6-FE28BD5CA65D}"/>
              </a:ext>
            </a:extLst>
          </p:cNvPr>
          <p:cNvSpPr txBox="1">
            <a:spLocks noChangeArrowheads="1"/>
          </p:cNvSpPr>
          <p:nvPr/>
        </p:nvSpPr>
        <p:spPr bwMode="auto">
          <a:xfrm>
            <a:off x="342900" y="3316288"/>
            <a:ext cx="3195638" cy="8318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 where has all the carbon dioxide gone?</a:t>
            </a:r>
          </a:p>
        </p:txBody>
      </p:sp>
      <p:pic>
        <p:nvPicPr>
          <p:cNvPr id="31752" name="Picture 8" descr="Z:\Science\GCSE Science 2016\Presentation update\Design\Images\boy.png">
            <a:extLst>
              <a:ext uri="{FF2B5EF4-FFF2-40B4-BE49-F238E27FC236}">
                <a16:creationId xmlns:a16="http://schemas.microsoft.com/office/drawing/2014/main" id="{79C32BFD-E173-4AC9-9E5B-C308211AB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603375"/>
            <a:ext cx="36814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7DB4AB4A-7953-4157-9669-A869E98BA16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A2EC023D-A1AE-42C6-BA31-FA6C3EA642FE}"/>
              </a:ext>
            </a:extLst>
          </p:cNvPr>
          <p:cNvSpPr>
            <a:spLocks noGrp="1" noChangeArrowheads="1"/>
          </p:cNvSpPr>
          <p:nvPr>
            <p:ph type="title"/>
          </p:nvPr>
        </p:nvSpPr>
        <p:spPr/>
        <p:txBody>
          <a:bodyPr/>
          <a:lstStyle/>
          <a:p>
            <a:r>
              <a:rPr lang="en-GB" altLang="en-US" dirty="0"/>
              <a:t>Carbon dioxide and the oceans</a:t>
            </a:r>
            <a:endParaRPr lang="en-US" altLang="en-US" dirty="0"/>
          </a:p>
        </p:txBody>
      </p:sp>
      <p:pic>
        <p:nvPicPr>
          <p:cNvPr id="6" name="Picture 5" descr="flash_icon">
            <a:extLst>
              <a:ext uri="{FF2B5EF4-FFF2-40B4-BE49-F238E27FC236}">
                <a16:creationId xmlns:a16="http://schemas.microsoft.com/office/drawing/2014/main" id="{B8BE75CF-FE76-4551-918E-85DD4BA0703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07D5BF89-2234-4378-A5A4-7272C2B184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187952F3-EF3F-4045-B30B-A18CD98C234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3925F07-D653-4645-86D9-5D0A75F99DF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2. Cause and Effect</a:t>
            </a:r>
          </a:p>
          <a:p>
            <a:r>
              <a:rPr lang="en-GB" sz="1600" dirty="0"/>
              <a:t>5. Energy and Matter</a:t>
            </a:r>
          </a:p>
          <a:p>
            <a:r>
              <a:rPr lang="en-GB" sz="1600" dirty="0"/>
              <a:t>7. Stability and Change</a:t>
            </a:r>
            <a:endParaRPr lang="en-US" sz="1600" dirty="0"/>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82008A2-64C5-4CAC-A0A8-216DB458765F}"/>
              </a:ext>
            </a:extLst>
          </p:cNvPr>
          <p:cNvSpPr>
            <a:spLocks noGrp="1"/>
          </p:cNvSpPr>
          <p:nvPr>
            <p:ph type="title"/>
          </p:nvPr>
        </p:nvSpPr>
        <p:spPr/>
        <p:txBody>
          <a:bodyPr/>
          <a:lstStyle/>
          <a:p>
            <a:r>
              <a:rPr lang="en-GB" altLang="en-US"/>
              <a:t>Limestone formation</a:t>
            </a:r>
          </a:p>
        </p:txBody>
      </p:sp>
      <p:sp>
        <p:nvSpPr>
          <p:cNvPr id="32772" name="TextBox 6">
            <a:extLst>
              <a:ext uri="{FF2B5EF4-FFF2-40B4-BE49-F238E27FC236}">
                <a16:creationId xmlns:a16="http://schemas.microsoft.com/office/drawing/2014/main" id="{2C13A829-09BD-407C-9C0B-4F7D6E2B55EE}"/>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Limestone</a:t>
            </a:r>
            <a:r>
              <a:rPr lang="en-GB" altLang="en-US" dirty="0"/>
              <a:t> is formed from the sedimentation of marine organisms that use </a:t>
            </a:r>
            <a:r>
              <a:rPr lang="en-GB" altLang="en-US" b="1" dirty="0"/>
              <a:t>calcium carbonate (CaCO</a:t>
            </a:r>
            <a:r>
              <a:rPr lang="en-GB" altLang="en-US" b="1" baseline="-25000" dirty="0"/>
              <a:t>3</a:t>
            </a:r>
            <a:r>
              <a:rPr lang="en-GB" altLang="en-US" b="1" dirty="0"/>
              <a:t>) </a:t>
            </a:r>
            <a:r>
              <a:rPr lang="en-GB" altLang="en-US" dirty="0"/>
              <a:t>from the ocean to make their shells. </a:t>
            </a:r>
          </a:p>
        </p:txBody>
      </p:sp>
      <p:sp>
        <p:nvSpPr>
          <p:cNvPr id="30727" name="TextBox 9">
            <a:extLst>
              <a:ext uri="{FF2B5EF4-FFF2-40B4-BE49-F238E27FC236}">
                <a16:creationId xmlns:a16="http://schemas.microsoft.com/office/drawing/2014/main" id="{51A3DC51-7A49-44BC-B108-7EC4EB9B5634}"/>
              </a:ext>
            </a:extLst>
          </p:cNvPr>
          <p:cNvSpPr txBox="1">
            <a:spLocks noChangeArrowheads="1"/>
          </p:cNvSpPr>
          <p:nvPr/>
        </p:nvSpPr>
        <p:spPr bwMode="auto">
          <a:xfrm>
            <a:off x="342900" y="5321300"/>
            <a:ext cx="8562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Alternatively, limestone can form from the </a:t>
            </a:r>
            <a:r>
              <a:rPr lang="en-GB" altLang="en-US" dirty="0" err="1"/>
              <a:t>buildup</a:t>
            </a:r>
            <a:r>
              <a:rPr lang="en-GB" altLang="en-US" dirty="0"/>
              <a:t> of calcium carbonate on ocean floors.</a:t>
            </a:r>
          </a:p>
        </p:txBody>
      </p:sp>
      <p:sp>
        <p:nvSpPr>
          <p:cNvPr id="8" name="Rectangle 7">
            <a:extLst>
              <a:ext uri="{FF2B5EF4-FFF2-40B4-BE49-F238E27FC236}">
                <a16:creationId xmlns:a16="http://schemas.microsoft.com/office/drawing/2014/main" id="{34DA8FD8-B613-4AA4-B9CA-C83D60FA2AF5}"/>
              </a:ext>
            </a:extLst>
          </p:cNvPr>
          <p:cNvSpPr>
            <a:spLocks noChangeArrowheads="1"/>
          </p:cNvSpPr>
          <p:nvPr/>
        </p:nvSpPr>
        <p:spPr bwMode="auto">
          <a:xfrm>
            <a:off x="342900" y="2498725"/>
            <a:ext cx="3600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these organisms died, they accumulated as sediment on the ocean floor. The sedimentary rock produced is limestone.</a:t>
            </a:r>
          </a:p>
        </p:txBody>
      </p:sp>
      <p:pic>
        <p:nvPicPr>
          <p:cNvPr id="32776" name="Picture 8" descr="Picture2.jpg">
            <a:extLst>
              <a:ext uri="{FF2B5EF4-FFF2-40B4-BE49-F238E27FC236}">
                <a16:creationId xmlns:a16="http://schemas.microsoft.com/office/drawing/2014/main" id="{200E45EE-B53F-4F67-9595-016A320443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2025650"/>
            <a:ext cx="48942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notes_icon">
            <a:extLst>
              <a:ext uri="{FF2B5EF4-FFF2-40B4-BE49-F238E27FC236}">
                <a16:creationId xmlns:a16="http://schemas.microsoft.com/office/drawing/2014/main" id="{8FE35C2B-3BD9-4368-A139-372E8B62926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9C4866B4-79CC-425F-9CBD-1632C27BB69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http://companyweb/production/Image%20library/miscellaneous/_w/oil%20rig_png.jpg">
            <a:extLst>
              <a:ext uri="{FF2B5EF4-FFF2-40B4-BE49-F238E27FC236}">
                <a16:creationId xmlns:a16="http://schemas.microsoft.com/office/drawing/2014/main" id="{7D0DF6FE-8ED6-4126-9A6C-A86755852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075" y="1539875"/>
            <a:ext cx="3046413"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5565167D-F32E-4720-B2D6-A71C9CA676AD}"/>
              </a:ext>
            </a:extLst>
          </p:cNvPr>
          <p:cNvSpPr>
            <a:spLocks noGrp="1"/>
          </p:cNvSpPr>
          <p:nvPr>
            <p:ph type="title"/>
          </p:nvPr>
        </p:nvSpPr>
        <p:spPr/>
        <p:txBody>
          <a:bodyPr/>
          <a:lstStyle/>
          <a:p>
            <a:r>
              <a:rPr lang="en-GB" altLang="en-US"/>
              <a:t>Sedimentation and fossil fuels</a:t>
            </a:r>
          </a:p>
        </p:txBody>
      </p:sp>
      <p:sp>
        <p:nvSpPr>
          <p:cNvPr id="29700" name="TextBox 5">
            <a:extLst>
              <a:ext uri="{FF2B5EF4-FFF2-40B4-BE49-F238E27FC236}">
                <a16:creationId xmlns:a16="http://schemas.microsoft.com/office/drawing/2014/main" id="{709590AB-4064-49DA-81F5-C4E3C9AA0362}"/>
              </a:ext>
            </a:extLst>
          </p:cNvPr>
          <p:cNvSpPr txBox="1">
            <a:spLocks noChangeArrowheads="1"/>
          </p:cNvSpPr>
          <p:nvPr/>
        </p:nvSpPr>
        <p:spPr bwMode="auto">
          <a:xfrm>
            <a:off x="342900" y="2297113"/>
            <a:ext cx="5357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Crude oil and natural gas are fossil fuels produced by the sedimentation of dead marine organisms. </a:t>
            </a:r>
          </a:p>
        </p:txBody>
      </p:sp>
      <p:sp>
        <p:nvSpPr>
          <p:cNvPr id="9" name="TextBox 8">
            <a:extLst>
              <a:ext uri="{FF2B5EF4-FFF2-40B4-BE49-F238E27FC236}">
                <a16:creationId xmlns:a16="http://schemas.microsoft.com/office/drawing/2014/main" id="{79EE9D5E-D730-4DAE-9F98-435161BC55CE}"/>
              </a:ext>
            </a:extLst>
          </p:cNvPr>
          <p:cNvSpPr txBox="1">
            <a:spLocks noChangeArrowheads="1"/>
          </p:cNvSpPr>
          <p:nvPr/>
        </p:nvSpPr>
        <p:spPr bwMode="auto">
          <a:xfrm>
            <a:off x="342900" y="3810000"/>
            <a:ext cx="5345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Coal is another type of fossil fuel that is formed from the sedimentation of dead plant material.</a:t>
            </a:r>
          </a:p>
        </p:txBody>
      </p:sp>
      <p:sp>
        <p:nvSpPr>
          <p:cNvPr id="33799" name="Rectangle 9">
            <a:extLst>
              <a:ext uri="{FF2B5EF4-FFF2-40B4-BE49-F238E27FC236}">
                <a16:creationId xmlns:a16="http://schemas.microsoft.com/office/drawing/2014/main" id="{72AD5125-3B0B-4EFB-BE48-A891542A4F40}"/>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Compression of ocean floor sedimentary rock by overlying sediments produces great pressures and heat that can result in the formation of </a:t>
            </a:r>
            <a:r>
              <a:rPr lang="en-GB" altLang="en-US" b="1" dirty="0">
                <a:solidFill>
                  <a:srgbClr val="B80303"/>
                </a:solidFill>
              </a:rPr>
              <a:t>fossil fuels</a:t>
            </a:r>
            <a:r>
              <a:rPr lang="en-GB" altLang="en-US" dirty="0"/>
              <a:t>.</a:t>
            </a:r>
          </a:p>
        </p:txBody>
      </p:sp>
      <p:sp>
        <p:nvSpPr>
          <p:cNvPr id="7" name="Rectangle 5">
            <a:extLst>
              <a:ext uri="{FF2B5EF4-FFF2-40B4-BE49-F238E27FC236}">
                <a16:creationId xmlns:a16="http://schemas.microsoft.com/office/drawing/2014/main" id="{0AD63C6D-FC24-4103-A151-E20F65697572}"/>
              </a:ext>
            </a:extLst>
          </p:cNvPr>
          <p:cNvSpPr>
            <a:spLocks noChangeArrowheads="1"/>
          </p:cNvSpPr>
          <p:nvPr/>
        </p:nvSpPr>
        <p:spPr bwMode="auto">
          <a:xfrm>
            <a:off x="342900" y="5322888"/>
            <a:ext cx="5416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Fossil fuels can be found in limestone, sandstone and clay sediments.</a:t>
            </a:r>
          </a:p>
        </p:txBody>
      </p:sp>
      <p:pic>
        <p:nvPicPr>
          <p:cNvPr id="10" name="Picture 9" descr="notes_icon">
            <a:extLst>
              <a:ext uri="{FF2B5EF4-FFF2-40B4-BE49-F238E27FC236}">
                <a16:creationId xmlns:a16="http://schemas.microsoft.com/office/drawing/2014/main" id="{9570503F-2CFA-4280-8F5C-3164BE35020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5589449E-096F-4F55-869C-7FDB2A6927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98948FF-6B18-4B32-8D5B-424F62AEFD0C}"/>
              </a:ext>
            </a:extLst>
          </p:cNvPr>
          <p:cNvSpPr>
            <a:spLocks noGrp="1" noChangeArrowheads="1"/>
          </p:cNvSpPr>
          <p:nvPr>
            <p:ph type="title"/>
          </p:nvPr>
        </p:nvSpPr>
        <p:spPr/>
        <p:txBody>
          <a:bodyPr/>
          <a:lstStyle/>
          <a:p>
            <a:r>
              <a:rPr lang="en-GB" altLang="en-US" dirty="0"/>
              <a:t>Formation of coal</a:t>
            </a:r>
          </a:p>
        </p:txBody>
      </p:sp>
      <p:pic>
        <p:nvPicPr>
          <p:cNvPr id="6" name="Picture 5" descr="flash_icon">
            <a:extLst>
              <a:ext uri="{FF2B5EF4-FFF2-40B4-BE49-F238E27FC236}">
                <a16:creationId xmlns:a16="http://schemas.microsoft.com/office/drawing/2014/main" id="{D74B8FE9-CBAB-490E-99BE-19F0754AA5D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8">
            <a:hlinkClick r:id="" action="ppaction://hlinkshowjump?jump=nextslide"/>
            <a:extLst>
              <a:ext uri="{FF2B5EF4-FFF2-40B4-BE49-F238E27FC236}">
                <a16:creationId xmlns:a16="http://schemas.microsoft.com/office/drawing/2014/main" id="{5BDE764A-25FC-4BB1-B358-9F4A08F5B2A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EDCC4BC9-CCE1-4EF1-8902-E4093420EDB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F7BB1FA-886B-4D0E-904B-80714FBC630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descr="Picture3.jpg">
            <a:extLst>
              <a:ext uri="{FF2B5EF4-FFF2-40B4-BE49-F238E27FC236}">
                <a16:creationId xmlns:a16="http://schemas.microsoft.com/office/drawing/2014/main" id="{409849E4-A5D9-4A2F-AB87-02CCE177E5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5975" y="2457450"/>
            <a:ext cx="4181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a:extLst>
              <a:ext uri="{FF2B5EF4-FFF2-40B4-BE49-F238E27FC236}">
                <a16:creationId xmlns:a16="http://schemas.microsoft.com/office/drawing/2014/main" id="{C69B060D-E3A2-40CC-B5D6-82234A264EB5}"/>
              </a:ext>
            </a:extLst>
          </p:cNvPr>
          <p:cNvSpPr>
            <a:spLocks noGrp="1"/>
          </p:cNvSpPr>
          <p:nvPr>
            <p:ph type="title"/>
          </p:nvPr>
        </p:nvSpPr>
        <p:spPr/>
        <p:txBody>
          <a:bodyPr/>
          <a:lstStyle/>
          <a:p>
            <a:r>
              <a:rPr lang="en-GB" altLang="en-US" sz="2700" dirty="0"/>
              <a:t>Summary of major changes in the atmosphere</a:t>
            </a:r>
          </a:p>
        </p:txBody>
      </p:sp>
      <p:sp>
        <p:nvSpPr>
          <p:cNvPr id="34821" name="TextBox 7">
            <a:extLst>
              <a:ext uri="{FF2B5EF4-FFF2-40B4-BE49-F238E27FC236}">
                <a16:creationId xmlns:a16="http://schemas.microsoft.com/office/drawing/2014/main" id="{9E1E5C23-7524-4EF3-9678-79A732DDD195}"/>
              </a:ext>
            </a:extLst>
          </p:cNvPr>
          <p:cNvSpPr txBox="1">
            <a:spLocks noChangeArrowheads="1"/>
          </p:cNvSpPr>
          <p:nvPr/>
        </p:nvSpPr>
        <p:spPr bwMode="auto">
          <a:xfrm>
            <a:off x="342900" y="784225"/>
            <a:ext cx="788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Different factors have affected Earth’s atmosphere since its formation.</a:t>
            </a:r>
          </a:p>
        </p:txBody>
      </p:sp>
      <p:sp>
        <p:nvSpPr>
          <p:cNvPr id="34822" name="TextBox 11">
            <a:extLst>
              <a:ext uri="{FF2B5EF4-FFF2-40B4-BE49-F238E27FC236}">
                <a16:creationId xmlns:a16="http://schemas.microsoft.com/office/drawing/2014/main" id="{42157F74-5D59-4F30-8EAE-AC629A6168AE}"/>
              </a:ext>
            </a:extLst>
          </p:cNvPr>
          <p:cNvSpPr txBox="1">
            <a:spLocks noChangeArrowheads="1"/>
          </p:cNvSpPr>
          <p:nvPr/>
        </p:nvSpPr>
        <p:spPr bwMode="auto">
          <a:xfrm>
            <a:off x="342900" y="1803400"/>
            <a:ext cx="317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atmospheric change</a:t>
            </a:r>
          </a:p>
        </p:txBody>
      </p:sp>
      <p:sp>
        <p:nvSpPr>
          <p:cNvPr id="31752" name="TextBox 15">
            <a:extLst>
              <a:ext uri="{FF2B5EF4-FFF2-40B4-BE49-F238E27FC236}">
                <a16:creationId xmlns:a16="http://schemas.microsoft.com/office/drawing/2014/main" id="{684D26CD-502D-4FBE-BF5C-11159DF240CF}"/>
              </a:ext>
            </a:extLst>
          </p:cNvPr>
          <p:cNvSpPr txBox="1">
            <a:spLocks noChangeArrowheads="1"/>
          </p:cNvSpPr>
          <p:nvPr/>
        </p:nvSpPr>
        <p:spPr bwMode="auto">
          <a:xfrm>
            <a:off x="342900" y="1785938"/>
            <a:ext cx="564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Causes of decreased carbon dioxide:</a:t>
            </a:r>
          </a:p>
        </p:txBody>
      </p:sp>
      <p:sp>
        <p:nvSpPr>
          <p:cNvPr id="31753" name="TextBox 16">
            <a:extLst>
              <a:ext uri="{FF2B5EF4-FFF2-40B4-BE49-F238E27FC236}">
                <a16:creationId xmlns:a16="http://schemas.microsoft.com/office/drawing/2014/main" id="{FFD1A025-3D67-4A70-8013-9CDBA895D7C5}"/>
              </a:ext>
            </a:extLst>
          </p:cNvPr>
          <p:cNvSpPr txBox="1">
            <a:spLocks noChangeArrowheads="1"/>
          </p:cNvSpPr>
          <p:nvPr/>
        </p:nvSpPr>
        <p:spPr bwMode="auto">
          <a:xfrm>
            <a:off x="342900" y="5059363"/>
            <a:ext cx="4443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Causes of increased oxygen:</a:t>
            </a:r>
          </a:p>
        </p:txBody>
      </p:sp>
      <p:sp>
        <p:nvSpPr>
          <p:cNvPr id="31754" name="TextBox 17">
            <a:extLst>
              <a:ext uri="{FF2B5EF4-FFF2-40B4-BE49-F238E27FC236}">
                <a16:creationId xmlns:a16="http://schemas.microsoft.com/office/drawing/2014/main" id="{D464CAB8-2AEC-4EEE-A1D4-63A8614F6E14}"/>
              </a:ext>
            </a:extLst>
          </p:cNvPr>
          <p:cNvSpPr txBox="1">
            <a:spLocks noChangeArrowheads="1"/>
          </p:cNvSpPr>
          <p:nvPr/>
        </p:nvSpPr>
        <p:spPr bwMode="auto">
          <a:xfrm>
            <a:off x="342900" y="2419350"/>
            <a:ext cx="532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increased levels of photosynthesis</a:t>
            </a:r>
          </a:p>
        </p:txBody>
      </p:sp>
      <p:sp>
        <p:nvSpPr>
          <p:cNvPr id="31755" name="TextBox 18">
            <a:extLst>
              <a:ext uri="{FF2B5EF4-FFF2-40B4-BE49-F238E27FC236}">
                <a16:creationId xmlns:a16="http://schemas.microsoft.com/office/drawing/2014/main" id="{9E9BFD3D-C7D6-48AF-9446-F231A005E7C5}"/>
              </a:ext>
            </a:extLst>
          </p:cNvPr>
          <p:cNvSpPr txBox="1">
            <a:spLocks noChangeArrowheads="1"/>
          </p:cNvSpPr>
          <p:nvPr/>
        </p:nvSpPr>
        <p:spPr bwMode="auto">
          <a:xfrm>
            <a:off x="342900" y="3687763"/>
            <a:ext cx="386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sedimentation of calcium carbonate- based organic matter.</a:t>
            </a:r>
          </a:p>
        </p:txBody>
      </p:sp>
      <p:sp>
        <p:nvSpPr>
          <p:cNvPr id="31756" name="TextBox 19">
            <a:extLst>
              <a:ext uri="{FF2B5EF4-FFF2-40B4-BE49-F238E27FC236}">
                <a16:creationId xmlns:a16="http://schemas.microsoft.com/office/drawing/2014/main" id="{A03F5F34-1AA3-40BA-AD47-DABAC9AFFC77}"/>
              </a:ext>
            </a:extLst>
          </p:cNvPr>
          <p:cNvSpPr txBox="1">
            <a:spLocks noChangeArrowheads="1"/>
          </p:cNvSpPr>
          <p:nvPr/>
        </p:nvSpPr>
        <p:spPr bwMode="auto">
          <a:xfrm>
            <a:off x="342900" y="5691188"/>
            <a:ext cx="7186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increased oxygen production by photosynthesis. </a:t>
            </a:r>
          </a:p>
        </p:txBody>
      </p:sp>
      <p:sp>
        <p:nvSpPr>
          <p:cNvPr id="18" name="TextBox 171">
            <a:extLst>
              <a:ext uri="{FF2B5EF4-FFF2-40B4-BE49-F238E27FC236}">
                <a16:creationId xmlns:a16="http://schemas.microsoft.com/office/drawing/2014/main" id="{A00E37B0-1606-4152-91C3-A4BD7F84FE79}"/>
              </a:ext>
            </a:extLst>
          </p:cNvPr>
          <p:cNvSpPr txBox="1">
            <a:spLocks noChangeArrowheads="1"/>
          </p:cNvSpPr>
          <p:nvPr/>
        </p:nvSpPr>
        <p:spPr bwMode="auto">
          <a:xfrm>
            <a:off x="342900" y="3052763"/>
            <a:ext cx="478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dissolved CO</a:t>
            </a:r>
            <a:r>
              <a:rPr lang="en-GB" altLang="en-US" baseline="-25000"/>
              <a:t>2</a:t>
            </a:r>
            <a:r>
              <a:rPr lang="en-GB" altLang="en-US"/>
              <a:t> in the ocean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3" grpId="0"/>
      <p:bldP spid="31754" grpId="0"/>
      <p:bldP spid="31755" grpId="0"/>
      <p:bldP spid="3175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Text Box 3">
            <a:extLst>
              <a:ext uri="{FF2B5EF4-FFF2-40B4-BE49-F238E27FC236}">
                <a16:creationId xmlns:a16="http://schemas.microsoft.com/office/drawing/2014/main" id="{72E96B0F-534F-430D-A273-A99C0B3A1C6E}"/>
              </a:ext>
            </a:extLst>
          </p:cNvPr>
          <p:cNvSpPr txBox="1">
            <a:spLocks noChangeArrowheads="1"/>
          </p:cNvSpPr>
          <p:nvPr/>
        </p:nvSpPr>
        <p:spPr bwMode="auto">
          <a:xfrm>
            <a:off x="342900" y="4168775"/>
            <a:ext cx="444976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marL="873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80% of atmospheric gases are within 15</a:t>
            </a:r>
            <a:r>
              <a:rPr lang="en-GB" altLang="en-US" sz="1000"/>
              <a:t> </a:t>
            </a:r>
            <a:r>
              <a:rPr lang="en-GB" altLang="en-US"/>
              <a:t>km of Earth. This is a very thin layer compared to the Earth’s diameter, which is approximately 12,756</a:t>
            </a:r>
            <a:r>
              <a:rPr lang="en-GB" altLang="en-US" sz="1000"/>
              <a:t> </a:t>
            </a:r>
            <a:r>
              <a:rPr lang="en-GB" altLang="en-US"/>
              <a:t>km.</a:t>
            </a:r>
          </a:p>
        </p:txBody>
      </p:sp>
      <p:sp>
        <p:nvSpPr>
          <p:cNvPr id="20483" name="Text Box 4">
            <a:extLst>
              <a:ext uri="{FF2B5EF4-FFF2-40B4-BE49-F238E27FC236}">
                <a16:creationId xmlns:a16="http://schemas.microsoft.com/office/drawing/2014/main" id="{A99D6FAE-0F7D-4128-B3E7-501FDF7EE70E}"/>
              </a:ext>
            </a:extLst>
          </p:cNvPr>
          <p:cNvSpPr txBox="1">
            <a:spLocks noChangeArrowheads="1"/>
          </p:cNvSpPr>
          <p:nvPr/>
        </p:nvSpPr>
        <p:spPr bwMode="auto">
          <a:xfrm>
            <a:off x="342900" y="784225"/>
            <a:ext cx="40179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Earth is different to the other planets in our solar system because it has an </a:t>
            </a:r>
            <a:r>
              <a:rPr lang="en-GB" altLang="en-US" b="1" dirty="0">
                <a:solidFill>
                  <a:srgbClr val="B80303"/>
                </a:solidFill>
              </a:rPr>
              <a:t>atmosphere</a:t>
            </a:r>
            <a:r>
              <a:rPr lang="en-GB" altLang="en-US" dirty="0"/>
              <a:t> that can support life.</a:t>
            </a:r>
          </a:p>
        </p:txBody>
      </p:sp>
      <p:sp>
        <p:nvSpPr>
          <p:cNvPr id="512005" name="Rectangle 5">
            <a:extLst>
              <a:ext uri="{FF2B5EF4-FFF2-40B4-BE49-F238E27FC236}">
                <a16:creationId xmlns:a16="http://schemas.microsoft.com/office/drawing/2014/main" id="{038C3E3C-4315-4253-A6A3-205D04F81835}"/>
              </a:ext>
            </a:extLst>
          </p:cNvPr>
          <p:cNvSpPr>
            <a:spLocks noChangeArrowheads="1"/>
          </p:cNvSpPr>
          <p:nvPr/>
        </p:nvSpPr>
        <p:spPr bwMode="auto">
          <a:xfrm>
            <a:off x="342900" y="2841625"/>
            <a:ext cx="397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atmosphere is an envelope of different gases (</a:t>
            </a:r>
            <a:r>
              <a:rPr lang="en-GB" altLang="en-US" b="1">
                <a:solidFill>
                  <a:srgbClr val="010066"/>
                </a:solidFill>
              </a:rPr>
              <a:t>air</a:t>
            </a:r>
            <a:r>
              <a:rPr lang="en-GB" altLang="en-US"/>
              <a:t>) surrounding Earth.</a:t>
            </a:r>
            <a:endParaRPr lang="en-GB" altLang="en-US" sz="1200"/>
          </a:p>
        </p:txBody>
      </p:sp>
      <p:pic>
        <p:nvPicPr>
          <p:cNvPr id="20485" name="Picture 6" descr="atmosphere_illustration_edit_ER">
            <a:extLst>
              <a:ext uri="{FF2B5EF4-FFF2-40B4-BE49-F238E27FC236}">
                <a16:creationId xmlns:a16="http://schemas.microsoft.com/office/drawing/2014/main" id="{82502C47-7DC0-445F-9EF3-3642703C8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150938"/>
            <a:ext cx="43148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a:extLst>
              <a:ext uri="{FF2B5EF4-FFF2-40B4-BE49-F238E27FC236}">
                <a16:creationId xmlns:a16="http://schemas.microsoft.com/office/drawing/2014/main" id="{E23B1127-15D3-4D79-B4FE-F0A05DF7E3CC}"/>
              </a:ext>
            </a:extLst>
          </p:cNvPr>
          <p:cNvSpPr>
            <a:spLocks noGrp="1" noChangeArrowheads="1"/>
          </p:cNvSpPr>
          <p:nvPr>
            <p:ph type="title"/>
          </p:nvPr>
        </p:nvSpPr>
        <p:spPr/>
        <p:txBody>
          <a:bodyPr/>
          <a:lstStyle/>
          <a:p>
            <a:r>
              <a:rPr lang="en-GB" altLang="en-US"/>
              <a:t>What is the atmosphere?</a:t>
            </a:r>
          </a:p>
        </p:txBody>
      </p:sp>
      <p:pic>
        <p:nvPicPr>
          <p:cNvPr id="8" name="Picture 8">
            <a:hlinkClick r:id="" action="ppaction://hlinkshowjump?jump=nextslide"/>
            <a:extLst>
              <a:ext uri="{FF2B5EF4-FFF2-40B4-BE49-F238E27FC236}">
                <a16:creationId xmlns:a16="http://schemas.microsoft.com/office/drawing/2014/main" id="{FA72DA4F-213D-408F-8AB7-BD94ED7ED2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0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3F8F47-C07D-4F49-9E61-565C477BCF44}"/>
              </a:ext>
            </a:extLst>
          </p:cNvPr>
          <p:cNvSpPr>
            <a:spLocks noGrp="1" noChangeArrowheads="1"/>
          </p:cNvSpPr>
          <p:nvPr>
            <p:ph type="title"/>
          </p:nvPr>
        </p:nvSpPr>
        <p:spPr/>
        <p:txBody>
          <a:bodyPr/>
          <a:lstStyle/>
          <a:p>
            <a:r>
              <a:rPr lang="en-GB" altLang="en-US"/>
              <a:t>What is air made from?</a:t>
            </a:r>
            <a:endParaRPr lang="en-US" altLang="en-US"/>
          </a:p>
        </p:txBody>
      </p:sp>
      <p:sp>
        <p:nvSpPr>
          <p:cNvPr id="21507" name="Text Box 3">
            <a:extLst>
              <a:ext uri="{FF2B5EF4-FFF2-40B4-BE49-F238E27FC236}">
                <a16:creationId xmlns:a16="http://schemas.microsoft.com/office/drawing/2014/main" id="{5AC0D71F-36FA-4A4E-ACEB-F797FE95012E}"/>
              </a:ext>
            </a:extLst>
          </p:cNvPr>
          <p:cNvSpPr txBox="1">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air is made up of a mixture of gases. These gases are small molecules, which have large spaces between them.</a:t>
            </a:r>
          </a:p>
        </p:txBody>
      </p:sp>
      <p:sp>
        <p:nvSpPr>
          <p:cNvPr id="514053" name="Text Box 5">
            <a:extLst>
              <a:ext uri="{FF2B5EF4-FFF2-40B4-BE49-F238E27FC236}">
                <a16:creationId xmlns:a16="http://schemas.microsoft.com/office/drawing/2014/main" id="{E1C26077-E5D0-46EE-B2DD-8EC3D14CD12E}"/>
              </a:ext>
            </a:extLst>
          </p:cNvPr>
          <p:cNvSpPr txBox="1">
            <a:spLocks noChangeArrowheads="1"/>
          </p:cNvSpPr>
          <p:nvPr/>
        </p:nvSpPr>
        <p:spPr bwMode="auto">
          <a:xfrm>
            <a:off x="342900" y="1944688"/>
            <a:ext cx="533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gases which make up the air are:</a:t>
            </a:r>
          </a:p>
        </p:txBody>
      </p:sp>
      <p:sp>
        <p:nvSpPr>
          <p:cNvPr id="514055" name="Text Box 7">
            <a:extLst>
              <a:ext uri="{FF2B5EF4-FFF2-40B4-BE49-F238E27FC236}">
                <a16:creationId xmlns:a16="http://schemas.microsoft.com/office/drawing/2014/main" id="{8087887F-F93B-4272-B892-9A68D16DDF6D}"/>
              </a:ext>
            </a:extLst>
          </p:cNvPr>
          <p:cNvSpPr txBox="1">
            <a:spLocks noChangeArrowheads="1"/>
          </p:cNvSpPr>
          <p:nvPr/>
        </p:nvSpPr>
        <p:spPr bwMode="auto">
          <a:xfrm>
            <a:off x="342900" y="5229224"/>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None/>
            </a:pPr>
            <a:r>
              <a:rPr lang="en-GB" altLang="en-US" dirty="0"/>
              <a:t>The proportions of these gases in the atmosphere have remained roughly the same for the last 200 million years.</a:t>
            </a:r>
          </a:p>
        </p:txBody>
      </p:sp>
      <p:pic>
        <p:nvPicPr>
          <p:cNvPr id="21521" name="Picture 9" descr="oxygen atom">
            <a:extLst>
              <a:ext uri="{FF2B5EF4-FFF2-40B4-BE49-F238E27FC236}">
                <a16:creationId xmlns:a16="http://schemas.microsoft.com/office/drawing/2014/main" id="{ABDF48C9-359A-4FDB-B475-382130A47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5522">
            <a:off x="6534150" y="2332038"/>
            <a:ext cx="10302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0" descr="oxygen atom">
            <a:extLst>
              <a:ext uri="{FF2B5EF4-FFF2-40B4-BE49-F238E27FC236}">
                <a16:creationId xmlns:a16="http://schemas.microsoft.com/office/drawing/2014/main" id="{BABF2C8E-3EDB-4183-ACBB-C12F473A7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5522">
            <a:off x="7477125" y="2017713"/>
            <a:ext cx="10302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2" descr="oxygen atom">
            <a:extLst>
              <a:ext uri="{FF2B5EF4-FFF2-40B4-BE49-F238E27FC236}">
                <a16:creationId xmlns:a16="http://schemas.microsoft.com/office/drawing/2014/main" id="{306A80F6-A48F-4213-84DB-0C2A4848B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3442">
            <a:off x="4254500" y="2938463"/>
            <a:ext cx="10287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3" descr="hydrogen atom">
            <a:extLst>
              <a:ext uri="{FF2B5EF4-FFF2-40B4-BE49-F238E27FC236}">
                <a16:creationId xmlns:a16="http://schemas.microsoft.com/office/drawing/2014/main" id="{7382ABD5-F9BD-4D45-8896-4CB2236DC4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23442">
            <a:off x="4068763" y="2578100"/>
            <a:ext cx="533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4" descr="hydrogen atom">
            <a:extLst>
              <a:ext uri="{FF2B5EF4-FFF2-40B4-BE49-F238E27FC236}">
                <a16:creationId xmlns:a16="http://schemas.microsoft.com/office/drawing/2014/main" id="{9FAE8033-96FA-4EDD-B19A-3DACBFDD1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23442">
            <a:off x="5146675" y="2808288"/>
            <a:ext cx="5334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6" descr="oxygen atom">
            <a:extLst>
              <a:ext uri="{FF2B5EF4-FFF2-40B4-BE49-F238E27FC236}">
                <a16:creationId xmlns:a16="http://schemas.microsoft.com/office/drawing/2014/main" id="{23768A78-F5C0-48B1-93BC-A243EA84C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4821">
            <a:off x="7859713" y="40814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7" descr="carbon atom">
            <a:extLst>
              <a:ext uri="{FF2B5EF4-FFF2-40B4-BE49-F238E27FC236}">
                <a16:creationId xmlns:a16="http://schemas.microsoft.com/office/drawing/2014/main" id="{95389092-1BF4-44EB-86DE-F16DE00EA7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84821">
            <a:off x="6967538" y="4006850"/>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8" descr="oxygen atom">
            <a:extLst>
              <a:ext uri="{FF2B5EF4-FFF2-40B4-BE49-F238E27FC236}">
                <a16:creationId xmlns:a16="http://schemas.microsoft.com/office/drawing/2014/main" id="{60E9B5BA-60B7-4915-8033-36B831DD05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4821">
            <a:off x="6072188" y="3932238"/>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implified Text Shape 1">
            <a:extLst>
              <a:ext uri="{FF2B5EF4-FFF2-40B4-BE49-F238E27FC236}">
                <a16:creationId xmlns:a16="http://schemas.microsoft.com/office/drawing/2014/main" id="{D6B1F779-42BF-40E4-B581-A2A70DAE9B88}"/>
              </a:ext>
            </a:extLst>
          </p:cNvPr>
          <p:cNvSpPr txBox="1">
            <a:spLocks noChangeArrowheads="1"/>
          </p:cNvSpPr>
          <p:nvPr/>
        </p:nvSpPr>
        <p:spPr bwMode="auto">
          <a:xfrm>
            <a:off x="342900" y="2509838"/>
            <a:ext cx="548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oxygen, O</a:t>
            </a:r>
            <a:r>
              <a:rPr lang="en-GB" altLang="en-US" baseline="-25000" dirty="0"/>
              <a:t>2</a:t>
            </a:r>
            <a:endParaRPr lang="en-GB" altLang="en-US" dirty="0"/>
          </a:p>
        </p:txBody>
      </p:sp>
      <p:sp>
        <p:nvSpPr>
          <p:cNvPr id="21" name="Simplified Text Shape 2">
            <a:extLst>
              <a:ext uri="{FF2B5EF4-FFF2-40B4-BE49-F238E27FC236}">
                <a16:creationId xmlns:a16="http://schemas.microsoft.com/office/drawing/2014/main" id="{ED15F2F1-A164-493C-AC26-70CFD8BC7EDF}"/>
              </a:ext>
            </a:extLst>
          </p:cNvPr>
          <p:cNvSpPr txBox="1">
            <a:spLocks noChangeArrowheads="1"/>
          </p:cNvSpPr>
          <p:nvPr/>
        </p:nvSpPr>
        <p:spPr bwMode="auto">
          <a:xfrm>
            <a:off x="342900" y="2971800"/>
            <a:ext cx="548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nitrogen, N</a:t>
            </a:r>
            <a:r>
              <a:rPr lang="en-GB" altLang="en-US" baseline="-25000" dirty="0"/>
              <a:t>2</a:t>
            </a:r>
            <a:endParaRPr lang="en-GB" altLang="en-US" dirty="0"/>
          </a:p>
        </p:txBody>
      </p:sp>
      <p:sp>
        <p:nvSpPr>
          <p:cNvPr id="23" name="Simplified Text Shape 3">
            <a:extLst>
              <a:ext uri="{FF2B5EF4-FFF2-40B4-BE49-F238E27FC236}">
                <a16:creationId xmlns:a16="http://schemas.microsoft.com/office/drawing/2014/main" id="{01590670-C8CE-4F04-AB2D-0C075701BACE}"/>
              </a:ext>
            </a:extLst>
          </p:cNvPr>
          <p:cNvSpPr txBox="1">
            <a:spLocks noChangeArrowheads="1"/>
          </p:cNvSpPr>
          <p:nvPr/>
        </p:nvSpPr>
        <p:spPr bwMode="auto">
          <a:xfrm>
            <a:off x="342900" y="3525838"/>
            <a:ext cx="548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argon, </a:t>
            </a:r>
            <a:r>
              <a:rPr lang="en-GB" altLang="en-US" dirty="0" err="1"/>
              <a:t>Ar</a:t>
            </a:r>
            <a:endParaRPr lang="en-GB" altLang="en-US" dirty="0"/>
          </a:p>
        </p:txBody>
      </p:sp>
      <p:sp>
        <p:nvSpPr>
          <p:cNvPr id="25" name="Simplified Text Shape 4">
            <a:extLst>
              <a:ext uri="{FF2B5EF4-FFF2-40B4-BE49-F238E27FC236}">
                <a16:creationId xmlns:a16="http://schemas.microsoft.com/office/drawing/2014/main" id="{11DF67C0-3A7D-43EC-8B44-FDCB9FBABEA2}"/>
              </a:ext>
            </a:extLst>
          </p:cNvPr>
          <p:cNvSpPr txBox="1">
            <a:spLocks noChangeArrowheads="1"/>
          </p:cNvSpPr>
          <p:nvPr/>
        </p:nvSpPr>
        <p:spPr bwMode="auto">
          <a:xfrm>
            <a:off x="342900" y="4079875"/>
            <a:ext cx="548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small proportions of carbon dioxide, water vapor and other gases. </a:t>
            </a:r>
          </a:p>
        </p:txBody>
      </p:sp>
      <p:pic>
        <p:nvPicPr>
          <p:cNvPr id="20" name="Picture 8">
            <a:hlinkClick r:id="" action="ppaction://hlinkshowjump?jump=nextslide"/>
            <a:extLst>
              <a:ext uri="{FF2B5EF4-FFF2-40B4-BE49-F238E27FC236}">
                <a16:creationId xmlns:a16="http://schemas.microsoft.com/office/drawing/2014/main" id="{DE047F69-52AA-4663-A4BB-73230084F29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405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p:bldP spid="514055" grpId="0"/>
      <p:bldP spid="19" grpId="0" build="allAtOnce"/>
      <p:bldP spid="21" grpId="0" build="allAtOnce"/>
      <p:bldP spid="23" grpId="0" build="allAtOnce"/>
      <p:bldP spid="2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F0AFA982-8331-4049-A809-472F2C9BFD84}"/>
              </a:ext>
            </a:extLst>
          </p:cNvPr>
          <p:cNvSpPr>
            <a:spLocks noGrp="1" noChangeArrowheads="1"/>
          </p:cNvSpPr>
          <p:nvPr>
            <p:ph type="title"/>
          </p:nvPr>
        </p:nvSpPr>
        <p:spPr/>
        <p:txBody>
          <a:bodyPr/>
          <a:lstStyle/>
          <a:p>
            <a:r>
              <a:rPr lang="en-GB" altLang="en-US"/>
              <a:t>What is the atmosphere made of?</a:t>
            </a:r>
          </a:p>
        </p:txBody>
      </p:sp>
      <p:sp>
        <p:nvSpPr>
          <p:cNvPr id="22532" name="Rectangle 4">
            <a:extLst>
              <a:ext uri="{FF2B5EF4-FFF2-40B4-BE49-F238E27FC236}">
                <a16:creationId xmlns:a16="http://schemas.microsoft.com/office/drawing/2014/main" id="{59B824F0-6FFB-431E-95BA-8E63641710D8}"/>
              </a:ext>
            </a:extLst>
          </p:cNvPr>
          <p:cNvSpPr>
            <a:spLocks noChangeArrowheads="1"/>
          </p:cNvSpPr>
          <p:nvPr/>
        </p:nvSpPr>
        <p:spPr bwMode="auto">
          <a:xfrm>
            <a:off x="342900" y="784225"/>
            <a:ext cx="8256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gases that make up the atmosphere are present in the following amounts:</a:t>
            </a:r>
          </a:p>
        </p:txBody>
      </p:sp>
      <p:sp>
        <p:nvSpPr>
          <p:cNvPr id="520198" name="Rectangle 6">
            <a:extLst>
              <a:ext uri="{FF2B5EF4-FFF2-40B4-BE49-F238E27FC236}">
                <a16:creationId xmlns:a16="http://schemas.microsoft.com/office/drawing/2014/main" id="{D823E789-EE9E-40CC-AB46-A2860B91687A}"/>
              </a:ext>
            </a:extLst>
          </p:cNvPr>
          <p:cNvSpPr>
            <a:spLocks noChangeArrowheads="1"/>
          </p:cNvSpPr>
          <p:nvPr/>
        </p:nvSpPr>
        <p:spPr bwMode="auto">
          <a:xfrm>
            <a:off x="219075" y="1989138"/>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about 21% is </a:t>
            </a:r>
            <a:r>
              <a:rPr lang="en-GB" altLang="en-US" b="1" dirty="0">
                <a:solidFill>
                  <a:srgbClr val="B80303"/>
                </a:solidFill>
              </a:rPr>
              <a:t>oxygen</a:t>
            </a:r>
            <a:endParaRPr lang="en-GB" altLang="en-US" sz="1800" b="1" dirty="0">
              <a:solidFill>
                <a:srgbClr val="B80303"/>
              </a:solidFill>
            </a:endParaRPr>
          </a:p>
        </p:txBody>
      </p:sp>
      <p:sp>
        <p:nvSpPr>
          <p:cNvPr id="520199" name="Rectangle 7">
            <a:extLst>
              <a:ext uri="{FF2B5EF4-FFF2-40B4-BE49-F238E27FC236}">
                <a16:creationId xmlns:a16="http://schemas.microsoft.com/office/drawing/2014/main" id="{2D8C2E2F-6E87-4516-8845-B747830DAD18}"/>
              </a:ext>
            </a:extLst>
          </p:cNvPr>
          <p:cNvSpPr>
            <a:spLocks noChangeArrowheads="1"/>
          </p:cNvSpPr>
          <p:nvPr/>
        </p:nvSpPr>
        <p:spPr bwMode="auto">
          <a:xfrm>
            <a:off x="5797550" y="1566863"/>
            <a:ext cx="31591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the remaining 1% is mostly </a:t>
            </a:r>
            <a:r>
              <a:rPr lang="en-GB" altLang="en-US" b="1" dirty="0">
                <a:solidFill>
                  <a:srgbClr val="B80303"/>
                </a:solidFill>
              </a:rPr>
              <a:t>argon</a:t>
            </a:r>
            <a:r>
              <a:rPr lang="en-GB" altLang="en-US" dirty="0"/>
              <a:t> (0.93%) with some </a:t>
            </a:r>
            <a:r>
              <a:rPr lang="en-GB" altLang="en-US" b="1" dirty="0">
                <a:solidFill>
                  <a:srgbClr val="B80303"/>
                </a:solidFill>
              </a:rPr>
              <a:t>carbon</a:t>
            </a:r>
            <a:r>
              <a:rPr lang="en-GB" altLang="en-US" b="1" dirty="0">
                <a:solidFill>
                  <a:srgbClr val="FF6600"/>
                </a:solidFill>
              </a:rPr>
              <a:t> </a:t>
            </a:r>
            <a:r>
              <a:rPr lang="en-GB" altLang="en-US" b="1" dirty="0">
                <a:solidFill>
                  <a:srgbClr val="B80303"/>
                </a:solidFill>
              </a:rPr>
              <a:t>dioxide</a:t>
            </a:r>
            <a:r>
              <a:rPr lang="en-GB" altLang="en-US" dirty="0"/>
              <a:t> (0.04%), varying amounts of </a:t>
            </a:r>
            <a:r>
              <a:rPr lang="en-GB" altLang="en-US" b="1" dirty="0">
                <a:solidFill>
                  <a:srgbClr val="B80303"/>
                </a:solidFill>
              </a:rPr>
              <a:t>water vapor</a:t>
            </a:r>
            <a:r>
              <a:rPr lang="en-GB" altLang="en-US" dirty="0">
                <a:solidFill>
                  <a:srgbClr val="B80303"/>
                </a:solidFill>
              </a:rPr>
              <a:t> </a:t>
            </a:r>
            <a:r>
              <a:rPr lang="en-GB" altLang="en-US" dirty="0"/>
              <a:t>and </a:t>
            </a:r>
            <a:br>
              <a:rPr lang="en-GB" altLang="en-US" dirty="0"/>
            </a:br>
            <a:r>
              <a:rPr lang="en-GB" altLang="en-US" dirty="0"/>
              <a:t>trace amounts </a:t>
            </a:r>
          </a:p>
          <a:p>
            <a:pPr algn="ctr" eaLnBrk="1" hangingPunct="1"/>
            <a:r>
              <a:rPr lang="en-GB" altLang="en-US" dirty="0"/>
              <a:t>of other gases</a:t>
            </a:r>
          </a:p>
        </p:txBody>
      </p:sp>
      <p:pic>
        <p:nvPicPr>
          <p:cNvPr id="520200" name="Picture 8" descr="nitrogen">
            <a:extLst>
              <a:ext uri="{FF2B5EF4-FFF2-40B4-BE49-F238E27FC236}">
                <a16:creationId xmlns:a16="http://schemas.microsoft.com/office/drawing/2014/main" id="{F4A5D9C6-89D1-4927-88C8-B892A74BD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2236788"/>
            <a:ext cx="4505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201" name="Picture 9" descr="oxygen">
            <a:extLst>
              <a:ext uri="{FF2B5EF4-FFF2-40B4-BE49-F238E27FC236}">
                <a16:creationId xmlns:a16="http://schemas.microsoft.com/office/drawing/2014/main" id="{695CACBA-D47F-42E8-A79E-1B0815797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1876425"/>
            <a:ext cx="2428875" cy="242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202" name="Picture 10" descr="other">
            <a:extLst>
              <a:ext uri="{FF2B5EF4-FFF2-40B4-BE49-F238E27FC236}">
                <a16:creationId xmlns:a16="http://schemas.microsoft.com/office/drawing/2014/main" id="{1753ADA6-7834-4010-A9F3-0DF3396C8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913" y="1608138"/>
            <a:ext cx="7143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B29FA453-FFB7-4045-B740-2A8001424739}"/>
              </a:ext>
            </a:extLst>
          </p:cNvPr>
          <p:cNvCxnSpPr>
            <a:cxnSpLocks noChangeShapeType="1"/>
          </p:cNvCxnSpPr>
          <p:nvPr/>
        </p:nvCxnSpPr>
        <p:spPr bwMode="auto">
          <a:xfrm flipH="1">
            <a:off x="3883025" y="1793875"/>
            <a:ext cx="2043113" cy="11113"/>
          </a:xfrm>
          <a:prstGeom prst="straightConnector1">
            <a:avLst/>
          </a:prstGeom>
          <a:noFill/>
          <a:ln w="5715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A4E78D02-47D1-4251-905E-D63968A57030}"/>
              </a:ext>
            </a:extLst>
          </p:cNvPr>
          <p:cNvCxnSpPr>
            <a:cxnSpLocks noChangeShapeType="1"/>
          </p:cNvCxnSpPr>
          <p:nvPr/>
        </p:nvCxnSpPr>
        <p:spPr bwMode="auto">
          <a:xfrm>
            <a:off x="1863725" y="2417763"/>
            <a:ext cx="606425" cy="290512"/>
          </a:xfrm>
          <a:prstGeom prst="straightConnector1">
            <a:avLst/>
          </a:prstGeom>
          <a:noFill/>
          <a:ln w="5715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75C7281C-5FB5-470A-97CB-F7CAD92FCDA1}"/>
              </a:ext>
            </a:extLst>
          </p:cNvPr>
          <p:cNvCxnSpPr>
            <a:cxnSpLocks noChangeShapeType="1"/>
          </p:cNvCxnSpPr>
          <p:nvPr/>
        </p:nvCxnSpPr>
        <p:spPr bwMode="auto">
          <a:xfrm flipV="1">
            <a:off x="1862138" y="5213350"/>
            <a:ext cx="1143000" cy="401638"/>
          </a:xfrm>
          <a:prstGeom prst="straightConnector1">
            <a:avLst/>
          </a:prstGeom>
          <a:noFill/>
          <a:ln w="5715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14" name="Rectangle 6">
            <a:extLst>
              <a:ext uri="{FF2B5EF4-FFF2-40B4-BE49-F238E27FC236}">
                <a16:creationId xmlns:a16="http://schemas.microsoft.com/office/drawing/2014/main" id="{06C93555-DF85-4423-A3B3-5353678ABC35}"/>
              </a:ext>
            </a:extLst>
          </p:cNvPr>
          <p:cNvSpPr>
            <a:spLocks noChangeArrowheads="1"/>
          </p:cNvSpPr>
          <p:nvPr/>
        </p:nvSpPr>
        <p:spPr bwMode="auto">
          <a:xfrm>
            <a:off x="212977" y="5347553"/>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about 78% is </a:t>
            </a:r>
            <a:r>
              <a:rPr lang="en-GB" altLang="en-US" b="1" dirty="0">
                <a:solidFill>
                  <a:srgbClr val="B80303"/>
                </a:solidFill>
              </a:rPr>
              <a:t>nitrogen</a:t>
            </a:r>
            <a:endParaRPr lang="en-GB" altLang="en-US" sz="1800" b="1" dirty="0">
              <a:solidFill>
                <a:srgbClr val="B80303"/>
              </a:solidFill>
            </a:endParaRPr>
          </a:p>
        </p:txBody>
      </p:sp>
      <p:pic>
        <p:nvPicPr>
          <p:cNvPr id="18" name="Picture 8">
            <a:hlinkClick r:id="" action="ppaction://hlinkshowjump?jump=nextslide"/>
            <a:extLst>
              <a:ext uri="{FF2B5EF4-FFF2-40B4-BE49-F238E27FC236}">
                <a16:creationId xmlns:a16="http://schemas.microsoft.com/office/drawing/2014/main" id="{008FB2CA-C6F4-4C43-AF47-565941AACE1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02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0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02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01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020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8" grpId="0"/>
      <p:bldP spid="52019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56F62CB-A2C3-4DD8-9896-7738895C3B97}"/>
              </a:ext>
            </a:extLst>
          </p:cNvPr>
          <p:cNvSpPr>
            <a:spLocks noGrp="1" noChangeArrowheads="1"/>
          </p:cNvSpPr>
          <p:nvPr>
            <p:ph type="title"/>
          </p:nvPr>
        </p:nvSpPr>
        <p:spPr/>
        <p:txBody>
          <a:bodyPr/>
          <a:lstStyle/>
          <a:p>
            <a:r>
              <a:rPr lang="en-GB" altLang="en-US" dirty="0"/>
              <a:t>Atmosphere – true or false?</a:t>
            </a:r>
            <a:endParaRPr lang="en-US" altLang="en-US" dirty="0"/>
          </a:p>
        </p:txBody>
      </p:sp>
      <p:pic>
        <p:nvPicPr>
          <p:cNvPr id="7" name="Picture 5" descr="flash_icon">
            <a:extLst>
              <a:ext uri="{FF2B5EF4-FFF2-40B4-BE49-F238E27FC236}">
                <a16:creationId xmlns:a16="http://schemas.microsoft.com/office/drawing/2014/main" id="{5DA7617D-DC55-49EC-963F-0A18AC69FBF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24704FC7-11A6-47F0-8793-5B5A3AE5C7C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8">
            <a:hlinkClick r:id="" action="ppaction://hlinkshowjump?jump=nextslide"/>
            <a:extLst>
              <a:ext uri="{FF2B5EF4-FFF2-40B4-BE49-F238E27FC236}">
                <a16:creationId xmlns:a16="http://schemas.microsoft.com/office/drawing/2014/main" id="{25D8A57B-AF29-4C5C-A17E-65DFE292AA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A4F7966-5EDA-493B-B9E8-FA498C64AF4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85AACC1-D1CC-4008-B6E2-7E8F917DE844}"/>
              </a:ext>
            </a:extLst>
          </p:cNvPr>
          <p:cNvSpPr>
            <a:spLocks noGrp="1" noChangeArrowheads="1"/>
          </p:cNvSpPr>
          <p:nvPr>
            <p:ph type="title"/>
          </p:nvPr>
        </p:nvSpPr>
        <p:spPr/>
        <p:txBody>
          <a:bodyPr/>
          <a:lstStyle/>
          <a:p>
            <a:r>
              <a:rPr lang="en-GB" altLang="en-US"/>
              <a:t>The early atmosphere</a:t>
            </a:r>
          </a:p>
        </p:txBody>
      </p:sp>
      <p:sp>
        <p:nvSpPr>
          <p:cNvPr id="694277" name="Text Box 5">
            <a:extLst>
              <a:ext uri="{FF2B5EF4-FFF2-40B4-BE49-F238E27FC236}">
                <a16:creationId xmlns:a16="http://schemas.microsoft.com/office/drawing/2014/main" id="{7B707FF5-28AB-4BA2-8A95-62F2AEAFE1DD}"/>
              </a:ext>
            </a:extLst>
          </p:cNvPr>
          <p:cNvSpPr txBox="1">
            <a:spLocks noChangeArrowheads="1"/>
          </p:cNvSpPr>
          <p:nvPr/>
        </p:nvSpPr>
        <p:spPr bwMode="auto">
          <a:xfrm>
            <a:off x="342900" y="4214813"/>
            <a:ext cx="47402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One theory suggests that intense </a:t>
            </a:r>
            <a:r>
              <a:rPr lang="en-GB" altLang="en-US" b="1"/>
              <a:t>volcanic activity</a:t>
            </a:r>
            <a:r>
              <a:rPr lang="en-GB" altLang="en-US"/>
              <a:t>, during the first billion years of Earth’s existence, released gases which formed the early atmosphere.</a:t>
            </a:r>
          </a:p>
        </p:txBody>
      </p:sp>
      <p:sp>
        <p:nvSpPr>
          <p:cNvPr id="24581" name="Text Box 9">
            <a:extLst>
              <a:ext uri="{FF2B5EF4-FFF2-40B4-BE49-F238E27FC236}">
                <a16:creationId xmlns:a16="http://schemas.microsoft.com/office/drawing/2014/main" id="{D50CDA7B-B73F-4043-9A4D-027D215EC1BF}"/>
              </a:ext>
            </a:extLst>
          </p:cNvPr>
          <p:cNvSpPr txBox="1">
            <a:spLocks noChangeArrowheads="1"/>
          </p:cNvSpPr>
          <p:nvPr/>
        </p:nvSpPr>
        <p:spPr bwMode="auto">
          <a:xfrm>
            <a:off x="342900" y="784225"/>
            <a:ext cx="849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As there were no humans to measure the Earth’s atmosphere 4 billion years ago, scientists must use indirect methods to determine how the atmosphere originally formed.</a:t>
            </a:r>
          </a:p>
        </p:txBody>
      </p:sp>
      <p:sp>
        <p:nvSpPr>
          <p:cNvPr id="22535" name="Rectangle 8">
            <a:extLst>
              <a:ext uri="{FF2B5EF4-FFF2-40B4-BE49-F238E27FC236}">
                <a16:creationId xmlns:a16="http://schemas.microsoft.com/office/drawing/2014/main" id="{E0C2A0AF-9544-458E-8E10-3B5D64FA22CA}"/>
              </a:ext>
            </a:extLst>
          </p:cNvPr>
          <p:cNvSpPr>
            <a:spLocks noChangeArrowheads="1"/>
          </p:cNvSpPr>
          <p:nvPr/>
        </p:nvSpPr>
        <p:spPr bwMode="auto">
          <a:xfrm>
            <a:off x="342900" y="2314575"/>
            <a:ext cx="4311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Based on different evidence, there are several theories about how the atmosphere was formed. </a:t>
            </a:r>
          </a:p>
        </p:txBody>
      </p:sp>
      <p:pic>
        <p:nvPicPr>
          <p:cNvPr id="24583" name="Picture 8" descr="girlpointing.png">
            <a:extLst>
              <a:ext uri="{FF2B5EF4-FFF2-40B4-BE49-F238E27FC236}">
                <a16:creationId xmlns:a16="http://schemas.microsoft.com/office/drawing/2014/main" id="{A82A2F7E-938A-42FA-AD25-6FA2D184D2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2076450"/>
            <a:ext cx="36385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B0C59938-A346-453C-8FAE-D3939266F4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50FBFCC4-C7C1-4DE0-8A23-7655B8DE78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27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7" grpId="0"/>
      <p:bldP spid="225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9C547C3-5574-44D2-9298-59087094CE57}"/>
              </a:ext>
            </a:extLst>
          </p:cNvPr>
          <p:cNvSpPr>
            <a:spLocks noGrp="1"/>
          </p:cNvSpPr>
          <p:nvPr>
            <p:ph type="title"/>
          </p:nvPr>
        </p:nvSpPr>
        <p:spPr/>
        <p:txBody>
          <a:bodyPr/>
          <a:lstStyle/>
          <a:p>
            <a:r>
              <a:rPr lang="en-GB" altLang="en-US"/>
              <a:t>The volcano theory</a:t>
            </a:r>
          </a:p>
        </p:txBody>
      </p:sp>
      <p:sp>
        <p:nvSpPr>
          <p:cNvPr id="4" name="Text Box 6">
            <a:extLst>
              <a:ext uri="{FF2B5EF4-FFF2-40B4-BE49-F238E27FC236}">
                <a16:creationId xmlns:a16="http://schemas.microsoft.com/office/drawing/2014/main" id="{BD392B6A-7C01-4FE6-AE82-86BF1CC3D59B}"/>
              </a:ext>
            </a:extLst>
          </p:cNvPr>
          <p:cNvSpPr txBox="1">
            <a:spLocks noChangeArrowheads="1"/>
          </p:cNvSpPr>
          <p:nvPr/>
        </p:nvSpPr>
        <p:spPr bwMode="auto">
          <a:xfrm>
            <a:off x="342900" y="3317875"/>
            <a:ext cx="4240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nitrogen gradually built up in the atmosphere, and t</a:t>
            </a:r>
            <a:r>
              <a:rPr lang="en-GB" altLang="en-US" dirty="0">
                <a:solidFill>
                  <a:srgbClr val="010066"/>
                </a:solidFill>
              </a:rPr>
              <a:t>he</a:t>
            </a:r>
            <a:r>
              <a:rPr lang="en-GB" altLang="en-US" b="1" dirty="0">
                <a:solidFill>
                  <a:srgbClr val="FF6600"/>
                </a:solidFill>
              </a:rPr>
              <a:t> </a:t>
            </a:r>
            <a:r>
              <a:rPr lang="en-GB" altLang="en-US" dirty="0">
                <a:solidFill>
                  <a:srgbClr val="010066"/>
                </a:solidFill>
              </a:rPr>
              <a:t>water vapor </a:t>
            </a:r>
            <a:r>
              <a:rPr lang="en-GB" altLang="en-US" b="1" dirty="0"/>
              <a:t>condensed</a:t>
            </a:r>
            <a:r>
              <a:rPr lang="en-GB" altLang="en-US" dirty="0"/>
              <a:t> to form the oceans as the    Earth cooled.</a:t>
            </a:r>
          </a:p>
        </p:txBody>
      </p:sp>
      <p:sp>
        <p:nvSpPr>
          <p:cNvPr id="25604" name="Rectangle 5">
            <a:extLst>
              <a:ext uri="{FF2B5EF4-FFF2-40B4-BE49-F238E27FC236}">
                <a16:creationId xmlns:a16="http://schemas.microsoft.com/office/drawing/2014/main" id="{0E0C1062-9375-4DFA-B981-8BAE193A49C4}"/>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Present day volcanoes release vast amounts of gases, including: water vapor, carbon monoxide, carbon dioxide, methane, nitrogen, ammonia and </a:t>
            </a:r>
            <a:r>
              <a:rPr lang="en-GB" altLang="en-US" dirty="0" err="1"/>
              <a:t>sulfur</a:t>
            </a:r>
            <a:r>
              <a:rPr lang="en-GB" altLang="en-US" dirty="0"/>
              <a:t> gases.</a:t>
            </a:r>
          </a:p>
        </p:txBody>
      </p:sp>
      <p:sp>
        <p:nvSpPr>
          <p:cNvPr id="8" name="TextBox 7">
            <a:extLst>
              <a:ext uri="{FF2B5EF4-FFF2-40B4-BE49-F238E27FC236}">
                <a16:creationId xmlns:a16="http://schemas.microsoft.com/office/drawing/2014/main" id="{711EEB39-BA8F-4D0F-88F8-0B60A4A4B40D}"/>
              </a:ext>
            </a:extLst>
          </p:cNvPr>
          <p:cNvSpPr txBox="1">
            <a:spLocks noChangeArrowheads="1"/>
          </p:cNvSpPr>
          <p:nvPr/>
        </p:nvSpPr>
        <p:spPr bwMode="auto">
          <a:xfrm>
            <a:off x="342900" y="2051050"/>
            <a:ext cx="4443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believed that volcanoes present billions of years ago also released these gases.</a:t>
            </a:r>
          </a:p>
        </p:txBody>
      </p:sp>
      <p:sp>
        <p:nvSpPr>
          <p:cNvPr id="10" name="Rectangle 4">
            <a:extLst>
              <a:ext uri="{FF2B5EF4-FFF2-40B4-BE49-F238E27FC236}">
                <a16:creationId xmlns:a16="http://schemas.microsoft.com/office/drawing/2014/main" id="{723B6C0C-EE02-41EB-92C2-EF6B4320F499}"/>
              </a:ext>
            </a:extLst>
          </p:cNvPr>
          <p:cNvSpPr>
            <a:spLocks noChangeArrowheads="1"/>
          </p:cNvSpPr>
          <p:nvPr/>
        </p:nvSpPr>
        <p:spPr bwMode="auto">
          <a:xfrm>
            <a:off x="342900" y="5322888"/>
            <a:ext cx="4668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Little or no oxygen was present in the Earth’s early atmosphere!</a:t>
            </a:r>
          </a:p>
        </p:txBody>
      </p:sp>
      <p:pic>
        <p:nvPicPr>
          <p:cNvPr id="25608" name="Picture 8" descr="Ammit-Jack_volcano_shutters.jpg">
            <a:extLst>
              <a:ext uri="{FF2B5EF4-FFF2-40B4-BE49-F238E27FC236}">
                <a16:creationId xmlns:a16="http://schemas.microsoft.com/office/drawing/2014/main" id="{643D2312-1235-40E7-AE0B-53A11525B9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2128838"/>
            <a:ext cx="35369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008855F-AA76-40D6-B279-54570D50537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9004652C-A38F-4A88-B454-1736125DD1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D1EEC40-AE40-46F9-85ED-8FCBE1AFED6D}"/>
              </a:ext>
            </a:extLst>
          </p:cNvPr>
          <p:cNvSpPr>
            <a:spLocks noGrp="1" noChangeArrowheads="1"/>
          </p:cNvSpPr>
          <p:nvPr>
            <p:ph type="title"/>
          </p:nvPr>
        </p:nvSpPr>
        <p:spPr/>
        <p:txBody>
          <a:bodyPr/>
          <a:lstStyle/>
          <a:p>
            <a:r>
              <a:rPr lang="en-GB" altLang="en-US" dirty="0"/>
              <a:t>The history of the atmosphere</a:t>
            </a:r>
          </a:p>
        </p:txBody>
      </p:sp>
      <p:pic>
        <p:nvPicPr>
          <p:cNvPr id="7" name="Picture 5" descr="flash_icon">
            <a:extLst>
              <a:ext uri="{FF2B5EF4-FFF2-40B4-BE49-F238E27FC236}">
                <a16:creationId xmlns:a16="http://schemas.microsoft.com/office/drawing/2014/main" id="{EAFBA604-15BD-49DE-BB83-F2037825435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2D966C1B-8A6A-44CC-8C41-70398EB88FC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D798FE6F-5650-4337-9A5E-59B401304BF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8FC3AAE-93AF-4C9C-B05B-9EBD00BE10C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012DBBC-3D1A-4A83-A980-420D78F1866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Rw58E6Fu"/>
  <p:tag name="ARTICULATE_DESIGN_ID_1_DEFAULT DESIGN" val="iKm16O7W"/>
  <p:tag name="ARTICULATE_DESIGN_ID_7_DEFAULT DESIGN" val="AW2CEVov"/>
  <p:tag name="ARTICULATE_DESIGN_ID_3_DEFAULT DESIGN" val="9w5Z01FB"/>
  <p:tag name="ARTICULATE_DESIGN_ID_2_DEFAULT DESIGN" val="2BGpVLM5"/>
  <p:tag name="ARTICULATE_DESIGN_ID_4_DEFAULT DESIGN" val="hd1lQiEx"/>
  <p:tag name="ARTICULATE_DESIGN_ID_5_DEFAULT DESIGN" val="KUph6qtM"/>
  <p:tag name="ARTICULATE_DESIGN_ID_6_DEFAULT DESIGN" val="7CvJ9U6p"/>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15061</TotalTime>
  <Words>2246</Words>
  <Application>Microsoft Office PowerPoint</Application>
  <PresentationFormat>On-screen Show (4:3)</PresentationFormat>
  <Paragraphs>198</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Default Design</vt:lpstr>
      <vt:lpstr>3_Default Design</vt:lpstr>
      <vt:lpstr>Earth’s  Atmosphere</vt:lpstr>
      <vt:lpstr>Information</vt:lpstr>
      <vt:lpstr>What is the atmosphere?</vt:lpstr>
      <vt:lpstr>What is air made from?</vt:lpstr>
      <vt:lpstr>What is the atmosphere made of?</vt:lpstr>
      <vt:lpstr>Atmosphere – true or false?</vt:lpstr>
      <vt:lpstr>The early atmosphere</vt:lpstr>
      <vt:lpstr>The volcano theory</vt:lpstr>
      <vt:lpstr>The history of the atmosphere</vt:lpstr>
      <vt:lpstr>Evolving atmosphere</vt:lpstr>
      <vt:lpstr>Evidence for Earth’s early atmosphere </vt:lpstr>
      <vt:lpstr>Predicting Earth’s early atmosphere</vt:lpstr>
      <vt:lpstr>What questions does the evidence answer?</vt:lpstr>
      <vt:lpstr>Where does oxygen come from?</vt:lpstr>
      <vt:lpstr>Algae and oxygen</vt:lpstr>
      <vt:lpstr>Why is carbon dioxide so important? </vt:lpstr>
      <vt:lpstr>What is the carbon cycle?</vt:lpstr>
      <vt:lpstr>Decreasing carbon dioxide</vt:lpstr>
      <vt:lpstr>Carbon dioxide and the oceans</vt:lpstr>
      <vt:lpstr>Limestone formation</vt:lpstr>
      <vt:lpstr>Sedimentation and fossil fuels</vt:lpstr>
      <vt:lpstr>Formation of coal</vt:lpstr>
      <vt:lpstr>Summary of major changes in the atmosphere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Atmosphere</dc:title>
  <dc:subject>Boardworks High School Earth and Space Sciences</dc:subject>
  <dc:creator>Boardworks</dc:creator>
  <cp:lastModifiedBy>Tim Crilly</cp:lastModifiedBy>
  <cp:revision>635</cp:revision>
  <dcterms:created xsi:type="dcterms:W3CDTF">2003-10-06T13:07:42Z</dcterms:created>
  <dcterms:modified xsi:type="dcterms:W3CDTF">2019-01-31T15:22:57Z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0CBF6373-FD12-4ADA-AC47-BFABFFC7C72C</vt:lpwstr>
  </property>
  <property fmtid="{D5CDD505-2E9C-101B-9397-08002B2CF9AE}" pid="3" name="ArticulatePath">
    <vt:lpwstr>Earths Atmosphere</vt:lpwstr>
  </property>
</Properties>
</file>